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9" r:id="rId3"/>
    <p:sldId id="259" r:id="rId4"/>
    <p:sldId id="266" r:id="rId5"/>
    <p:sldId id="264" r:id="rId6"/>
    <p:sldId id="265" r:id="rId7"/>
    <p:sldId id="268" r:id="rId8"/>
    <p:sldId id="270" r:id="rId9"/>
    <p:sldId id="267" r:id="rId10"/>
    <p:sldId id="258" r:id="rId11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6" autoAdjust="0"/>
    <p:restoredTop sz="94660"/>
  </p:normalViewPr>
  <p:slideViewPr>
    <p:cSldViewPr snapToGrid="0">
      <p:cViewPr>
        <p:scale>
          <a:sx n="100" d="100"/>
          <a:sy n="100" d="100"/>
        </p:scale>
        <p:origin x="90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-157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3BC04451-7ABC-6702-347E-137FB8FDA6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Subtítol 2">
            <a:extLst>
              <a:ext uri="{FF2B5EF4-FFF2-40B4-BE49-F238E27FC236}">
                <a16:creationId xmlns:a16="http://schemas.microsoft.com/office/drawing/2014/main" id="{15E8C002-BAD9-F9A1-DEB8-DD145B9F68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/>
              <a:t>Feu clic aquí per editar l'estil de subtítols del patró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EED9AB55-1707-B5D5-CBC1-60DEC0AEF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5765-522E-45D7-A771-C588622492C1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8B369ED0-47A3-DBC5-15AF-3E06798F1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CA6EDC91-00B9-32CF-5597-23C68FF53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4F020-3136-4052-9672-FE4B1648092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9069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AF928B42-B253-9E98-3710-66480D7F9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vertical 2">
            <a:extLst>
              <a:ext uri="{FF2B5EF4-FFF2-40B4-BE49-F238E27FC236}">
                <a16:creationId xmlns:a16="http://schemas.microsoft.com/office/drawing/2014/main" id="{833654E1-2707-B891-AECC-CFBFD342C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C331F4F3-78D7-AD50-F083-C5DD36902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5765-522E-45D7-A771-C588622492C1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45CA89BC-F20A-CCA5-8D38-88B589752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1D4D5E13-614A-8103-6B43-B724F9023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4F020-3136-4052-9672-FE4B1648092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2465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>
            <a:extLst>
              <a:ext uri="{FF2B5EF4-FFF2-40B4-BE49-F238E27FC236}">
                <a16:creationId xmlns:a16="http://schemas.microsoft.com/office/drawing/2014/main" id="{B5BF61A9-9939-8FD1-D5D8-70123BB56E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vertical 2">
            <a:extLst>
              <a:ext uri="{FF2B5EF4-FFF2-40B4-BE49-F238E27FC236}">
                <a16:creationId xmlns:a16="http://schemas.microsoft.com/office/drawing/2014/main" id="{AAD54625-9C4E-44A3-D6D1-220B860D98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047A6DCE-9F36-0013-1E0F-B14AE17F0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5765-522E-45D7-A771-C588622492C1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713387DC-30F0-D439-5E97-F08B09F2C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84CC44EF-3097-07B0-B4BD-B52725F9D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4F020-3136-4052-9672-FE4B1648092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931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FEB14843-8A02-CDEA-3721-C8A2D567F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01FFA311-1193-29D5-67B6-5D5EED474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589ECA00-7FC7-C698-835B-925EF79D5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5765-522E-45D7-A771-C588622492C1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70572D41-2EAA-DF90-5ADE-7355BF635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599B43F4-D7A4-C277-5BB4-2240D5CB2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4F020-3136-4052-9672-FE4B1648092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8274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FB4ABF05-A24A-8991-C241-B7B88C2B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3B4B9EF3-F9C0-D1FF-30E6-5703733AF5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8895C4CD-68C3-59CE-ED81-CF7D380D5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5765-522E-45D7-A771-C588622492C1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9DE4CFC5-0F2E-735F-8259-7EA3B68CE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7B482075-D725-9301-0369-B47048571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4F020-3136-4052-9672-FE4B1648092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1578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8CE1AF12-E408-19B8-26EC-8DDE37490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81BA008A-82F6-D0F6-A722-B2E72FEF0F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contingut 3">
            <a:extLst>
              <a:ext uri="{FF2B5EF4-FFF2-40B4-BE49-F238E27FC236}">
                <a16:creationId xmlns:a16="http://schemas.microsoft.com/office/drawing/2014/main" id="{10CFBEA3-014C-34AE-C9B1-5B11EA234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34B62E08-DE76-368E-762E-040E89897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5765-522E-45D7-A771-C588622492C1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9063BDBA-C531-1B1A-FAC9-E6F3A1626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1691ACEE-89B2-2693-E781-48C636FDF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4F020-3136-4052-9672-FE4B1648092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3170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FD71EE57-8271-4473-1945-C21493346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735450A1-8227-A94E-811D-9BEF89318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idor de contingut 3">
            <a:extLst>
              <a:ext uri="{FF2B5EF4-FFF2-40B4-BE49-F238E27FC236}">
                <a16:creationId xmlns:a16="http://schemas.microsoft.com/office/drawing/2014/main" id="{8563C468-187F-8662-3057-CE30FB868C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5" name="Contenidor de text 4">
            <a:extLst>
              <a:ext uri="{FF2B5EF4-FFF2-40B4-BE49-F238E27FC236}">
                <a16:creationId xmlns:a16="http://schemas.microsoft.com/office/drawing/2014/main" id="{E14228BF-FCDB-1CA9-D67D-0C45A65AAC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6" name="Contenidor de contingut 5">
            <a:extLst>
              <a:ext uri="{FF2B5EF4-FFF2-40B4-BE49-F238E27FC236}">
                <a16:creationId xmlns:a16="http://schemas.microsoft.com/office/drawing/2014/main" id="{6CD212C6-AB23-0CDE-7388-EEA1E523D7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7" name="Contenidor de data 6">
            <a:extLst>
              <a:ext uri="{FF2B5EF4-FFF2-40B4-BE49-F238E27FC236}">
                <a16:creationId xmlns:a16="http://schemas.microsoft.com/office/drawing/2014/main" id="{9A89EB86-E517-5E5B-3999-C48CE7DDC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5765-522E-45D7-A771-C588622492C1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8" name="Contenidor de peu de pàgina 7">
            <a:extLst>
              <a:ext uri="{FF2B5EF4-FFF2-40B4-BE49-F238E27FC236}">
                <a16:creationId xmlns:a16="http://schemas.microsoft.com/office/drawing/2014/main" id="{3CDFD99B-35AC-506A-D418-EAD046688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>
            <a:extLst>
              <a:ext uri="{FF2B5EF4-FFF2-40B4-BE49-F238E27FC236}">
                <a16:creationId xmlns:a16="http://schemas.microsoft.com/office/drawing/2014/main" id="{4255DB60-CFF3-88A4-A53B-55EB51BCE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4F020-3136-4052-9672-FE4B1648092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7590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8C39DCB3-7885-2C4D-9E5B-EB856274E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data 2">
            <a:extLst>
              <a:ext uri="{FF2B5EF4-FFF2-40B4-BE49-F238E27FC236}">
                <a16:creationId xmlns:a16="http://schemas.microsoft.com/office/drawing/2014/main" id="{B170E30D-FAB4-68E9-2032-72ED323E4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5765-522E-45D7-A771-C588622492C1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4" name="Contenidor de peu de pàgina 3">
            <a:extLst>
              <a:ext uri="{FF2B5EF4-FFF2-40B4-BE49-F238E27FC236}">
                <a16:creationId xmlns:a16="http://schemas.microsoft.com/office/drawing/2014/main" id="{EEC5E467-CFFA-B3D6-E381-DF22E271A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1E9D04BE-A2B9-5CDA-FB5D-6AD0C36B4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4F020-3136-4052-9672-FE4B1648092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8112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>
            <a:extLst>
              <a:ext uri="{FF2B5EF4-FFF2-40B4-BE49-F238E27FC236}">
                <a16:creationId xmlns:a16="http://schemas.microsoft.com/office/drawing/2014/main" id="{52A0E466-F917-3F2A-E2EF-69BEED7DD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5765-522E-45D7-A771-C588622492C1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3" name="Contenidor de peu de pàgina 2">
            <a:extLst>
              <a:ext uri="{FF2B5EF4-FFF2-40B4-BE49-F238E27FC236}">
                <a16:creationId xmlns:a16="http://schemas.microsoft.com/office/drawing/2014/main" id="{CDF973E6-6BFE-2F45-0634-8135D9149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>
            <a:extLst>
              <a:ext uri="{FF2B5EF4-FFF2-40B4-BE49-F238E27FC236}">
                <a16:creationId xmlns:a16="http://schemas.microsoft.com/office/drawing/2014/main" id="{60425359-1FB8-5112-ACE0-944BEB26B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4F020-3136-4052-9672-FE4B1648092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9837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60B8B129-3B10-F4C9-F568-870D5A0365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8D351C57-9171-C3B4-8B1F-166358C2B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518B9033-E15E-ACE3-B67B-645EF57701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77832E51-7B86-C63B-9D2D-13D69B01A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5765-522E-45D7-A771-C588622492C1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F037CA70-AEFD-8C13-07AA-15A14C1C3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353DA209-F527-AFB7-4FFF-59D383D37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4F020-3136-4052-9672-FE4B1648092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907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8F6FA6BF-9AA5-00EA-5C5D-29960C9EE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'imatge 2">
            <a:extLst>
              <a:ext uri="{FF2B5EF4-FFF2-40B4-BE49-F238E27FC236}">
                <a16:creationId xmlns:a16="http://schemas.microsoft.com/office/drawing/2014/main" id="{C5941964-6F43-E186-C4F1-EA6576620E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D9BC017E-DFCF-4505-5FDD-296F8B99C8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536FBE97-FC1F-2B29-481D-182CA85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E5765-522E-45D7-A771-C588622492C1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60DD60FD-3377-77E6-0B04-7B6105843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AF027C2C-3047-B92A-E108-102989D4B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4F020-3136-4052-9672-FE4B1648092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0093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>
            <a:extLst>
              <a:ext uri="{FF2B5EF4-FFF2-40B4-BE49-F238E27FC236}">
                <a16:creationId xmlns:a16="http://schemas.microsoft.com/office/drawing/2014/main" id="{E170EA0A-6D44-EA4D-ED8C-C614ACE17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643EA963-2D9A-F420-4C2F-21B98A89C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4C3E6CFC-93F5-0FEF-55D6-C0DC8F01C3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5E5765-522E-45D7-A771-C588622492C1}" type="datetimeFigureOut">
              <a:rPr lang="es-ES" smtClean="0"/>
              <a:t>07/01/2025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C0E9AC1C-EC92-7002-C973-2982A0E0DF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6810DC85-8145-811D-4662-AE969AFBD2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74F020-3136-4052-9672-FE4B1648092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1859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ei.gob.es/sites/default/files/convocatory_info/2024-12/PID2024-FAQ-v3.pdf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QuadreDeText 3">
            <a:extLst>
              <a:ext uri="{FF2B5EF4-FFF2-40B4-BE49-F238E27FC236}">
                <a16:creationId xmlns:a16="http://schemas.microsoft.com/office/drawing/2014/main" id="{59ADA6F1-F48E-2A96-811F-939B7FE69EEB}"/>
              </a:ext>
            </a:extLst>
          </p:cNvPr>
          <p:cNvSpPr txBox="1"/>
          <p:nvPr/>
        </p:nvSpPr>
        <p:spPr>
          <a:xfrm>
            <a:off x="2971702" y="3034237"/>
            <a:ext cx="711343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endParaRPr lang="es-ES" sz="1800" b="0" i="0" u="none" strike="noStrike" baseline="0" dirty="0">
              <a:solidFill>
                <a:srgbClr val="000000"/>
              </a:solidFill>
              <a:latin typeface="Aptos Narrow" panose="020B0004020202020204" pitchFamily="34" charset="0"/>
            </a:endParaRPr>
          </a:p>
          <a:p>
            <a:pPr algn="l"/>
            <a:r>
              <a:rPr lang="pt-BR" sz="1800" b="0" i="0" u="none" strike="noStrike" baseline="0" dirty="0">
                <a:solidFill>
                  <a:srgbClr val="000000"/>
                </a:solidFill>
                <a:latin typeface="Aptos Narrow" panose="020B0004020202020204" pitchFamily="34" charset="0"/>
              </a:rPr>
              <a:t>Dr. Lluís Tort</a:t>
            </a:r>
            <a:endParaRPr lang="pt-BR" dirty="0">
              <a:solidFill>
                <a:srgbClr val="000000"/>
              </a:solidFill>
              <a:latin typeface="Aptos Narrow" panose="020B0004020202020204" pitchFamily="34" charset="0"/>
            </a:endParaRPr>
          </a:p>
          <a:p>
            <a:pPr algn="l"/>
            <a:r>
              <a:rPr lang="pt-BR" sz="1800" b="0" i="0" u="none" strike="noStrike" baseline="0" dirty="0">
                <a:solidFill>
                  <a:srgbClr val="000000"/>
                </a:solidFill>
                <a:latin typeface="Aptos Narrow" panose="020B0004020202020204" pitchFamily="34" charset="0"/>
              </a:rPr>
              <a:t>Departament de Biologia Cel·lular, Fisiologia i </a:t>
            </a:r>
            <a:r>
              <a:rPr lang="es-ES" sz="1800" b="0" i="0" u="none" strike="noStrike" baseline="0" dirty="0">
                <a:solidFill>
                  <a:srgbClr val="000000"/>
                </a:solidFill>
                <a:latin typeface="Aptos Narrow" panose="020B0004020202020204" pitchFamily="34" charset="0"/>
              </a:rPr>
              <a:t>Immunologia</a:t>
            </a:r>
            <a:endParaRPr lang="es-ES" sz="1800" b="0" i="0" u="none" strike="noStrike" baseline="0" dirty="0">
              <a:solidFill>
                <a:srgbClr val="FF0000"/>
              </a:solidFill>
              <a:latin typeface="Aptos Narrow" panose="020B0004020202020204" pitchFamily="34" charset="0"/>
            </a:endParaRPr>
          </a:p>
        </p:txBody>
      </p:sp>
      <p:sp>
        <p:nvSpPr>
          <p:cNvPr id="6" name="QuadreDeText 5">
            <a:extLst>
              <a:ext uri="{FF2B5EF4-FFF2-40B4-BE49-F238E27FC236}">
                <a16:creationId xmlns:a16="http://schemas.microsoft.com/office/drawing/2014/main" id="{7CA8030A-BC8A-D9FE-9E3F-DBE028FD83F8}"/>
              </a:ext>
            </a:extLst>
          </p:cNvPr>
          <p:cNvSpPr txBox="1"/>
          <p:nvPr/>
        </p:nvSpPr>
        <p:spPr>
          <a:xfrm>
            <a:off x="2971702" y="1373910"/>
            <a:ext cx="609442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b="1" dirty="0" err="1">
                <a:solidFill>
                  <a:schemeClr val="accent5">
                    <a:lumMod val="75000"/>
                  </a:schemeClr>
                </a:solidFill>
              </a:rPr>
              <a:t>Sessió</a:t>
            </a:r>
            <a:r>
              <a:rPr lang="es-ES" sz="2400" b="1" dirty="0">
                <a:solidFill>
                  <a:schemeClr val="accent5">
                    <a:lumMod val="75000"/>
                  </a:schemeClr>
                </a:solidFill>
              </a:rPr>
              <a:t> informativa Projectes </a:t>
            </a:r>
            <a:r>
              <a:rPr lang="es-ES" sz="2400" b="1" dirty="0" err="1">
                <a:solidFill>
                  <a:schemeClr val="accent5">
                    <a:lumMod val="75000"/>
                  </a:schemeClr>
                </a:solidFill>
              </a:rPr>
              <a:t>Nacionals</a:t>
            </a:r>
            <a:endParaRPr lang="es-ES" sz="24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ES" sz="2400" b="1" dirty="0" err="1">
                <a:solidFill>
                  <a:schemeClr val="accent5">
                    <a:lumMod val="75000"/>
                  </a:schemeClr>
                </a:solidFill>
              </a:rPr>
              <a:t>Dijous</a:t>
            </a:r>
            <a:r>
              <a:rPr lang="es-ES" sz="2400" b="1" dirty="0">
                <a:solidFill>
                  <a:schemeClr val="accent5">
                    <a:lumMod val="75000"/>
                  </a:schemeClr>
                </a:solidFill>
              </a:rPr>
              <a:t>, 09 de </a:t>
            </a:r>
            <a:r>
              <a:rPr lang="es-ES" sz="2400" b="1" dirty="0" err="1">
                <a:solidFill>
                  <a:schemeClr val="accent5">
                    <a:lumMod val="75000"/>
                  </a:schemeClr>
                </a:solidFill>
              </a:rPr>
              <a:t>gener</a:t>
            </a:r>
            <a:r>
              <a:rPr lang="es-ES" sz="2400" b="1" dirty="0">
                <a:solidFill>
                  <a:schemeClr val="accent5">
                    <a:lumMod val="75000"/>
                  </a:schemeClr>
                </a:solidFill>
              </a:rPr>
              <a:t> de 2025, 15.00 </a:t>
            </a:r>
            <a:r>
              <a:rPr lang="es-ES" sz="2400" b="1" dirty="0" err="1">
                <a:solidFill>
                  <a:schemeClr val="accent5">
                    <a:lumMod val="75000"/>
                  </a:schemeClr>
                </a:solidFill>
              </a:rPr>
              <a:t>hores</a:t>
            </a:r>
            <a:endParaRPr lang="es-ES" sz="2400" b="1" dirty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es-ES" sz="2400" b="1" dirty="0">
                <a:solidFill>
                  <a:schemeClr val="accent5">
                    <a:lumMod val="75000"/>
                  </a:schemeClr>
                </a:solidFill>
              </a:rPr>
              <a:t>Sala </a:t>
            </a:r>
            <a:r>
              <a:rPr lang="es-ES" sz="2400" b="1" dirty="0" err="1">
                <a:solidFill>
                  <a:schemeClr val="accent5">
                    <a:lumMod val="75000"/>
                  </a:schemeClr>
                </a:solidFill>
              </a:rPr>
              <a:t>d’Actes</a:t>
            </a:r>
            <a:r>
              <a:rPr lang="es-ES" sz="2400" b="1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s-ES" sz="2400" b="1" dirty="0" err="1">
                <a:solidFill>
                  <a:schemeClr val="accent5">
                    <a:lumMod val="75000"/>
                  </a:schemeClr>
                </a:solidFill>
              </a:rPr>
              <a:t>Edifici</a:t>
            </a:r>
            <a:r>
              <a:rPr lang="es-ES" sz="2400" b="1" dirty="0">
                <a:solidFill>
                  <a:schemeClr val="accent5">
                    <a:lumMod val="75000"/>
                  </a:schemeClr>
                </a:solidFill>
              </a:rPr>
              <a:t> Rectorat, Campus UAB</a:t>
            </a:r>
          </a:p>
        </p:txBody>
      </p:sp>
      <p:sp>
        <p:nvSpPr>
          <p:cNvPr id="7" name="QuadreDeText 6">
            <a:extLst>
              <a:ext uri="{FF2B5EF4-FFF2-40B4-BE49-F238E27FC236}">
                <a16:creationId xmlns:a16="http://schemas.microsoft.com/office/drawing/2014/main" id="{4889D956-E5C1-5607-1B68-9C37D7AA5264}"/>
              </a:ext>
            </a:extLst>
          </p:cNvPr>
          <p:cNvSpPr txBox="1"/>
          <p:nvPr/>
        </p:nvSpPr>
        <p:spPr>
          <a:xfrm>
            <a:off x="3343275" y="5905500"/>
            <a:ext cx="5170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err="1">
                <a:solidFill>
                  <a:schemeClr val="accent5">
                    <a:lumMod val="75000"/>
                  </a:schemeClr>
                </a:solidFill>
              </a:rPr>
              <a:t>Aquesta</a:t>
            </a: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ES" dirty="0" err="1">
                <a:solidFill>
                  <a:schemeClr val="accent5">
                    <a:lumMod val="75000"/>
                  </a:schemeClr>
                </a:solidFill>
              </a:rPr>
              <a:t>presentació</a:t>
            </a: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s-ES" dirty="0" err="1">
                <a:solidFill>
                  <a:schemeClr val="accent5">
                    <a:lumMod val="75000"/>
                  </a:schemeClr>
                </a:solidFill>
              </a:rPr>
              <a:t>estarà</a:t>
            </a:r>
            <a:r>
              <a:rPr lang="es-ES" dirty="0">
                <a:solidFill>
                  <a:schemeClr val="accent5">
                    <a:lumMod val="75000"/>
                  </a:schemeClr>
                </a:solidFill>
              </a:rPr>
              <a:t> disponible a Recerca</a:t>
            </a:r>
          </a:p>
        </p:txBody>
      </p:sp>
    </p:spTree>
    <p:extLst>
      <p:ext uri="{BB962C8B-B14F-4D97-AF65-F5344CB8AC3E}">
        <p14:creationId xmlns:p14="http://schemas.microsoft.com/office/powerpoint/2010/main" val="16006582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914EE-EDBE-7E38-1D9F-A6D947999D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QuadreDeText 2">
            <a:extLst>
              <a:ext uri="{FF2B5EF4-FFF2-40B4-BE49-F238E27FC236}">
                <a16:creationId xmlns:a16="http://schemas.microsoft.com/office/drawing/2014/main" id="{2A2F61C0-2E55-5C09-0931-25EDA5C0D8DC}"/>
              </a:ext>
            </a:extLst>
          </p:cNvPr>
          <p:cNvSpPr txBox="1"/>
          <p:nvPr/>
        </p:nvSpPr>
        <p:spPr>
          <a:xfrm>
            <a:off x="3271362" y="4418545"/>
            <a:ext cx="69169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a-ES" sz="1800" dirty="0">
                <a:effectLst/>
                <a:latin typeface="Calibri" panose="020F0502020204030204" pitchFamily="34" charset="0"/>
                <a:ea typeface="PMingLiU" panose="02020500000000000000" pitchFamily="18" charset="-120"/>
              </a:rPr>
              <a:t>Us poso les preguntes que hem pensat d’entrada:</a:t>
            </a:r>
            <a:endParaRPr lang="ca-ES" sz="2000" dirty="0">
              <a:effectLst/>
              <a:latin typeface="Times New Roman" panose="02020603050405020304" pitchFamily="18" charset="0"/>
              <a:ea typeface="PMingLiU" panose="02020500000000000000" pitchFamily="18" charset="-120"/>
            </a:endParaRPr>
          </a:p>
        </p:txBody>
      </p:sp>
      <p:graphicFrame>
        <p:nvGraphicFramePr>
          <p:cNvPr id="5" name="Taula 4">
            <a:extLst>
              <a:ext uri="{FF2B5EF4-FFF2-40B4-BE49-F238E27FC236}">
                <a16:creationId xmlns:a16="http://schemas.microsoft.com/office/drawing/2014/main" id="{EEBB70BF-750A-B2DB-2C8E-837435A687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079422"/>
              </p:ext>
            </p:extLst>
          </p:nvPr>
        </p:nvGraphicFramePr>
        <p:xfrm>
          <a:off x="481013" y="121920"/>
          <a:ext cx="11229974" cy="630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53137">
                  <a:extLst>
                    <a:ext uri="{9D8B030D-6E8A-4147-A177-3AD203B41FA5}">
                      <a16:colId xmlns:a16="http://schemas.microsoft.com/office/drawing/2014/main" val="1763425706"/>
                    </a:ext>
                  </a:extLst>
                </a:gridCol>
                <a:gridCol w="5176837">
                  <a:extLst>
                    <a:ext uri="{9D8B030D-6E8A-4147-A177-3AD203B41FA5}">
                      <a16:colId xmlns:a16="http://schemas.microsoft.com/office/drawing/2014/main" val="17264001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Potser no tothom està familiaritzat amb el funcionament dels panells d’avaluació. Ens pots fer cinc cèntims de com funcionen? </a:t>
                      </a:r>
                      <a:endParaRPr lang="ca-ES" sz="20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2000" dirty="0"/>
                    </a:p>
                    <a:p>
                      <a:endParaRPr lang="es-E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362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Quins són al teu entendre les 3 característiques més decisives a l’hora de prioritzar un projecte?</a:t>
                      </a:r>
                      <a:endParaRPr lang="ca-ES" sz="20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i="1" dirty="0"/>
                        <a:t>Qualitat/</a:t>
                      </a:r>
                      <a:r>
                        <a:rPr lang="es-ES" sz="2000" i="1" dirty="0" err="1"/>
                        <a:t>originalitat</a:t>
                      </a:r>
                      <a:r>
                        <a:rPr lang="es-ES" sz="2000" i="1" dirty="0"/>
                        <a:t>, </a:t>
                      </a:r>
                      <a:r>
                        <a:rPr lang="es-ES" sz="2000" i="1" dirty="0" err="1"/>
                        <a:t>competència</a:t>
                      </a:r>
                      <a:r>
                        <a:rPr lang="es-ES" sz="2000" i="1" dirty="0"/>
                        <a:t> del </a:t>
                      </a:r>
                      <a:r>
                        <a:rPr lang="es-ES" sz="2000" i="1" dirty="0" err="1"/>
                        <a:t>grup</a:t>
                      </a:r>
                      <a:r>
                        <a:rPr lang="es-ES" sz="2000" i="1" dirty="0"/>
                        <a:t>, </a:t>
                      </a:r>
                      <a:r>
                        <a:rPr lang="es-ES" sz="2000" i="1" dirty="0" err="1"/>
                        <a:t>claretat</a:t>
                      </a:r>
                      <a:r>
                        <a:rPr lang="es-ES" sz="2000" i="1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561912"/>
                  </a:ext>
                </a:extLst>
              </a:tr>
              <a:tr h="4124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Quan es considera que un projecte està ben escrit?</a:t>
                      </a:r>
                      <a:endParaRPr lang="ca-ES" sz="20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i="1" dirty="0" err="1"/>
                        <a:t>Quan</a:t>
                      </a:r>
                      <a:r>
                        <a:rPr lang="es-ES" sz="2000" i="1" dirty="0"/>
                        <a:t> </a:t>
                      </a:r>
                      <a:r>
                        <a:rPr lang="es-ES" sz="2000" i="1" dirty="0" err="1"/>
                        <a:t>és</a:t>
                      </a:r>
                      <a:r>
                        <a:rPr lang="es-ES" sz="2000" i="1" dirty="0"/>
                        <a:t> </a:t>
                      </a:r>
                      <a:r>
                        <a:rPr lang="es-ES" sz="2000" i="1" dirty="0" err="1"/>
                        <a:t>coherent</a:t>
                      </a:r>
                      <a:r>
                        <a:rPr lang="es-ES" sz="2000" i="1" dirty="0"/>
                        <a:t> entre </a:t>
                      </a:r>
                      <a:r>
                        <a:rPr lang="es-ES" sz="2000" i="1" dirty="0" err="1"/>
                        <a:t>objectius</a:t>
                      </a:r>
                      <a:r>
                        <a:rPr lang="es-ES" sz="2000" i="1" dirty="0"/>
                        <a:t>, </a:t>
                      </a:r>
                      <a:r>
                        <a:rPr lang="es-ES" sz="2000" i="1" dirty="0" err="1"/>
                        <a:t>disseny</a:t>
                      </a:r>
                      <a:r>
                        <a:rPr lang="es-ES" sz="2000" i="1" dirty="0"/>
                        <a:t> i </a:t>
                      </a:r>
                      <a:r>
                        <a:rPr lang="es-ES" sz="2000" i="1" dirty="0" err="1"/>
                        <a:t>és</a:t>
                      </a:r>
                      <a:r>
                        <a:rPr lang="es-ES" sz="2000" i="1" dirty="0"/>
                        <a:t> </a:t>
                      </a:r>
                      <a:r>
                        <a:rPr lang="es-ES" sz="2000" i="1" dirty="0" err="1"/>
                        <a:t>clar</a:t>
                      </a:r>
                      <a:r>
                        <a:rPr lang="es-ES" sz="2000" i="1" dirty="0"/>
                        <a:t> en </a:t>
                      </a:r>
                      <a:r>
                        <a:rPr lang="es-ES" sz="2000" i="1" dirty="0" err="1"/>
                        <a:t>l’explicació</a:t>
                      </a:r>
                      <a:endParaRPr lang="es-ES" sz="20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593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El pes del CV de l’IP és decisiu?</a:t>
                      </a:r>
                      <a:endParaRPr lang="ca-ES" sz="20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i="1" dirty="0"/>
                        <a:t>Sí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198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Com es valora l’adequació a l’equip investigador?</a:t>
                      </a:r>
                      <a:endParaRPr lang="ca-ES" sz="24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i="1" dirty="0"/>
                        <a:t>Es valora la </a:t>
                      </a:r>
                      <a:r>
                        <a:rPr lang="es-ES" sz="2000" i="1" dirty="0" err="1"/>
                        <a:t>complementarietat</a:t>
                      </a:r>
                      <a:r>
                        <a:rPr lang="es-ES" sz="2000" i="1" dirty="0"/>
                        <a:t> i </a:t>
                      </a:r>
                      <a:r>
                        <a:rPr lang="es-ES" sz="2000" i="1" dirty="0" err="1"/>
                        <a:t>l’adequació</a:t>
                      </a:r>
                      <a:r>
                        <a:rPr lang="es-ES" sz="2000" i="1" dirty="0"/>
                        <a:t> a les fase o </a:t>
                      </a:r>
                      <a:r>
                        <a:rPr lang="es-ES" sz="2000" i="1" dirty="0" err="1"/>
                        <a:t>parts</a:t>
                      </a:r>
                      <a:r>
                        <a:rPr lang="es-ES" sz="2000" i="1" dirty="0"/>
                        <a:t> del </a:t>
                      </a:r>
                      <a:r>
                        <a:rPr lang="es-ES" sz="2000" i="1" dirty="0" err="1"/>
                        <a:t>projecte</a:t>
                      </a:r>
                      <a:endParaRPr lang="es-ES" sz="20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79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Com es valora la dedicació compartida? Potser considerada negativament?</a:t>
                      </a:r>
                      <a:endParaRPr lang="ca-ES" sz="24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i="1" dirty="0"/>
                        <a:t>No </a:t>
                      </a:r>
                      <a:r>
                        <a:rPr lang="es-ES" sz="2000" i="1" dirty="0" err="1"/>
                        <a:t>influeix</a:t>
                      </a:r>
                      <a:r>
                        <a:rPr lang="es-ES" sz="2000" i="1" dirty="0"/>
                        <a:t> </a:t>
                      </a:r>
                      <a:r>
                        <a:rPr lang="es-ES" sz="2000" i="1" dirty="0" err="1"/>
                        <a:t>massa</a:t>
                      </a:r>
                      <a:r>
                        <a:rPr lang="es-ES" sz="2000" i="1" dirty="0"/>
                        <a:t>, </a:t>
                      </a:r>
                      <a:r>
                        <a:rPr lang="es-ES" sz="2000" i="1" dirty="0" err="1"/>
                        <a:t>influeix</a:t>
                      </a:r>
                      <a:r>
                        <a:rPr lang="es-ES" sz="2000" i="1" dirty="0"/>
                        <a:t> </a:t>
                      </a:r>
                      <a:r>
                        <a:rPr lang="es-ES" sz="2000" i="1" dirty="0" err="1"/>
                        <a:t>més</a:t>
                      </a:r>
                      <a:r>
                        <a:rPr lang="es-ES" sz="2000" i="1" dirty="0"/>
                        <a:t> si </a:t>
                      </a:r>
                      <a:r>
                        <a:rPr lang="es-ES" sz="2000" i="1" dirty="0" err="1"/>
                        <a:t>l’equip</a:t>
                      </a:r>
                      <a:r>
                        <a:rPr lang="es-ES" sz="2000" i="1" dirty="0"/>
                        <a:t> </a:t>
                      </a:r>
                      <a:r>
                        <a:rPr lang="es-ES" sz="2000" i="1" dirty="0" err="1"/>
                        <a:t>és</a:t>
                      </a:r>
                      <a:r>
                        <a:rPr lang="es-ES" sz="2000" i="1" dirty="0"/>
                        <a:t> </a:t>
                      </a:r>
                      <a:r>
                        <a:rPr lang="es-ES" sz="2000" i="1" dirty="0" err="1"/>
                        <a:t>adequat</a:t>
                      </a:r>
                      <a:endParaRPr lang="es-ES" sz="20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223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Què prima més la part econòmica o la possibilitat d’èxit?</a:t>
                      </a:r>
                      <a:endParaRPr lang="ca-ES" sz="24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i="1" dirty="0"/>
                        <a:t>Les expectatives </a:t>
                      </a:r>
                      <a:r>
                        <a:rPr lang="es-ES" sz="2000" i="1" dirty="0" err="1"/>
                        <a:t>d’èxit</a:t>
                      </a:r>
                      <a:r>
                        <a:rPr lang="es-ES" sz="2000" i="1" dirty="0"/>
                        <a:t>. La </a:t>
                      </a:r>
                      <a:r>
                        <a:rPr lang="es-ES" sz="2000" i="1" dirty="0" err="1"/>
                        <a:t>part</a:t>
                      </a:r>
                      <a:r>
                        <a:rPr lang="es-ES" sz="2000" i="1" dirty="0"/>
                        <a:t> </a:t>
                      </a:r>
                      <a:r>
                        <a:rPr lang="es-ES" sz="2000" i="1" dirty="0" err="1"/>
                        <a:t>econòmica</a:t>
                      </a:r>
                      <a:r>
                        <a:rPr lang="es-ES" sz="2000" i="1" dirty="0"/>
                        <a:t> </a:t>
                      </a:r>
                      <a:r>
                        <a:rPr lang="es-ES" sz="2000" i="1" dirty="0" err="1"/>
                        <a:t>depèn</a:t>
                      </a:r>
                      <a:r>
                        <a:rPr lang="es-ES" sz="2000" i="1" dirty="0"/>
                        <a:t> </a:t>
                      </a:r>
                      <a:r>
                        <a:rPr lang="es-ES" sz="2000" i="1" dirty="0" err="1"/>
                        <a:t>més</a:t>
                      </a:r>
                      <a:r>
                        <a:rPr lang="es-ES" sz="2000" i="1" dirty="0"/>
                        <a:t> del </a:t>
                      </a:r>
                      <a:r>
                        <a:rPr lang="es-ES" sz="2000" i="1" dirty="0" err="1"/>
                        <a:t>volum</a:t>
                      </a:r>
                      <a:r>
                        <a:rPr lang="es-ES" sz="2000" i="1" dirty="0"/>
                        <a:t> disponible de </a:t>
                      </a:r>
                      <a:r>
                        <a:rPr lang="es-ES" sz="2000" i="1" dirty="0" err="1"/>
                        <a:t>l’agència</a:t>
                      </a:r>
                      <a:r>
                        <a:rPr lang="es-ES" sz="2000" i="1" dirty="0"/>
                        <a:t> i de </a:t>
                      </a:r>
                      <a:r>
                        <a:rPr lang="es-ES" sz="2000" i="1" dirty="0" err="1"/>
                        <a:t>com</a:t>
                      </a:r>
                      <a:r>
                        <a:rPr lang="es-ES" sz="2000" i="1" dirty="0"/>
                        <a:t> es presenta el </a:t>
                      </a:r>
                      <a:r>
                        <a:rPr lang="es-ES" sz="2000" i="1" dirty="0" err="1"/>
                        <a:t>pressupost</a:t>
                      </a:r>
                      <a:endParaRPr lang="es-ES" sz="20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094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Què prima més la novetat o l’aplicabilitat?</a:t>
                      </a:r>
                      <a:endParaRPr lang="ca-ES" sz="20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i="1" dirty="0" err="1"/>
                        <a:t>Depenent</a:t>
                      </a:r>
                      <a:r>
                        <a:rPr lang="es-ES" sz="2000" i="1" dirty="0"/>
                        <a:t> de si </a:t>
                      </a:r>
                      <a:r>
                        <a:rPr lang="es-ES" sz="2000" i="1" dirty="0" err="1"/>
                        <a:t>és</a:t>
                      </a:r>
                      <a:r>
                        <a:rPr lang="es-ES" sz="2000" i="1" dirty="0"/>
                        <a:t> </a:t>
                      </a:r>
                      <a:r>
                        <a:rPr lang="es-ES" sz="2000" i="1" dirty="0" err="1"/>
                        <a:t>modalitat</a:t>
                      </a:r>
                      <a:r>
                        <a:rPr lang="es-ES" sz="2000" i="1" dirty="0"/>
                        <a:t> orientada o 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3612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Tots parlem de l’adequació als </a:t>
                      </a:r>
                      <a:r>
                        <a:rPr lang="ca-ES" sz="20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ODS</a:t>
                      </a:r>
                      <a:r>
                        <a:rPr lang="ca-E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i l’impacte social. Com és valoren aquests ítems des del panell?</a:t>
                      </a:r>
                      <a:endParaRPr lang="ca-ES" sz="20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000" i="1" dirty="0"/>
                        <a:t>No solen ser </a:t>
                      </a:r>
                      <a:r>
                        <a:rPr lang="es-ES" sz="2000" i="1" dirty="0" err="1"/>
                        <a:t>prioritaris</a:t>
                      </a:r>
                      <a:r>
                        <a:rPr lang="es-ES" sz="2000" i="1" dirty="0"/>
                        <a:t> </a:t>
                      </a:r>
                      <a:r>
                        <a:rPr lang="es-ES" sz="2000" i="1" dirty="0" err="1"/>
                        <a:t>però</a:t>
                      </a:r>
                      <a:r>
                        <a:rPr lang="es-ES" sz="2000" i="1" dirty="0"/>
                        <a:t> </a:t>
                      </a:r>
                      <a:r>
                        <a:rPr lang="es-ES" sz="2000" i="1" dirty="0" err="1"/>
                        <a:t>són</a:t>
                      </a:r>
                      <a:r>
                        <a:rPr lang="es-ES" sz="2000" i="1" dirty="0"/>
                        <a:t> </a:t>
                      </a:r>
                      <a:r>
                        <a:rPr lang="es-ES" sz="2000" i="1" dirty="0" err="1"/>
                        <a:t>convenients</a:t>
                      </a:r>
                      <a:r>
                        <a:rPr lang="es-ES" sz="2000" i="1" dirty="0"/>
                        <a:t> que hi </a:t>
                      </a:r>
                      <a:r>
                        <a:rPr lang="es-ES" sz="2000" i="1" dirty="0" err="1"/>
                        <a:t>siguin</a:t>
                      </a:r>
                      <a:endParaRPr lang="es-ES" sz="2000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90555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9295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a 4">
            <a:extLst>
              <a:ext uri="{FF2B5EF4-FFF2-40B4-BE49-F238E27FC236}">
                <a16:creationId xmlns:a16="http://schemas.microsoft.com/office/drawing/2014/main" id="{EC603D81-95F9-089B-3E4F-DED1B5636B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0200965"/>
              </p:ext>
            </p:extLst>
          </p:nvPr>
        </p:nvGraphicFramePr>
        <p:xfrm>
          <a:off x="1000287" y="695468"/>
          <a:ext cx="9973298" cy="475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3298">
                  <a:extLst>
                    <a:ext uri="{9D8B030D-6E8A-4147-A177-3AD203B41FA5}">
                      <a16:colId xmlns:a16="http://schemas.microsoft.com/office/drawing/2014/main" val="17634257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400" dirty="0" err="1"/>
                        <a:t>PREPARACIÓ</a:t>
                      </a:r>
                      <a:r>
                        <a:rPr lang="es-ES" sz="2400" dirty="0"/>
                        <a:t> DEL </a:t>
                      </a:r>
                      <a:r>
                        <a:rPr lang="es-ES" sz="2400" dirty="0" err="1"/>
                        <a:t>PROJECTE</a:t>
                      </a:r>
                      <a:r>
                        <a:rPr lang="es-ES" sz="2400" dirty="0"/>
                        <a:t> I LA DOCUMENTACIÓ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362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Contactar amb recerca pels terminis (especialment en els coordinats)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561912"/>
                  </a:ext>
                </a:extLst>
              </a:tr>
              <a:tr h="4124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Planificar la recollida de signatures i dades de l’equip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652264"/>
                  </a:ext>
                </a:extLst>
              </a:tr>
              <a:tr h="4124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Planificar les tasques: La part científica per tasques, la part tècnica (protocols, metodologies), la part econòmica (pressupostos ± actualitzats), l’adjudicació de tasques als investigadors i a l’equip de treball, el cronograma.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593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Verificar que els objectius són originals/innovadors i que s'adeqüen a l’equip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198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Verificar que hi ha coherència entre objectius/tasques/metodologies/equip/pressupost/calendari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79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Determinar en quina àrea es presentarà el projecte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223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És convenient posar</a:t>
                      </a: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  <a:hlinkClick r:id="rId2"/>
                        </a:rPr>
                        <a:t> links</a:t>
                      </a: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, tant al text com a les referències bibliogràfiques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396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0963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4419E0-32FD-F66B-1E94-7CF8F6623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QuadreDeText 6">
            <a:extLst>
              <a:ext uri="{FF2B5EF4-FFF2-40B4-BE49-F238E27FC236}">
                <a16:creationId xmlns:a16="http://schemas.microsoft.com/office/drawing/2014/main" id="{35C32296-7D59-9C7C-6003-7BDFE3442CE2}"/>
              </a:ext>
            </a:extLst>
          </p:cNvPr>
          <p:cNvSpPr txBox="1"/>
          <p:nvPr/>
        </p:nvSpPr>
        <p:spPr>
          <a:xfrm>
            <a:off x="867267" y="241751"/>
            <a:ext cx="10444898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b="1" dirty="0"/>
              <a:t>Proyectos de investigación </a:t>
            </a:r>
            <a:r>
              <a:rPr lang="es-ES" b="1" dirty="0">
                <a:solidFill>
                  <a:srgbClr val="C00000"/>
                </a:solidFill>
              </a:rPr>
              <a:t>orientada</a:t>
            </a:r>
            <a:r>
              <a:rPr lang="es-ES" b="1" dirty="0"/>
              <a:t>: AGRUPACIÓN TEMÁTICA LÍNEAS ESTRATÉGICAS </a:t>
            </a:r>
          </a:p>
          <a:p>
            <a:endParaRPr lang="es-ES" sz="800" dirty="0"/>
          </a:p>
          <a:p>
            <a:r>
              <a:rPr lang="es-ES" dirty="0">
                <a:solidFill>
                  <a:srgbClr val="C00000"/>
                </a:solidFill>
              </a:rPr>
              <a:t>SALUD</a:t>
            </a:r>
            <a:r>
              <a:rPr lang="es-ES" dirty="0"/>
              <a:t> </a:t>
            </a:r>
          </a:p>
          <a:p>
            <a:r>
              <a:rPr lang="es-ES" dirty="0"/>
              <a:t>• Medicina de precisión • Enfermedades infecciosas • Nuevas técnicas diagnósticas y terapéuticas • Cáncer y </a:t>
            </a:r>
            <a:r>
              <a:rPr lang="es-ES" dirty="0" err="1"/>
              <a:t>gerociencia</a:t>
            </a:r>
            <a:r>
              <a:rPr lang="es-ES" dirty="0"/>
              <a:t>: envejecimiento, enfermedades degenerativas </a:t>
            </a:r>
          </a:p>
          <a:p>
            <a:r>
              <a:rPr lang="es-ES" dirty="0">
                <a:solidFill>
                  <a:srgbClr val="C00000"/>
                </a:solidFill>
              </a:rPr>
              <a:t>CULTURA, CREATIVIDAD Y SOCIEDAD INCLUSIVA </a:t>
            </a:r>
          </a:p>
          <a:p>
            <a:r>
              <a:rPr lang="es-ES" dirty="0"/>
              <a:t>• Evolución humana, antropología y arqueología • Cognición, lingüística y psicología • Filología y literaturas hispánicas </a:t>
            </a:r>
          </a:p>
          <a:p>
            <a:r>
              <a:rPr lang="es-ES" dirty="0">
                <a:solidFill>
                  <a:srgbClr val="C00000"/>
                </a:solidFill>
              </a:rPr>
              <a:t>SEGURIDAD CIVIL PARA LA SOCIEDAD </a:t>
            </a:r>
          </a:p>
          <a:p>
            <a:r>
              <a:rPr lang="es-ES" dirty="0"/>
              <a:t>• Dimensión espacial de las desigualdades, migraciones y multiculturalidad • Monopolios y poder de mercado: medición, causas y consecuencias • Ciberseguridad • Protección ante nuevas amenazas para la seguridad </a:t>
            </a:r>
          </a:p>
          <a:p>
            <a:r>
              <a:rPr lang="es-ES" dirty="0">
                <a:solidFill>
                  <a:srgbClr val="C00000"/>
                </a:solidFill>
              </a:rPr>
              <a:t>MUNDO DIGITAL, INDUSTRIA, ESPACIO Y DEFENSA </a:t>
            </a:r>
          </a:p>
          <a:p>
            <a:r>
              <a:rPr lang="es-ES" dirty="0"/>
              <a:t>• Inteligencia artificial y robótica • Fotónica y electrónica • Modelización y análisis matemático y nuevas soluciones matemáticas para ciencia y tecnología • Astronomía, astrofísica y ciencias del espacio • Internet de la próxima generación • Nuevos materiales y técnicas de fabricación</a:t>
            </a:r>
          </a:p>
          <a:p>
            <a:r>
              <a:rPr lang="es-ES" dirty="0">
                <a:solidFill>
                  <a:srgbClr val="C00000"/>
                </a:solidFill>
              </a:rPr>
              <a:t>CLIMA, ENERGÍA Y MOVILIDAD </a:t>
            </a:r>
          </a:p>
          <a:p>
            <a:r>
              <a:rPr lang="es-ES" dirty="0"/>
              <a:t>• Cambio climático y descarbonización • Movilidad sostenible • Ciudades y ecosistemas sostenibles • Transición energética </a:t>
            </a:r>
          </a:p>
          <a:p>
            <a:r>
              <a:rPr lang="es-ES" dirty="0">
                <a:solidFill>
                  <a:srgbClr val="C00000"/>
                </a:solidFill>
              </a:rPr>
              <a:t>ALIMENTACIÓN, BIOECONOMÍA, RECURSOS NATURALES Y MEDIO AMBIENTE </a:t>
            </a:r>
          </a:p>
          <a:p>
            <a:r>
              <a:rPr lang="es-ES" dirty="0"/>
              <a:t>• Exploración, análisis y prospectiva de la biodiversidad • Cadena agroalimentaria inteligente y sostenible </a:t>
            </a:r>
          </a:p>
          <a:p>
            <a:pPr algn="r"/>
            <a:r>
              <a:rPr lang="es-ES" sz="1600" b="1" dirty="0"/>
              <a:t>Plan Estatal de Investigación Científica, Técnica y de Innovación</a:t>
            </a:r>
          </a:p>
        </p:txBody>
      </p:sp>
    </p:spTree>
    <p:extLst>
      <p:ext uri="{BB962C8B-B14F-4D97-AF65-F5344CB8AC3E}">
        <p14:creationId xmlns:p14="http://schemas.microsoft.com/office/powerpoint/2010/main" val="2364427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288A5-2241-C6A6-E5EA-4FF4A8A23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a 4">
            <a:extLst>
              <a:ext uri="{FF2B5EF4-FFF2-40B4-BE49-F238E27FC236}">
                <a16:creationId xmlns:a16="http://schemas.microsoft.com/office/drawing/2014/main" id="{F679EE1B-8A81-9397-D1DA-020B7C0DB7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844623"/>
              </p:ext>
            </p:extLst>
          </p:nvPr>
        </p:nvGraphicFramePr>
        <p:xfrm>
          <a:off x="542924" y="384938"/>
          <a:ext cx="10963275" cy="58074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63275">
                  <a:extLst>
                    <a:ext uri="{9D8B030D-6E8A-4147-A177-3AD203B41FA5}">
                      <a16:colId xmlns:a16="http://schemas.microsoft.com/office/drawing/2014/main" val="17634257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000" dirty="0" err="1"/>
                        <a:t>EQUIP</a:t>
                      </a:r>
                      <a:endParaRPr lang="es-E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362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El pes del CV de l’IP és decisiu. Si l’aportació científica de l’IP és feble o dubtosa, probablement no serà subvencionat</a:t>
                      </a:r>
                      <a:endParaRPr lang="ca-ES" sz="20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561912"/>
                  </a:ext>
                </a:extLst>
              </a:tr>
              <a:tr h="4124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Si hi ha </a:t>
                      </a:r>
                      <a:r>
                        <a:rPr lang="ca-ES" sz="20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co</a:t>
                      </a:r>
                      <a:r>
                        <a:rPr lang="ca-E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-IP hi ha </a:t>
                      </a:r>
                      <a:r>
                        <a:rPr lang="ca-ES" sz="20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co</a:t>
                      </a:r>
                      <a:r>
                        <a:rPr lang="ca-E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-responsabilitat, i per tant el </a:t>
                      </a:r>
                      <a:r>
                        <a:rPr lang="ca-ES" sz="20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co</a:t>
                      </a:r>
                      <a:r>
                        <a:rPr lang="ca-E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-IP també ha de demostrar lideratge i bon CV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652264"/>
                  </a:ext>
                </a:extLst>
              </a:tr>
              <a:tr h="4124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L’equip ha de demostrar un conjunt d’aportacions complementàries (perquè augmenta el potencial per a realitzar el projecte o perquè aporta aspectes diferencials positius per al projecte)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593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Cal assegurar que tots els membres de l’equip investigador són elegibles per evitar que l’exclusió d’algun d’ells posi en perill l’execució del projecte i per tant la seva subvenció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198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Per la realització del projecte els avaluadors valoren l’IP i l’equip investigador (no tant l’equip de treball)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978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L’equip de treball és més flexible, però cal que estigui justificat per les tasques que farà en el projecte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79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Pot ser positiu incorporar investigadors estrangers que aportin prestigi, però cal que estiguin justificats adjudicant-los tasques del projecte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223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Un cas diferent és el dels projecte tipus A de joves investigadors (</a:t>
                      </a:r>
                      <a:r>
                        <a:rPr lang="ca-ES" sz="20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Cajals</a:t>
                      </a:r>
                      <a:r>
                        <a:rPr lang="ca-E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, </a:t>
                      </a:r>
                      <a:r>
                        <a:rPr lang="ca-ES" sz="2000" kern="1200" dirty="0">
                          <a:solidFill>
                            <a:schemeClr val="dk1"/>
                          </a:solidFill>
                          <a:effectLst/>
                          <a:latin typeface="Bell MT" panose="02020503060305020303" pitchFamily="18" charset="0"/>
                          <a:ea typeface="PMingLiU" panose="02020500000000000000" pitchFamily="18" charset="-120"/>
                          <a:cs typeface="+mn-cs"/>
                        </a:rPr>
                        <a:t>I</a:t>
                      </a:r>
                      <a:r>
                        <a:rPr lang="ca-E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3...) on s’assumeix que el CV és adequat, però necessitarà un bon projecte i un equip equilibrat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0943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Els </a:t>
                      </a:r>
                      <a:r>
                        <a:rPr lang="ca-ES" sz="20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IPs</a:t>
                      </a:r>
                      <a:r>
                        <a:rPr lang="ca-ES" sz="20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 i els equips han de demostrar capacitat formativa i explicitar programa de formació si demanen becari o contractes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03058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316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C5107-66B9-1CF5-8641-5616641B0F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a 4">
            <a:extLst>
              <a:ext uri="{FF2B5EF4-FFF2-40B4-BE49-F238E27FC236}">
                <a16:creationId xmlns:a16="http://schemas.microsoft.com/office/drawing/2014/main" id="{9898EE46-D170-9FC3-37DA-899FD9B10F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209385"/>
              </p:ext>
            </p:extLst>
          </p:nvPr>
        </p:nvGraphicFramePr>
        <p:xfrm>
          <a:off x="924087" y="628793"/>
          <a:ext cx="9973298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3298">
                  <a:extLst>
                    <a:ext uri="{9D8B030D-6E8A-4147-A177-3AD203B41FA5}">
                      <a16:colId xmlns:a16="http://schemas.microsoft.com/office/drawing/2014/main" val="17634257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400" dirty="0" err="1"/>
                        <a:t>PRESSUPOST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362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Ni molt detallat ni poc detallat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561912"/>
                  </a:ext>
                </a:extLst>
              </a:tr>
              <a:tr h="4124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Justificar la necessitat de contractar personal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652264"/>
                  </a:ext>
                </a:extLst>
              </a:tr>
              <a:tr h="4124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Contactar amb Recerca pel cost del personal (categoria i temps) pel pressupost de la part de personal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593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Viatges i dieta raonables i en proporció a la dimensió del projecte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198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Demanar diners per a les publicacions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79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Detallar el cost i la justificació de la compra d’equips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223619"/>
                  </a:ext>
                </a:extLst>
              </a:tr>
              <a:tr h="3591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Detallar el cost i la necessitat de serveis o equipaments externs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094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5825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1D4BA-4FD3-61BD-FAB8-1B7577DD9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a 4">
            <a:extLst>
              <a:ext uri="{FF2B5EF4-FFF2-40B4-BE49-F238E27FC236}">
                <a16:creationId xmlns:a16="http://schemas.microsoft.com/office/drawing/2014/main" id="{51AD1124-AA93-BD89-F9C2-8B1F8C9DB7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0273414"/>
              </p:ext>
            </p:extLst>
          </p:nvPr>
        </p:nvGraphicFramePr>
        <p:xfrm>
          <a:off x="924087" y="628793"/>
          <a:ext cx="9973298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3298">
                  <a:extLst>
                    <a:ext uri="{9D8B030D-6E8A-4147-A177-3AD203B41FA5}">
                      <a16:colId xmlns:a16="http://schemas.microsoft.com/office/drawing/2014/main" val="17634257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400" dirty="0"/>
                        <a:t>PROJECTES </a:t>
                      </a:r>
                      <a:r>
                        <a:rPr lang="es-ES" sz="2400" dirty="0" err="1"/>
                        <a:t>COORDINATS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362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S’avaluen separadament, com si fossin individuals, però tant el projecte principal com els </a:t>
                      </a:r>
                      <a:r>
                        <a:rPr lang="ca-ES" sz="24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subprojectes</a:t>
                      </a:r>
                      <a:r>
                        <a:rPr lang="ca-ES" sz="2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(coordinats) els avalua el mateix avaluador.</a:t>
                      </a:r>
                      <a:endParaRPr lang="ca-ES" sz="2400" dirty="0">
                        <a:effectLst/>
                        <a:latin typeface="Times New Roman" panose="02020603050405020304" pitchFamily="18" charset="0"/>
                        <a:ea typeface="PMingLiU" panose="02020500000000000000" pitchFamily="18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561912"/>
                  </a:ext>
                </a:extLst>
              </a:tr>
              <a:tr h="4124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L’IP presenta el coordinat a la seva universitat, una vegada els IP coordinats han presentat el seu a cada universitat. Atenció al calendari!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633980"/>
                  </a:ext>
                </a:extLst>
              </a:tr>
              <a:tr h="4124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La memòria és única en els projectes coordinats. La resta és individual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445816"/>
                  </a:ext>
                </a:extLst>
              </a:tr>
              <a:tr h="4124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És convenient que cada </a:t>
                      </a:r>
                      <a:r>
                        <a:rPr lang="ca-ES" sz="24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subprojecte</a:t>
                      </a: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 s’encarregui d’una part del projecte i no que repeteixi coses similars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593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Es convenient que cada </a:t>
                      </a:r>
                      <a:r>
                        <a:rPr lang="ca-ES" sz="2400" kern="1200" dirty="0" err="1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subprojecte</a:t>
                      </a: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 tingui alguna especialització diferencial (de membres de l’equip, d’experteses, d’equipaments, de recursos...)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198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Cal que el projecte especifiqui els aspectes organitzatius de la coordinació, metodologies, reunions conjuntes previstes, 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794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4448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F967F0-5B30-1B8A-73F8-666382C61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ula 1">
            <a:extLst>
              <a:ext uri="{FF2B5EF4-FFF2-40B4-BE49-F238E27FC236}">
                <a16:creationId xmlns:a16="http://schemas.microsoft.com/office/drawing/2014/main" id="{41F03145-1751-8AE3-877E-54607E4446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2087236"/>
              </p:ext>
            </p:extLst>
          </p:nvPr>
        </p:nvGraphicFramePr>
        <p:xfrm>
          <a:off x="654393" y="692603"/>
          <a:ext cx="10918482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18482">
                  <a:extLst>
                    <a:ext uri="{9D8B030D-6E8A-4147-A177-3AD203B41FA5}">
                      <a16:colId xmlns:a16="http://schemas.microsoft.com/office/drawing/2014/main" val="17634257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400" dirty="0" err="1"/>
                        <a:t>TANCAMENT</a:t>
                      </a:r>
                      <a:r>
                        <a:rPr lang="es-ES" sz="2400" dirty="0"/>
                        <a:t> DEL </a:t>
                      </a:r>
                      <a:r>
                        <a:rPr lang="es-ES" sz="2400" dirty="0" err="1"/>
                        <a:t>PROJECTE</a:t>
                      </a:r>
                      <a:r>
                        <a:rPr lang="es-ES" sz="2400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362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Fer la revisió de la memòria per part dels investigadors (i de l’equip de treball si escau)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561912"/>
                  </a:ext>
                </a:extLst>
              </a:tr>
              <a:tr h="4124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Fer la lectura global final per l’IP, especialment si és coordinat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652264"/>
                  </a:ext>
                </a:extLst>
              </a:tr>
              <a:tr h="4124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Fer llegir la memòria a algú extern, als efectes de comprensió i coherència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593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Procurar la col·laboració d’algú competent en anglès (pels projectes &gt;100.00 euros)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223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Procurar infografies atractives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2312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8892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Picture 1" descr="A diagram of a fish&#10;&#10;Description automatically generated">
            <a:extLst>
              <a:ext uri="{FF2B5EF4-FFF2-40B4-BE49-F238E27FC236}">
                <a16:creationId xmlns:a16="http://schemas.microsoft.com/office/drawing/2014/main" id="{D133F0B0-99FA-70B2-E3D9-DFB72094604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28" y="257175"/>
            <a:ext cx="11567364" cy="621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54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B6989B-0C77-48EF-F11E-84661F80B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ula 4">
            <a:extLst>
              <a:ext uri="{FF2B5EF4-FFF2-40B4-BE49-F238E27FC236}">
                <a16:creationId xmlns:a16="http://schemas.microsoft.com/office/drawing/2014/main" id="{BFA703D0-C981-1E91-2E2D-931DD7672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279688"/>
              </p:ext>
            </p:extLst>
          </p:nvPr>
        </p:nvGraphicFramePr>
        <p:xfrm>
          <a:off x="552450" y="343043"/>
          <a:ext cx="10963275" cy="600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63275">
                  <a:extLst>
                    <a:ext uri="{9D8B030D-6E8A-4147-A177-3AD203B41FA5}">
                      <a16:colId xmlns:a16="http://schemas.microsoft.com/office/drawing/2014/main" val="17634257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" sz="2400" dirty="0" err="1"/>
                        <a:t>QUÈ</a:t>
                      </a:r>
                      <a:r>
                        <a:rPr lang="es-ES" sz="2400" dirty="0"/>
                        <a:t> MIREN ELS </a:t>
                      </a:r>
                      <a:r>
                        <a:rPr lang="es-ES" sz="2400" dirty="0" err="1"/>
                        <a:t>AVALUADORS</a:t>
                      </a:r>
                      <a:endParaRPr lang="es-E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362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QUALITAT</a:t>
                      </a: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: Originalitat en la hipòtesi, objectius rellevants i clars, avenços que comportaria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561912"/>
                  </a:ext>
                </a:extLst>
              </a:tr>
              <a:tr h="4124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VIABILITAT</a:t>
                      </a: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: Les activitats proposades són les adequades per als objectius, l’equip adequat (segons l’experiència prèvia), la metodologia adequada i el calendari és raonable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652264"/>
                  </a:ext>
                </a:extLst>
              </a:tr>
              <a:tr h="41249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EQUIP</a:t>
                      </a: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: Contribucions de l’equip en la seva àrea, grau d’internacionalització, especialització, experteses, coneixement del tema, gestió i resultats d’anteriors projectes (segons avaluacions del projecte anterior)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5939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b="1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IMPACTE</a:t>
                      </a: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: Avenços que es poden derivar del projecte, pla de difusió científica, possible impacte social, dimensió de gènere incorporada, dimensió d’ètica incorporada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2198447"/>
                  </a:ext>
                </a:extLst>
              </a:tr>
              <a:tr h="1573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a-ES" sz="1000" kern="1200" dirty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794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PUNTUACIONS: </a:t>
                      </a:r>
                      <a:r>
                        <a:rPr lang="ca-ES" sz="2400" b="1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A</a:t>
                      </a: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 (subvencionats) ,</a:t>
                      </a:r>
                      <a:r>
                        <a:rPr lang="ca-ES" sz="2400" b="1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B</a:t>
                      </a: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 (la majoria subvencionats però retallats), </a:t>
                      </a:r>
                      <a:r>
                        <a:rPr lang="ca-ES" sz="2400" b="1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C</a:t>
                      </a: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 (no subvencionats, repesca), </a:t>
                      </a:r>
                      <a:r>
                        <a:rPr lang="ca-ES" sz="2400" b="1" kern="1200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D</a:t>
                      </a: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 (descartats, considerats insuficients o defectuosos)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223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PMingLiU" panose="02020500000000000000" pitchFamily="18" charset="-120"/>
                          <a:cs typeface="+mn-cs"/>
                        </a:rPr>
                        <a:t>Els avaluadors tenen l’historial de l’equip i els projectes anteriors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20386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5511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ici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E748C8D3BEDE43B71B78ED52BF5CC0" ma:contentTypeVersion="26" ma:contentTypeDescription="Crea un document nou" ma:contentTypeScope="" ma:versionID="f26c5ff253100c8970e40be39f483ad3">
  <xsd:schema xmlns:xsd="http://www.w3.org/2001/XMLSchema" xmlns:xs="http://www.w3.org/2001/XMLSchema" xmlns:p="http://schemas.microsoft.com/office/2006/metadata/properties" xmlns:ns2="c536e726-b9ec-47b9-81f4-d821132a58ae" xmlns:ns3="13a79242-0249-46de-8ff7-d6491fc0ab81" targetNamespace="http://schemas.microsoft.com/office/2006/metadata/properties" ma:root="true" ma:fieldsID="d32f67a2a050d91087b643407e226c59" ns2:_="" ns3:_="">
    <xsd:import namespace="c536e726-b9ec-47b9-81f4-d821132a58ae"/>
    <xsd:import namespace="13a79242-0249-46de-8ff7-d6491fc0ab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3:TaxCatchAll" minOccurs="0"/>
                <xsd:element ref="ns2:lcf76f155ced4ddcb4097134ff3c332f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6e726-b9ec-47b9-81f4-d821132a58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Etiquetes de la imatge" ma:readOnly="false" ma:fieldId="{5cf76f15-5ced-4ddc-b409-7134ff3c332f}" ma:taxonomyMulti="true" ma:sspId="34c01127-bdf0-454e-9077-a20ba63b60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a79242-0249-46de-8ff7-d6491fc0ab8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t amb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'ha compartit amb detal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bb6bb31d-6ebd-4deb-89d1-c054e363aa07}" ma:internalName="TaxCatchAll" ma:showField="CatchAllData" ma:web="13a79242-0249-46de-8ff7-d6491fc0ab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us de contingut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a79242-0249-46de-8ff7-d6491fc0ab81" xsi:nil="true"/>
    <lcf76f155ced4ddcb4097134ff3c332f xmlns="c536e726-b9ec-47b9-81f4-d821132a58a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091DA86-D307-4884-9903-DF6A614EE9AC}"/>
</file>

<file path=customXml/itemProps2.xml><?xml version="1.0" encoding="utf-8"?>
<ds:datastoreItem xmlns:ds="http://schemas.openxmlformats.org/officeDocument/2006/customXml" ds:itemID="{9E9BDCD5-4C78-4F5B-83E5-4B284E2A1B87}"/>
</file>

<file path=customXml/itemProps3.xml><?xml version="1.0" encoding="utf-8"?>
<ds:datastoreItem xmlns:ds="http://schemas.openxmlformats.org/officeDocument/2006/customXml" ds:itemID="{F44CAEBB-932A-4E9B-9FB0-AA0F45C1E411}"/>
</file>

<file path=docProps/app.xml><?xml version="1.0" encoding="utf-8"?>
<Properties xmlns="http://schemas.openxmlformats.org/officeDocument/2006/extended-properties" xmlns:vt="http://schemas.openxmlformats.org/officeDocument/2006/docPropsVTypes">
  <TotalTime>2752</TotalTime>
  <Words>1188</Words>
  <Application>Microsoft Office PowerPoint</Application>
  <PresentationFormat>Pantalla panoràmica</PresentationFormat>
  <Paragraphs>86</Paragraphs>
  <Slides>10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7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10</vt:i4>
      </vt:variant>
    </vt:vector>
  </HeadingPairs>
  <TitlesOfParts>
    <vt:vector size="18" baseType="lpstr">
      <vt:lpstr>Aptos</vt:lpstr>
      <vt:lpstr>Aptos Display</vt:lpstr>
      <vt:lpstr>Aptos Narrow</vt:lpstr>
      <vt:lpstr>Arial</vt:lpstr>
      <vt:lpstr>Bell MT</vt:lpstr>
      <vt:lpstr>Calibri</vt:lpstr>
      <vt:lpstr>Times New Roman</vt:lpstr>
      <vt:lpstr>Tema de l'Office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Company>Universitat Autònoma de Barcelona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Lluís Tort</dc:creator>
  <cp:lastModifiedBy>Lluís Tort</cp:lastModifiedBy>
  <cp:revision>8</cp:revision>
  <dcterms:created xsi:type="dcterms:W3CDTF">2025-01-07T14:52:31Z</dcterms:created>
  <dcterms:modified xsi:type="dcterms:W3CDTF">2025-01-09T12:44:41Z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0x01010097E748C8D3BEDE43B71B78ED52BF5CC0</vt:lpwstr>
  </property>
</Properties>
</file>