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sldIdLst>
    <p:sldId id="258" r:id="rId5"/>
    <p:sldId id="277" r:id="rId6"/>
    <p:sldId id="304" r:id="rId7"/>
    <p:sldId id="305" r:id="rId8"/>
    <p:sldId id="306" r:id="rId9"/>
    <p:sldId id="283" r:id="rId10"/>
    <p:sldId id="278" r:id="rId11"/>
    <p:sldId id="302" r:id="rId12"/>
    <p:sldId id="285" r:id="rId13"/>
    <p:sldId id="284" r:id="rId14"/>
    <p:sldId id="275" r:id="rId15"/>
    <p:sldId id="286" r:id="rId16"/>
    <p:sldId id="298" r:id="rId17"/>
    <p:sldId id="287" r:id="rId18"/>
    <p:sldId id="291" r:id="rId19"/>
    <p:sldId id="290" r:id="rId20"/>
    <p:sldId id="293" r:id="rId21"/>
    <p:sldId id="294" r:id="rId22"/>
    <p:sldId id="295" r:id="rId23"/>
    <p:sldId id="296" r:id="rId24"/>
    <p:sldId id="297" r:id="rId25"/>
    <p:sldId id="292" r:id="rId26"/>
    <p:sldId id="299" r:id="rId27"/>
    <p:sldId id="289" r:id="rId28"/>
    <p:sldId id="288" r:id="rId29"/>
    <p:sldId id="266" r:id="rId30"/>
    <p:sldId id="274" r:id="rId31"/>
    <p:sldId id="265" r:id="rId32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336F"/>
    <a:srgbClr val="4D2652"/>
    <a:srgbClr val="AD6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09F80-C546-43AE-8258-9A05AA061CC2}" v="11" dt="2025-01-09T12:36:24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Estil fosc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77" autoAdjust="0"/>
    <p:restoredTop sz="96754" autoAdjust="0"/>
  </p:normalViewPr>
  <p:slideViewPr>
    <p:cSldViewPr snapToGrid="0">
      <p:cViewPr varScale="1">
        <p:scale>
          <a:sx n="111" d="100"/>
          <a:sy n="111" d="100"/>
        </p:scale>
        <p:origin x="21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bel Poveda Barbero" userId="c616b3fa-4245-43e9-91f4-72e6a5e9297b" providerId="ADAL" clId="{21F09F80-C546-43AE-8258-9A05AA061CC2}"/>
    <pc:docChg chg="undo custSel addSld delSld modSld">
      <pc:chgData name="Anabel Poveda Barbero" userId="c616b3fa-4245-43e9-91f4-72e6a5e9297b" providerId="ADAL" clId="{21F09F80-C546-43AE-8258-9A05AA061CC2}" dt="2025-01-09T12:36:24.762" v="1237"/>
      <pc:docMkLst>
        <pc:docMk/>
      </pc:docMkLst>
      <pc:sldChg chg="modSp mod">
        <pc:chgData name="Anabel Poveda Barbero" userId="c616b3fa-4245-43e9-91f4-72e6a5e9297b" providerId="ADAL" clId="{21F09F80-C546-43AE-8258-9A05AA061CC2}" dt="2025-01-07T11:37:06.768" v="785" actId="255"/>
        <pc:sldMkLst>
          <pc:docMk/>
          <pc:sldMk cId="268178800" sldId="258"/>
        </pc:sldMkLst>
        <pc:spChg chg="mod">
          <ac:chgData name="Anabel Poveda Barbero" userId="c616b3fa-4245-43e9-91f4-72e6a5e9297b" providerId="ADAL" clId="{21F09F80-C546-43AE-8258-9A05AA061CC2}" dt="2025-01-07T11:37:06.768" v="785" actId="255"/>
          <ac:spMkLst>
            <pc:docMk/>
            <pc:sldMk cId="268178800" sldId="258"/>
            <ac:spMk id="6" creationId="{00000000-0000-0000-0000-000000000000}"/>
          </ac:spMkLst>
        </pc:spChg>
        <pc:picChg chg="mod">
          <ac:chgData name="Anabel Poveda Barbero" userId="c616b3fa-4245-43e9-91f4-72e6a5e9297b" providerId="ADAL" clId="{21F09F80-C546-43AE-8258-9A05AA061CC2}" dt="2024-12-19T14:35:28.540" v="762" actId="1076"/>
          <ac:picMkLst>
            <pc:docMk/>
            <pc:sldMk cId="268178800" sldId="258"/>
            <ac:picMk id="2" creationId="{E4CBC925-8937-6D59-2921-016DA832ECB1}"/>
          </ac:picMkLst>
        </pc:picChg>
      </pc:sldChg>
      <pc:sldChg chg="del">
        <pc:chgData name="Anabel Poveda Barbero" userId="c616b3fa-4245-43e9-91f4-72e6a5e9297b" providerId="ADAL" clId="{21F09F80-C546-43AE-8258-9A05AA061CC2}" dt="2025-01-09T12:35:28.084" v="1229" actId="47"/>
        <pc:sldMkLst>
          <pc:docMk/>
          <pc:sldMk cId="1145965758" sldId="273"/>
        </pc:sldMkLst>
      </pc:sldChg>
      <pc:sldChg chg="modSp mod">
        <pc:chgData name="Anabel Poveda Barbero" userId="c616b3fa-4245-43e9-91f4-72e6a5e9297b" providerId="ADAL" clId="{21F09F80-C546-43AE-8258-9A05AA061CC2}" dt="2025-01-08T09:56:18.823" v="1227" actId="20577"/>
        <pc:sldMkLst>
          <pc:docMk/>
          <pc:sldMk cId="4274322823" sldId="274"/>
        </pc:sldMkLst>
        <pc:spChg chg="mod">
          <ac:chgData name="Anabel Poveda Barbero" userId="c616b3fa-4245-43e9-91f4-72e6a5e9297b" providerId="ADAL" clId="{21F09F80-C546-43AE-8258-9A05AA061CC2}" dt="2025-01-08T09:56:18.823" v="1227" actId="20577"/>
          <ac:spMkLst>
            <pc:docMk/>
            <pc:sldMk cId="4274322823" sldId="274"/>
            <ac:spMk id="18" creationId="{00000000-0000-0000-0000-000000000000}"/>
          </ac:spMkLst>
        </pc:spChg>
      </pc:sldChg>
      <pc:sldChg chg="modSp mod">
        <pc:chgData name="Anabel Poveda Barbero" userId="c616b3fa-4245-43e9-91f4-72e6a5e9297b" providerId="ADAL" clId="{21F09F80-C546-43AE-8258-9A05AA061CC2}" dt="2024-12-16T15:19:09.832" v="760" actId="20577"/>
        <pc:sldMkLst>
          <pc:docMk/>
          <pc:sldMk cId="3383201417" sldId="275"/>
        </pc:sldMkLst>
        <pc:spChg chg="mod">
          <ac:chgData name="Anabel Poveda Barbero" userId="c616b3fa-4245-43e9-91f4-72e6a5e9297b" providerId="ADAL" clId="{21F09F80-C546-43AE-8258-9A05AA061CC2}" dt="2024-12-16T15:19:09.832" v="760" actId="20577"/>
          <ac:spMkLst>
            <pc:docMk/>
            <pc:sldMk cId="3383201417" sldId="275"/>
            <ac:spMk id="21" creationId="{00000000-0000-0000-0000-000000000000}"/>
          </ac:spMkLst>
        </pc:spChg>
      </pc:sldChg>
      <pc:sldChg chg="modSp mod">
        <pc:chgData name="Anabel Poveda Barbero" userId="c616b3fa-4245-43e9-91f4-72e6a5e9297b" providerId="ADAL" clId="{21F09F80-C546-43AE-8258-9A05AA061CC2}" dt="2025-01-07T12:19:48.885" v="820" actId="20577"/>
        <pc:sldMkLst>
          <pc:docMk/>
          <pc:sldMk cId="2656328423" sldId="278"/>
        </pc:sldMkLst>
        <pc:spChg chg="mod">
          <ac:chgData name="Anabel Poveda Barbero" userId="c616b3fa-4245-43e9-91f4-72e6a5e9297b" providerId="ADAL" clId="{21F09F80-C546-43AE-8258-9A05AA061CC2}" dt="2024-12-16T15:05:11.800" v="109" actId="1076"/>
          <ac:spMkLst>
            <pc:docMk/>
            <pc:sldMk cId="2656328423" sldId="278"/>
            <ac:spMk id="11" creationId="{00000000-0000-0000-0000-000000000000}"/>
          </ac:spMkLst>
        </pc:spChg>
        <pc:spChg chg="mod">
          <ac:chgData name="Anabel Poveda Barbero" userId="c616b3fa-4245-43e9-91f4-72e6a5e9297b" providerId="ADAL" clId="{21F09F80-C546-43AE-8258-9A05AA061CC2}" dt="2025-01-07T12:19:48.885" v="820" actId="20577"/>
          <ac:spMkLst>
            <pc:docMk/>
            <pc:sldMk cId="2656328423" sldId="278"/>
            <ac:spMk id="14" creationId="{00000000-0000-0000-0000-000000000000}"/>
          </ac:spMkLst>
        </pc:spChg>
        <pc:spChg chg="mod">
          <ac:chgData name="Anabel Poveda Barbero" userId="c616b3fa-4245-43e9-91f4-72e6a5e9297b" providerId="ADAL" clId="{21F09F80-C546-43AE-8258-9A05AA061CC2}" dt="2025-01-07T12:19:33.758" v="818" actId="6549"/>
          <ac:spMkLst>
            <pc:docMk/>
            <pc:sldMk cId="2656328423" sldId="278"/>
            <ac:spMk id="21" creationId="{00000000-0000-0000-0000-000000000000}"/>
          </ac:spMkLst>
        </pc:spChg>
      </pc:sldChg>
      <pc:sldChg chg="del">
        <pc:chgData name="Anabel Poveda Barbero" userId="c616b3fa-4245-43e9-91f4-72e6a5e9297b" providerId="ADAL" clId="{21F09F80-C546-43AE-8258-9A05AA061CC2}" dt="2025-01-09T12:35:29.799" v="1230" actId="47"/>
        <pc:sldMkLst>
          <pc:docMk/>
          <pc:sldMk cId="217495128" sldId="279"/>
        </pc:sldMkLst>
      </pc:sldChg>
      <pc:sldChg chg="del">
        <pc:chgData name="Anabel Poveda Barbero" userId="c616b3fa-4245-43e9-91f4-72e6a5e9297b" providerId="ADAL" clId="{21F09F80-C546-43AE-8258-9A05AA061CC2}" dt="2025-01-09T12:35:25.602" v="1228" actId="47"/>
        <pc:sldMkLst>
          <pc:docMk/>
          <pc:sldMk cId="748270773" sldId="280"/>
        </pc:sldMkLst>
      </pc:sldChg>
      <pc:sldChg chg="del">
        <pc:chgData name="Anabel Poveda Barbero" userId="c616b3fa-4245-43e9-91f4-72e6a5e9297b" providerId="ADAL" clId="{21F09F80-C546-43AE-8258-9A05AA061CC2}" dt="2025-01-09T12:35:32.909" v="1231" actId="47"/>
        <pc:sldMkLst>
          <pc:docMk/>
          <pc:sldMk cId="2833492317" sldId="281"/>
        </pc:sldMkLst>
      </pc:sldChg>
      <pc:sldChg chg="del">
        <pc:chgData name="Anabel Poveda Barbero" userId="c616b3fa-4245-43e9-91f4-72e6a5e9297b" providerId="ADAL" clId="{21F09F80-C546-43AE-8258-9A05AA061CC2}" dt="2025-01-09T12:35:35.064" v="1232" actId="47"/>
        <pc:sldMkLst>
          <pc:docMk/>
          <pc:sldMk cId="3517999148" sldId="282"/>
        </pc:sldMkLst>
      </pc:sldChg>
      <pc:sldChg chg="modSp mod">
        <pc:chgData name="Anabel Poveda Barbero" userId="c616b3fa-4245-43e9-91f4-72e6a5e9297b" providerId="ADAL" clId="{21F09F80-C546-43AE-8258-9A05AA061CC2}" dt="2025-01-07T12:20:07.149" v="827" actId="20577"/>
        <pc:sldMkLst>
          <pc:docMk/>
          <pc:sldMk cId="3484081393" sldId="285"/>
        </pc:sldMkLst>
        <pc:spChg chg="mod">
          <ac:chgData name="Anabel Poveda Barbero" userId="c616b3fa-4245-43e9-91f4-72e6a5e9297b" providerId="ADAL" clId="{21F09F80-C546-43AE-8258-9A05AA061CC2}" dt="2025-01-07T12:20:07.149" v="827" actId="20577"/>
          <ac:spMkLst>
            <pc:docMk/>
            <pc:sldMk cId="3484081393" sldId="285"/>
            <ac:spMk id="14" creationId="{00000000-0000-0000-0000-000000000000}"/>
          </ac:spMkLst>
        </pc:spChg>
        <pc:spChg chg="mod">
          <ac:chgData name="Anabel Poveda Barbero" userId="c616b3fa-4245-43e9-91f4-72e6a5e9297b" providerId="ADAL" clId="{21F09F80-C546-43AE-8258-9A05AA061CC2}" dt="2024-12-16T09:16:46.682" v="2" actId="113"/>
          <ac:spMkLst>
            <pc:docMk/>
            <pc:sldMk cId="3484081393" sldId="285"/>
            <ac:spMk id="22" creationId="{00000000-0000-0000-0000-000000000000}"/>
          </ac:spMkLst>
        </pc:spChg>
      </pc:sldChg>
      <pc:sldChg chg="modSp mod">
        <pc:chgData name="Anabel Poveda Barbero" userId="c616b3fa-4245-43e9-91f4-72e6a5e9297b" providerId="ADAL" clId="{21F09F80-C546-43AE-8258-9A05AA061CC2}" dt="2025-01-08T07:38:06.420" v="881" actId="20577"/>
        <pc:sldMkLst>
          <pc:docMk/>
          <pc:sldMk cId="217439014" sldId="287"/>
        </pc:sldMkLst>
        <pc:spChg chg="mod">
          <ac:chgData name="Anabel Poveda Barbero" userId="c616b3fa-4245-43e9-91f4-72e6a5e9297b" providerId="ADAL" clId="{21F09F80-C546-43AE-8258-9A05AA061CC2}" dt="2025-01-08T07:38:06.420" v="881" actId="20577"/>
          <ac:spMkLst>
            <pc:docMk/>
            <pc:sldMk cId="217439014" sldId="287"/>
            <ac:spMk id="21" creationId="{00000000-0000-0000-0000-000000000000}"/>
          </ac:spMkLst>
        </pc:spChg>
      </pc:sldChg>
      <pc:sldChg chg="modSp mod">
        <pc:chgData name="Anabel Poveda Barbero" userId="c616b3fa-4245-43e9-91f4-72e6a5e9297b" providerId="ADAL" clId="{21F09F80-C546-43AE-8258-9A05AA061CC2}" dt="2025-01-08T09:54:43.511" v="1178" actId="20577"/>
        <pc:sldMkLst>
          <pc:docMk/>
          <pc:sldMk cId="3448460010" sldId="288"/>
        </pc:sldMkLst>
        <pc:spChg chg="mod">
          <ac:chgData name="Anabel Poveda Barbero" userId="c616b3fa-4245-43e9-91f4-72e6a5e9297b" providerId="ADAL" clId="{21F09F80-C546-43AE-8258-9A05AA061CC2}" dt="2025-01-08T09:54:43.511" v="1178" actId="20577"/>
          <ac:spMkLst>
            <pc:docMk/>
            <pc:sldMk cId="3448460010" sldId="288"/>
            <ac:spMk id="21" creationId="{00000000-0000-0000-0000-000000000000}"/>
          </ac:spMkLst>
        </pc:spChg>
      </pc:sldChg>
      <pc:sldChg chg="addSp modSp mod">
        <pc:chgData name="Anabel Poveda Barbero" userId="c616b3fa-4245-43e9-91f4-72e6a5e9297b" providerId="ADAL" clId="{21F09F80-C546-43AE-8258-9A05AA061CC2}" dt="2025-01-08T09:52:30.041" v="1140" actId="113"/>
        <pc:sldMkLst>
          <pc:docMk/>
          <pc:sldMk cId="3936575799" sldId="289"/>
        </pc:sldMkLst>
        <pc:spChg chg="add mod">
          <ac:chgData name="Anabel Poveda Barbero" userId="c616b3fa-4245-43e9-91f4-72e6a5e9297b" providerId="ADAL" clId="{21F09F80-C546-43AE-8258-9A05AA061CC2}" dt="2025-01-08T09:52:30.041" v="1140" actId="113"/>
          <ac:spMkLst>
            <pc:docMk/>
            <pc:sldMk cId="3936575799" sldId="289"/>
            <ac:spMk id="5" creationId="{3506FF8E-5D85-83C6-49F8-76B44E761E19}"/>
          </ac:spMkLst>
        </pc:spChg>
        <pc:spChg chg="mod">
          <ac:chgData name="Anabel Poveda Barbero" userId="c616b3fa-4245-43e9-91f4-72e6a5e9297b" providerId="ADAL" clId="{21F09F80-C546-43AE-8258-9A05AA061CC2}" dt="2025-01-08T09:50:08.786" v="1070" actId="20577"/>
          <ac:spMkLst>
            <pc:docMk/>
            <pc:sldMk cId="3936575799" sldId="289"/>
            <ac:spMk id="11" creationId="{00000000-0000-0000-0000-000000000000}"/>
          </ac:spMkLst>
        </pc:spChg>
        <pc:spChg chg="mod">
          <ac:chgData name="Anabel Poveda Barbero" userId="c616b3fa-4245-43e9-91f4-72e6a5e9297b" providerId="ADAL" clId="{21F09F80-C546-43AE-8258-9A05AA061CC2}" dt="2025-01-08T09:49:43.771" v="1067" actId="20577"/>
          <ac:spMkLst>
            <pc:docMk/>
            <pc:sldMk cId="3936575799" sldId="289"/>
            <ac:spMk id="21" creationId="{00000000-0000-0000-0000-000000000000}"/>
          </ac:spMkLst>
        </pc:spChg>
      </pc:sldChg>
      <pc:sldChg chg="modSp mod">
        <pc:chgData name="Anabel Poveda Barbero" userId="c616b3fa-4245-43e9-91f4-72e6a5e9297b" providerId="ADAL" clId="{21F09F80-C546-43AE-8258-9A05AA061CC2}" dt="2025-01-08T07:40:58.303" v="888" actId="20577"/>
        <pc:sldMkLst>
          <pc:docMk/>
          <pc:sldMk cId="2212442674" sldId="292"/>
        </pc:sldMkLst>
        <pc:spChg chg="mod">
          <ac:chgData name="Anabel Poveda Barbero" userId="c616b3fa-4245-43e9-91f4-72e6a5e9297b" providerId="ADAL" clId="{21F09F80-C546-43AE-8258-9A05AA061CC2}" dt="2025-01-08T07:40:58.303" v="888" actId="20577"/>
          <ac:spMkLst>
            <pc:docMk/>
            <pc:sldMk cId="2212442674" sldId="292"/>
            <ac:spMk id="21" creationId="{00000000-0000-0000-0000-000000000000}"/>
          </ac:spMkLst>
        </pc:spChg>
      </pc:sldChg>
      <pc:sldChg chg="modSp mod">
        <pc:chgData name="Anabel Poveda Barbero" userId="c616b3fa-4245-43e9-91f4-72e6a5e9297b" providerId="ADAL" clId="{21F09F80-C546-43AE-8258-9A05AA061CC2}" dt="2025-01-07T13:53:44.822" v="880" actId="14100"/>
        <pc:sldMkLst>
          <pc:docMk/>
          <pc:sldMk cId="1315193004" sldId="298"/>
        </pc:sldMkLst>
        <pc:spChg chg="mod">
          <ac:chgData name="Anabel Poveda Barbero" userId="c616b3fa-4245-43e9-91f4-72e6a5e9297b" providerId="ADAL" clId="{21F09F80-C546-43AE-8258-9A05AA061CC2}" dt="2025-01-07T13:53:44.822" v="880" actId="14100"/>
          <ac:spMkLst>
            <pc:docMk/>
            <pc:sldMk cId="1315193004" sldId="298"/>
            <ac:spMk id="21" creationId="{00000000-0000-0000-0000-000000000000}"/>
          </ac:spMkLst>
        </pc:spChg>
      </pc:sldChg>
      <pc:sldChg chg="modSp mod">
        <pc:chgData name="Anabel Poveda Barbero" userId="c616b3fa-4245-43e9-91f4-72e6a5e9297b" providerId="ADAL" clId="{21F09F80-C546-43AE-8258-9A05AA061CC2}" dt="2025-01-08T09:40:15.763" v="1024" actId="20577"/>
        <pc:sldMkLst>
          <pc:docMk/>
          <pc:sldMk cId="1760503886" sldId="299"/>
        </pc:sldMkLst>
        <pc:spChg chg="mod">
          <ac:chgData name="Anabel Poveda Barbero" userId="c616b3fa-4245-43e9-91f4-72e6a5e9297b" providerId="ADAL" clId="{21F09F80-C546-43AE-8258-9A05AA061CC2}" dt="2025-01-08T09:40:15.763" v="1024" actId="20577"/>
          <ac:spMkLst>
            <pc:docMk/>
            <pc:sldMk cId="1760503886" sldId="299"/>
            <ac:spMk id="21" creationId="{00000000-0000-0000-0000-000000000000}"/>
          </ac:spMkLst>
        </pc:spChg>
      </pc:sldChg>
      <pc:sldChg chg="del">
        <pc:chgData name="Anabel Poveda Barbero" userId="c616b3fa-4245-43e9-91f4-72e6a5e9297b" providerId="ADAL" clId="{21F09F80-C546-43AE-8258-9A05AA061CC2}" dt="2025-01-09T12:35:37.931" v="1233" actId="47"/>
        <pc:sldMkLst>
          <pc:docMk/>
          <pc:sldMk cId="1579193297" sldId="300"/>
        </pc:sldMkLst>
      </pc:sldChg>
      <pc:sldChg chg="del">
        <pc:chgData name="Anabel Poveda Barbero" userId="c616b3fa-4245-43e9-91f4-72e6a5e9297b" providerId="ADAL" clId="{21F09F80-C546-43AE-8258-9A05AA061CC2}" dt="2025-01-09T12:35:45.418" v="1234" actId="47"/>
        <pc:sldMkLst>
          <pc:docMk/>
          <pc:sldMk cId="4002794888" sldId="301"/>
        </pc:sldMkLst>
      </pc:sldChg>
      <pc:sldChg chg="modSp add mod">
        <pc:chgData name="Anabel Poveda Barbero" userId="c616b3fa-4245-43e9-91f4-72e6a5e9297b" providerId="ADAL" clId="{21F09F80-C546-43AE-8258-9A05AA061CC2}" dt="2025-01-07T12:19:56.366" v="823" actId="20577"/>
        <pc:sldMkLst>
          <pc:docMk/>
          <pc:sldMk cId="3366757556" sldId="302"/>
        </pc:sldMkLst>
        <pc:spChg chg="mod">
          <ac:chgData name="Anabel Poveda Barbero" userId="c616b3fa-4245-43e9-91f4-72e6a5e9297b" providerId="ADAL" clId="{21F09F80-C546-43AE-8258-9A05AA061CC2}" dt="2025-01-07T12:19:56.366" v="823" actId="20577"/>
          <ac:spMkLst>
            <pc:docMk/>
            <pc:sldMk cId="3366757556" sldId="302"/>
            <ac:spMk id="14" creationId="{BD957EF4-C78A-C809-1D49-D6F357F02F05}"/>
          </ac:spMkLst>
        </pc:spChg>
        <pc:spChg chg="mod">
          <ac:chgData name="Anabel Poveda Barbero" userId="c616b3fa-4245-43e9-91f4-72e6a5e9297b" providerId="ADAL" clId="{21F09F80-C546-43AE-8258-9A05AA061CC2}" dt="2025-01-07T12:18:03.690" v="817" actId="20577"/>
          <ac:spMkLst>
            <pc:docMk/>
            <pc:sldMk cId="3366757556" sldId="302"/>
            <ac:spMk id="21" creationId="{F16FD29B-D4F0-4532-F1C3-A0C4A21D8ADE}"/>
          </ac:spMkLst>
        </pc:spChg>
      </pc:sldChg>
      <pc:sldChg chg="add">
        <pc:chgData name="Anabel Poveda Barbero" userId="c616b3fa-4245-43e9-91f4-72e6a5e9297b" providerId="ADAL" clId="{21F09F80-C546-43AE-8258-9A05AA061CC2}" dt="2025-01-09T12:36:00.302" v="1235"/>
        <pc:sldMkLst>
          <pc:docMk/>
          <pc:sldMk cId="281154624" sldId="304"/>
        </pc:sldMkLst>
      </pc:sldChg>
      <pc:sldChg chg="add">
        <pc:chgData name="Anabel Poveda Barbero" userId="c616b3fa-4245-43e9-91f4-72e6a5e9297b" providerId="ADAL" clId="{21F09F80-C546-43AE-8258-9A05AA061CC2}" dt="2025-01-09T12:36:11.110" v="1236"/>
        <pc:sldMkLst>
          <pc:docMk/>
          <pc:sldMk cId="56488989" sldId="305"/>
        </pc:sldMkLst>
      </pc:sldChg>
      <pc:sldChg chg="add">
        <pc:chgData name="Anabel Poveda Barbero" userId="c616b3fa-4245-43e9-91f4-72e6a5e9297b" providerId="ADAL" clId="{21F09F80-C546-43AE-8258-9A05AA061CC2}" dt="2025-01-09T12:36:24.762" v="1237"/>
        <pc:sldMkLst>
          <pc:docMk/>
          <pc:sldMk cId="1465516873" sldId="3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E46EB-7ED4-4E81-B5A8-CAAE973A36B1}" type="datetimeFigureOut">
              <a:rPr lang="ca-ES" smtClean="0"/>
              <a:t>9/1/2025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E0EC8-6B12-4D72-B689-D1B018B569F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1518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9/1/2025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9603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9/1/2025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3648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9/1/2025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0589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9/1/2025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5515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9/1/2025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830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9/1/2025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6859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9/1/2025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6734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9/1/2025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3245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9/1/2025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1410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9/1/2025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1723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9/1/2025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8797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FD2C-81BE-434C-A612-12BDB52A82EF}" type="datetimeFigureOut">
              <a:rPr lang="ca-ES" smtClean="0"/>
              <a:t>9/1/2025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0166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i.gob.es/convocatorias/buscador-convocatorias/proyectos-generacion-conocimiento-2024/convocatori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fdora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s://www.uab.cat/web/investigar/itineraris/eines-i-suport-a-la-recerca/curriculum-vitae-normalitzat/que-es-el-cvn--1345665784227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ab.sharepoint.com/sites/DocumentsdesuportEGRETAperalacomunitatUAB/Documentos%20compartidos/Forms/AllItems.aspx?id=%2Fsites%2FDocumentsdesuportEGRETAperalacomunitatUAB%2FDocumentos%20compartidos%2FDocumentaci%C3%B3%20EGRETA%20%28p%C3%BAblic%29%2FManuals%2FEGRETA%20Recerca%2F4%2E%20Els%20curr%C3%ADculums%2FGeneraci%C3%B3%20del%20CVA%2DAEI%2Epdf&amp;parent=%2Fsites%2FDocumentsdesuportEGRETAperalacomunitatUAB%2FDocumentos%20compartidos%2FDocumentaci%C3%B3%20EGRETA%20%28p%C3%BAblic%29%2FManuals%2FEGRETA%20Recerca%2F4%2E%20Els%20curr%C3%ADculums&amp;p=true&amp;ga=1" TargetMode="External"/><Relationship Id="rId5" Type="http://schemas.openxmlformats.org/officeDocument/2006/relationships/hyperlink" Target="https://uab.sharepoint.com/sites/DocumentsdesuportEGRETAperalacomunitatUAB/Documentos%20compartidos/Forms/AllItems.aspx?id=%2Fsites%2FDocumentsdesuportEGRETAperalacomunitatUAB%2FDocumentos%20compartidos%2FDocumentaci%C3%B3%20EGRETA%20%28p%C3%BAblic%29%2FManuals%2FEGRETA%20Recerca%2F4%2E%20Els%20curr%C3%ADculums%2FCorrespond%C3%A8ncia%20camps%20CVA%20AEI%20amb%20EGRETA%2Epdf&amp;parent=%2Fsites%2FDocumentsdesuportEGRETAperalacomunitatUAB%2FDocumentos%20compartidos%2FDocumentaci%C3%B3%20EGRETA%20%28p%C3%BAblic%29%2FManuals%2FEGRETA%20Recerca%2F4%2E%20Els%20curr%C3%ADculums&amp;p=true&amp;ga=1" TargetMode="External"/><Relationship Id="rId4" Type="http://schemas.openxmlformats.org/officeDocument/2006/relationships/hyperlink" Target="https://uab.sharepoint.com/sites/DocumentsdesuportEGRETAperalacomunitatUAB/Documentos%20compartidos/Forms/AllItems.aspx?id=%2Fsites%2FDocumentsdesuportEGRETAperalacomunitatUAB%2FDocumentos%20compartidos%2FDocumentaci%C3%B3%20EGRETA%20%28p%C3%BAblic%29%2FManuals%2FEGRETA%20Recerca%2F4%2E%20Els%20curr%C3%ADculums&amp;p=true&amp;ga=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ei.gob.es/convocatorias/buscador-convocatorias/proyectos-generacion-conocimiento-2024/convocatoria" TargetMode="External"/><Relationship Id="rId4" Type="http://schemas.openxmlformats.org/officeDocument/2006/relationships/hyperlink" Target="mailto:Recerca.respon@uab.ca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4CBC925-8937-6D59-2921-016DA832EC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" r="6034" b="239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8590" y="1102894"/>
            <a:ext cx="7541641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4800" b="1" dirty="0">
                <a:solidFill>
                  <a:schemeClr val="bg1"/>
                </a:solidFill>
                <a:latin typeface="Arial"/>
                <a:cs typeface="Arial"/>
              </a:rPr>
              <a:t>Projectes de Generació del Coneixement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69208" y="3040705"/>
            <a:ext cx="7232316" cy="262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3200" b="1" dirty="0">
                <a:solidFill>
                  <a:schemeClr val="bg1"/>
                </a:solidFill>
                <a:latin typeface="Arial"/>
                <a:cs typeface="Arial"/>
              </a:rPr>
              <a:t>Convocatòria 2024</a:t>
            </a:r>
          </a:p>
          <a:p>
            <a:pPr>
              <a:lnSpc>
                <a:spcPct val="85000"/>
              </a:lnSpc>
            </a:pPr>
            <a:endParaRPr lang="ca-ES" sz="3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85000"/>
              </a:lnSpc>
            </a:pPr>
            <a:r>
              <a:rPr lang="ca-ES" sz="2800" b="1" dirty="0">
                <a:solidFill>
                  <a:schemeClr val="bg1"/>
                </a:solidFill>
                <a:latin typeface="Arial"/>
                <a:cs typeface="Arial"/>
              </a:rPr>
              <a:t>Sessió informativa</a:t>
            </a:r>
          </a:p>
          <a:p>
            <a:pPr>
              <a:lnSpc>
                <a:spcPct val="85000"/>
              </a:lnSpc>
            </a:pPr>
            <a:r>
              <a:rPr lang="ca-ES" sz="2800" b="1" dirty="0">
                <a:solidFill>
                  <a:schemeClr val="bg1"/>
                </a:solidFill>
                <a:latin typeface="Arial"/>
                <a:cs typeface="Arial"/>
              </a:rPr>
              <a:t>Àmbit de Recerca</a:t>
            </a:r>
          </a:p>
          <a:p>
            <a:pPr>
              <a:lnSpc>
                <a:spcPct val="85000"/>
              </a:lnSpc>
            </a:pPr>
            <a:endParaRPr lang="ca-ES" sz="2800" b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85000"/>
              </a:lnSpc>
            </a:pPr>
            <a:endParaRPr lang="ca-ES" sz="2800" b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85000"/>
              </a:lnSpc>
            </a:pPr>
            <a:r>
              <a:rPr lang="ca-ES" b="1" dirty="0">
                <a:solidFill>
                  <a:schemeClr val="bg1"/>
                </a:solidFill>
                <a:latin typeface="Arial"/>
                <a:cs typeface="Arial"/>
              </a:rPr>
              <a:t>9 de gener de 2025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075643" y="848897"/>
            <a:ext cx="989264" cy="71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81092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1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D6B8A2-A453-369B-CE67-CA2577CA56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4CBC925-8937-6D59-2921-016DA832EC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" r="6034" b="239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2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81092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10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50A9E60B-6204-CDD2-6ADE-674289A6CB71}"/>
              </a:ext>
            </a:extLst>
          </p:cNvPr>
          <p:cNvSpPr txBox="1"/>
          <p:nvPr/>
        </p:nvSpPr>
        <p:spPr>
          <a:xfrm>
            <a:off x="898468" y="991771"/>
            <a:ext cx="7232316" cy="231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_tradnl" sz="16500" b="1" dirty="0">
                <a:solidFill>
                  <a:schemeClr val="bg1"/>
                </a:solidFill>
                <a:latin typeface="Arial"/>
                <a:cs typeface="Arial"/>
              </a:rPr>
              <a:t>03</a:t>
            </a:r>
            <a:endParaRPr lang="ca-ES" sz="16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uadroTexto 5">
            <a:extLst>
              <a:ext uri="{FF2B5EF4-FFF2-40B4-BE49-F238E27FC236}">
                <a16:creationId xmlns:a16="http://schemas.microsoft.com/office/drawing/2014/main" id="{E8DA4123-2F28-EFE4-AAE3-3327BACDE578}"/>
              </a:ext>
            </a:extLst>
          </p:cNvPr>
          <p:cNvSpPr txBox="1"/>
          <p:nvPr/>
        </p:nvSpPr>
        <p:spPr>
          <a:xfrm>
            <a:off x="969208" y="3040705"/>
            <a:ext cx="7232316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3200" b="1" dirty="0">
                <a:solidFill>
                  <a:schemeClr val="bg1"/>
                </a:solidFill>
                <a:latin typeface="Arial"/>
                <a:cs typeface="Arial"/>
              </a:rPr>
              <a:t>La convocatòria</a:t>
            </a:r>
          </a:p>
        </p:txBody>
      </p:sp>
      <p:sp>
        <p:nvSpPr>
          <p:cNvPr id="7" name="Rectángulo 9">
            <a:extLst>
              <a:ext uri="{FF2B5EF4-FFF2-40B4-BE49-F238E27FC236}">
                <a16:creationId xmlns:a16="http://schemas.microsoft.com/office/drawing/2014/main" id="{9445825E-60A9-0274-BC4B-A15856C131AB}"/>
              </a:ext>
            </a:extLst>
          </p:cNvPr>
          <p:cNvSpPr/>
          <p:nvPr/>
        </p:nvSpPr>
        <p:spPr>
          <a:xfrm>
            <a:off x="1075643" y="848897"/>
            <a:ext cx="989264" cy="71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2F282A-93A1-1416-CC4F-33460169A9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6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C449C1-B9DD-75BA-BBF5-306C864D8E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 b="2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-1"/>
            <a:ext cx="9144000" cy="579596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81090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11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75643" y="1228308"/>
            <a:ext cx="989264" cy="71855"/>
          </a:xfrm>
          <a:prstGeom prst="rect">
            <a:avLst/>
          </a:prstGeom>
          <a:solidFill>
            <a:srgbClr val="4D2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/>
          <p:cNvSpPr txBox="1"/>
          <p:nvPr/>
        </p:nvSpPr>
        <p:spPr>
          <a:xfrm>
            <a:off x="969208" y="448851"/>
            <a:ext cx="760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is-IS" sz="3200" b="1" dirty="0">
                <a:solidFill>
                  <a:srgbClr val="4D2652"/>
                </a:solidFill>
                <a:latin typeface="Arial"/>
                <a:cs typeface="Arial"/>
              </a:rPr>
              <a:t>Principals conceptes (1)</a:t>
            </a:r>
            <a:endParaRPr lang="ca-ES" sz="3200" b="1" dirty="0">
              <a:solidFill>
                <a:srgbClr val="4D2652"/>
              </a:solidFill>
              <a:latin typeface="Arial"/>
              <a:cs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-931333" y="17324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788157" y="1917076"/>
            <a:ext cx="7963766" cy="3610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600" dirty="0">
                <a:latin typeface="Arial"/>
                <a:cs typeface="Arial"/>
              </a:rPr>
              <a:t>Els projectes poden ser Individuals o coordinats (mínim 2 </a:t>
            </a:r>
            <a:r>
              <a:rPr lang="ca-ES" sz="1600" dirty="0" err="1">
                <a:latin typeface="Arial"/>
                <a:cs typeface="Arial"/>
              </a:rPr>
              <a:t>subprojectes</a:t>
            </a:r>
            <a:r>
              <a:rPr lang="ca-ES" sz="1600" dirty="0">
                <a:latin typeface="Arial"/>
                <a:cs typeface="Arial"/>
              </a:rPr>
              <a:t>, màxim 6)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a-ES" sz="1600" dirty="0"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600" dirty="0">
                <a:latin typeface="Arial"/>
                <a:cs typeface="Arial"/>
              </a:rPr>
              <a:t>Els projectes, tant orientats com no orientats, poden ser: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600" dirty="0">
                <a:latin typeface="Arial"/>
                <a:cs typeface="Arial"/>
              </a:rPr>
              <a:t>Tipus A, liderats per joves investigadors/es (un/a o dos/dues IP)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600" dirty="0">
                <a:latin typeface="Arial"/>
                <a:cs typeface="Arial"/>
              </a:rPr>
              <a:t>Tipus B, liderats per investigadors/es consolidats/des (un/a o dos/dues IP)</a:t>
            </a:r>
          </a:p>
          <a:p>
            <a:pPr lvl="1">
              <a:lnSpc>
                <a:spcPct val="120000"/>
              </a:lnSpc>
            </a:pPr>
            <a:endParaRPr lang="ca-ES" sz="1600" dirty="0"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600" dirty="0">
                <a:latin typeface="Arial"/>
                <a:cs typeface="Arial"/>
              </a:rPr>
              <a:t>Requisits investigadors/es principals i de l’equip de recerca: 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600" dirty="0">
                <a:latin typeface="Arial"/>
                <a:cs typeface="Arial"/>
              </a:rPr>
              <a:t>Posseir el grau de doctor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600" dirty="0">
                <a:latin typeface="Arial"/>
                <a:cs typeface="Arial"/>
              </a:rPr>
              <a:t>Vinculació laboral estable durant la vigència del projecte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600" dirty="0">
                <a:latin typeface="Arial"/>
                <a:cs typeface="Arial"/>
              </a:rPr>
              <a:t>Excepcions respecte dels contractats </a:t>
            </a:r>
            <a:r>
              <a:rPr lang="ca-ES" sz="1600" dirty="0" err="1">
                <a:latin typeface="Arial"/>
                <a:cs typeface="Arial"/>
              </a:rPr>
              <a:t>RyC</a:t>
            </a:r>
            <a:r>
              <a:rPr lang="ca-ES" sz="1600" dirty="0">
                <a:latin typeface="Arial"/>
                <a:cs typeface="Arial"/>
              </a:rPr>
              <a:t> i aquells que disposin del certificat I3 O R3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a-ES" sz="1600" dirty="0">
              <a:latin typeface="Arial"/>
              <a:cs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A4073C-1C0D-A4E8-3CEC-559B0EBE6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0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C449C1-B9DD-75BA-BBF5-306C864D8E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 b="2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-1"/>
            <a:ext cx="9144000" cy="579596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81090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12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75643" y="1228308"/>
            <a:ext cx="989264" cy="71855"/>
          </a:xfrm>
          <a:prstGeom prst="rect">
            <a:avLst/>
          </a:prstGeom>
          <a:solidFill>
            <a:srgbClr val="4D2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/>
          <p:cNvSpPr txBox="1"/>
          <p:nvPr/>
        </p:nvSpPr>
        <p:spPr>
          <a:xfrm>
            <a:off x="969208" y="448851"/>
            <a:ext cx="760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is-IS" sz="3200" b="1" dirty="0">
                <a:solidFill>
                  <a:srgbClr val="4D2652"/>
                </a:solidFill>
                <a:latin typeface="Arial"/>
                <a:cs typeface="Arial"/>
              </a:rPr>
              <a:t>Principals conceptes (2)</a:t>
            </a:r>
            <a:endParaRPr lang="ca-ES" sz="3200" b="1" dirty="0">
              <a:solidFill>
                <a:srgbClr val="4D2652"/>
              </a:solidFill>
              <a:latin typeface="Arial"/>
              <a:cs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-931333" y="17324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788157" y="1917076"/>
            <a:ext cx="7963766" cy="3610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</a:pPr>
            <a:endParaRPr lang="ca-ES" sz="1600" dirty="0"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600" dirty="0">
                <a:latin typeface="Arial"/>
                <a:cs typeface="Arial"/>
              </a:rPr>
              <a:t>Equip de Treball: 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No poden ser responsables d’objectius i tasques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Un investigador exclòs per incompatibilitat, no podrà ser inclòs a l’equip de treball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Les persones que compleixin les condicions de vinculació per a formar part de l’equip de recerca, no podran formar part de l’equip de treball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No s’autoritza la participació de professors/es substituts/es i/o associats/des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Recordeu NO incorporar al pla de treball, els possibles contractes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-doctorals que demaneu en la proposta. La seva principal activitat ha de ser la formació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A4073C-1C0D-A4E8-3CEC-559B0EBE6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C449C1-B9DD-75BA-BBF5-306C864D8E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 b="2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-1"/>
            <a:ext cx="9144000" cy="579596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81090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13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75643" y="1228308"/>
            <a:ext cx="989264" cy="71855"/>
          </a:xfrm>
          <a:prstGeom prst="rect">
            <a:avLst/>
          </a:prstGeom>
          <a:solidFill>
            <a:srgbClr val="4D2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/>
          <p:cNvSpPr txBox="1"/>
          <p:nvPr/>
        </p:nvSpPr>
        <p:spPr>
          <a:xfrm>
            <a:off x="969208" y="448851"/>
            <a:ext cx="760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is-IS" sz="3200" b="1" dirty="0">
                <a:solidFill>
                  <a:srgbClr val="4D2652"/>
                </a:solidFill>
                <a:latin typeface="Arial"/>
                <a:cs typeface="Arial"/>
              </a:rPr>
              <a:t>Principals conceptes (3)</a:t>
            </a:r>
            <a:endParaRPr lang="ca-ES" sz="3200" b="1" dirty="0">
              <a:solidFill>
                <a:srgbClr val="4D2652"/>
              </a:solidFill>
              <a:latin typeface="Arial"/>
              <a:cs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-931333" y="17324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38355" y="1732410"/>
            <a:ext cx="8113568" cy="331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</a:pPr>
            <a:endParaRPr lang="ca-ES" sz="1600" dirty="0"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600" b="1" dirty="0">
                <a:latin typeface="Arial"/>
                <a:cs typeface="Arial"/>
              </a:rPr>
              <a:t>Projectes coordinats</a:t>
            </a:r>
            <a:r>
              <a:rPr lang="ca-ES" sz="1600" dirty="0">
                <a:latin typeface="Arial"/>
                <a:cs typeface="Arial"/>
              </a:rPr>
              <a:t>: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ca-ES" sz="1600" dirty="0">
                <a:latin typeface="Arial"/>
                <a:cs typeface="Arial"/>
              </a:rPr>
              <a:t>Mínim dos </a:t>
            </a:r>
            <a:r>
              <a:rPr lang="ca-ES" sz="1600" dirty="0" err="1">
                <a:latin typeface="Arial"/>
                <a:cs typeface="Arial"/>
              </a:rPr>
              <a:t>subprojectes</a:t>
            </a:r>
            <a:r>
              <a:rPr lang="ca-ES" sz="1600" dirty="0">
                <a:latin typeface="Arial"/>
                <a:cs typeface="Arial"/>
              </a:rPr>
              <a:t>, màxim 6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ca-ES" sz="1600" dirty="0">
                <a:latin typeface="Arial"/>
                <a:cs typeface="Arial"/>
              </a:rPr>
              <a:t>Els </a:t>
            </a:r>
            <a:r>
              <a:rPr lang="ca-ES" sz="1600" dirty="0" err="1">
                <a:latin typeface="Arial"/>
                <a:cs typeface="Arial"/>
              </a:rPr>
              <a:t>subprojectes</a:t>
            </a:r>
            <a:r>
              <a:rPr lang="ca-ES" sz="1600" dirty="0">
                <a:latin typeface="Arial"/>
                <a:cs typeface="Arial"/>
              </a:rPr>
              <a:t> poden ser modalitat A o B, però el coordinador, serà sempre tipus B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ca-ES" sz="1600" dirty="0">
                <a:latin typeface="Arial"/>
                <a:cs typeface="Arial"/>
              </a:rPr>
              <a:t>Tots els </a:t>
            </a:r>
            <a:r>
              <a:rPr lang="ca-ES" sz="1600" dirty="0" err="1">
                <a:latin typeface="Arial"/>
                <a:cs typeface="Arial"/>
              </a:rPr>
              <a:t>subprojectes</a:t>
            </a:r>
            <a:r>
              <a:rPr lang="ca-ES" sz="1600" dirty="0">
                <a:latin typeface="Arial"/>
                <a:cs typeface="Arial"/>
              </a:rPr>
              <a:t> han de ser de la mateixa modalitat, Orientats o No Orientats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ca-ES" sz="1600" dirty="0">
                <a:latin typeface="Arial"/>
                <a:cs typeface="Arial"/>
              </a:rPr>
              <a:t>L’àrea temàtica i la durada de tots els </a:t>
            </a:r>
            <a:r>
              <a:rPr lang="ca-ES" sz="1600" dirty="0" err="1">
                <a:latin typeface="Arial"/>
                <a:cs typeface="Arial"/>
              </a:rPr>
              <a:t>subprojectes</a:t>
            </a:r>
            <a:r>
              <a:rPr lang="ca-ES" sz="1600" dirty="0">
                <a:latin typeface="Arial"/>
                <a:cs typeface="Arial"/>
              </a:rPr>
              <a:t>, ha de ser la mateixa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ca-ES" sz="1600" dirty="0">
                <a:latin typeface="Arial"/>
                <a:cs typeface="Arial"/>
              </a:rPr>
              <a:t>Un dels </a:t>
            </a:r>
            <a:r>
              <a:rPr lang="ca-ES" sz="1600" dirty="0" err="1">
                <a:latin typeface="Arial"/>
                <a:cs typeface="Arial"/>
              </a:rPr>
              <a:t>subprojectes</a:t>
            </a:r>
            <a:r>
              <a:rPr lang="ca-ES" sz="1600" dirty="0">
                <a:latin typeface="Arial"/>
                <a:cs typeface="Arial"/>
              </a:rPr>
              <a:t> pot no resultar finançat i la resta si. No obstant, si el </a:t>
            </a:r>
            <a:r>
              <a:rPr lang="ca-ES" sz="1600" dirty="0" err="1">
                <a:latin typeface="Arial"/>
                <a:cs typeface="Arial"/>
              </a:rPr>
              <a:t>subprojecte</a:t>
            </a:r>
            <a:r>
              <a:rPr lang="ca-ES" sz="1600" dirty="0">
                <a:latin typeface="Arial"/>
                <a:cs typeface="Arial"/>
              </a:rPr>
              <a:t> coordinador no es proposa per al seu finançament, la resta tampoc ho seran</a:t>
            </a: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A4073C-1C0D-A4E8-3CEC-559B0EBE6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C449C1-B9DD-75BA-BBF5-306C864D8E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 b="2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1" y="0"/>
            <a:ext cx="9144000" cy="579596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81090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14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75643" y="1228308"/>
            <a:ext cx="989264" cy="71855"/>
          </a:xfrm>
          <a:prstGeom prst="rect">
            <a:avLst/>
          </a:prstGeom>
          <a:solidFill>
            <a:srgbClr val="4D2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/>
          <p:cNvSpPr txBox="1"/>
          <p:nvPr/>
        </p:nvSpPr>
        <p:spPr>
          <a:xfrm>
            <a:off x="969208" y="448851"/>
            <a:ext cx="760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is-IS" sz="3200" b="1" dirty="0">
                <a:solidFill>
                  <a:srgbClr val="4D2652"/>
                </a:solidFill>
                <a:latin typeface="Arial"/>
                <a:cs typeface="Arial"/>
              </a:rPr>
              <a:t>Preparació de propostes (1)</a:t>
            </a:r>
            <a:endParaRPr lang="ca-ES" sz="3200" b="1" dirty="0">
              <a:solidFill>
                <a:srgbClr val="4D2652"/>
              </a:solidFill>
              <a:latin typeface="Arial"/>
              <a:cs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-931333" y="17324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723034" y="1523906"/>
            <a:ext cx="7963766" cy="497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a-ES" sz="1600" dirty="0">
                <a:solidFill>
                  <a:srgbClr val="7030A0"/>
                </a:solidFill>
                <a:latin typeface="Arial"/>
                <a:cs typeface="Arial"/>
              </a:rPr>
              <a:t>Dedicació: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600" dirty="0">
                <a:latin typeface="Arial"/>
                <a:cs typeface="Arial"/>
              </a:rPr>
              <a:t>IP: Només poden participar en una sol·licitud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600" dirty="0">
                <a:latin typeface="Arial"/>
                <a:cs typeface="Arial"/>
              </a:rPr>
              <a:t>Equip de recerca: poden participar en dos projectes com a màxim</a:t>
            </a:r>
          </a:p>
          <a:p>
            <a:pPr>
              <a:lnSpc>
                <a:spcPct val="120000"/>
              </a:lnSpc>
            </a:pPr>
            <a:endParaRPr lang="ca-ES" sz="1600" dirty="0">
              <a:solidFill>
                <a:srgbClr val="7030A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ca-ES" sz="1600" dirty="0">
                <a:solidFill>
                  <a:srgbClr val="7030A0"/>
                </a:solidFill>
                <a:latin typeface="Arial"/>
                <a:cs typeface="Arial"/>
              </a:rPr>
              <a:t>Aspectes formals:</a:t>
            </a:r>
          </a:p>
          <a:p>
            <a:pPr>
              <a:lnSpc>
                <a:spcPct val="120000"/>
              </a:lnSpc>
            </a:pPr>
            <a:endParaRPr lang="ca-ES" sz="1600" dirty="0">
              <a:solidFill>
                <a:srgbClr val="7030A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ca-ES" sz="1600" dirty="0">
                <a:latin typeface="Arial"/>
                <a:cs typeface="Arial"/>
              </a:rPr>
              <a:t>MOLT Important seguir les recomanacions de l’AEI: Ja disposeu dels models de documents a la seva plana web: </a:t>
            </a:r>
            <a:r>
              <a:rPr lang="ca-ES" sz="1600" dirty="0">
                <a:latin typeface="Arial"/>
                <a:cs typeface="Arial"/>
                <a:hlinkClick r:id="rId3"/>
              </a:rPr>
              <a:t>Models documents</a:t>
            </a:r>
            <a:r>
              <a:rPr lang="ca-ES" sz="1600" dirty="0"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600" dirty="0">
                <a:latin typeface="Arial"/>
                <a:cs typeface="Arial"/>
              </a:rPr>
              <a:t>Memòria i instruccions: recomanem incloure l’adequació als objectius ODS i l’impacte relacionat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600" dirty="0">
                <a:latin typeface="Arial"/>
                <a:cs typeface="Arial"/>
              </a:rPr>
              <a:t>CVA i instruccions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600" dirty="0">
                <a:latin typeface="Arial"/>
                <a:cs typeface="Arial"/>
              </a:rPr>
              <a:t>Formularis electrònics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200" i="1" dirty="0">
                <a:latin typeface="Arial"/>
                <a:cs typeface="Arial"/>
              </a:rPr>
              <a:t>Recordeu que els projectes han de complir amb la normativa vigent en bioètica, experimentació animal, Bioseguretat, seguretat biològica, protecció del medi ambient, patrimoni natural i biodiversitat, patrimoni històric i cultural i protecció de dades</a:t>
            </a:r>
          </a:p>
          <a:p>
            <a:pPr>
              <a:lnSpc>
                <a:spcPct val="120000"/>
              </a:lnSpc>
            </a:pPr>
            <a:endParaRPr lang="ca-ES" sz="1600" dirty="0">
              <a:latin typeface="Arial"/>
              <a:cs typeface="Arial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a-ES" sz="1600" dirty="0">
              <a:latin typeface="Arial"/>
              <a:cs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A4073C-1C0D-A4E8-3CEC-559B0EBE64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C449C1-B9DD-75BA-BBF5-306C864D8E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 b="2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1" y="0"/>
            <a:ext cx="9144000" cy="579596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81090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15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75643" y="1228308"/>
            <a:ext cx="989264" cy="71855"/>
          </a:xfrm>
          <a:prstGeom prst="rect">
            <a:avLst/>
          </a:prstGeom>
          <a:solidFill>
            <a:srgbClr val="4D2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/>
          <p:cNvSpPr txBox="1"/>
          <p:nvPr/>
        </p:nvSpPr>
        <p:spPr>
          <a:xfrm>
            <a:off x="969208" y="448851"/>
            <a:ext cx="760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is-IS" sz="3200" b="1" dirty="0">
                <a:solidFill>
                  <a:srgbClr val="4D2652"/>
                </a:solidFill>
                <a:latin typeface="Arial"/>
                <a:cs typeface="Arial"/>
              </a:rPr>
              <a:t>CVA-AEI Què és?</a:t>
            </a:r>
            <a:endParaRPr lang="ca-ES" sz="3200" b="1" dirty="0">
              <a:solidFill>
                <a:srgbClr val="4D2652"/>
              </a:solidFill>
              <a:latin typeface="Arial"/>
              <a:cs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-931333" y="17324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723034" y="1523906"/>
            <a:ext cx="5056664" cy="4749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El CVA (</a:t>
            </a:r>
            <a:r>
              <a:rPr lang="ca-ES" sz="1400" i="1" dirty="0">
                <a:latin typeface="Arial" panose="020B0604020202020204" pitchFamily="34" charset="0"/>
                <a:cs typeface="Arial" panose="020B0604020202020204" pitchFamily="34" charset="0"/>
              </a:rPr>
              <a:t>Currículum Vitae </a:t>
            </a:r>
            <a:r>
              <a:rPr lang="ca-E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Abreviado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) és un model de currículum normalitzat més curt que el CVN que pretén facilitar, ordenar i agilitzar el procés d'avaluació.</a:t>
            </a:r>
          </a:p>
          <a:p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d’EGRETA es pot generar el CVA-AEI electrònic certificat per la </a:t>
            </a:r>
            <a:r>
              <a:rPr lang="ca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FECyT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 i adequat al procés d’avaluació dels principis</a:t>
            </a:r>
            <a:b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Declaración de San Francisco sobre la Evaluación de la Investigación </a:t>
            </a:r>
            <a:r>
              <a:rPr lang="es-ES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(DORA).</a:t>
            </a:r>
            <a:b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No es possible modificar el document </a:t>
            </a:r>
            <a:r>
              <a:rPr lang="ca-E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pdf</a:t>
            </a:r>
            <a:r>
              <a:rPr lang="ca-E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resultant.</a:t>
            </a:r>
          </a:p>
          <a:p>
            <a:pPr hangingPunct="0"/>
            <a:r>
              <a:rPr lang="ca-E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Les dades s’han de canviar a EGRETA i generar de nou el CVA</a:t>
            </a: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Més informació en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CVA UAB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ca-E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La informació per mostrar en el CVA s’ha de triar prèviament ja que en cas de no fer cap tria la generació del CVA dona error.</a:t>
            </a:r>
          </a:p>
          <a:p>
            <a:pPr>
              <a:lnSpc>
                <a:spcPct val="120000"/>
              </a:lnSpc>
            </a:pPr>
            <a:endParaRPr lang="ca-ES" sz="1600" dirty="0">
              <a:latin typeface="Arial"/>
              <a:cs typeface="Arial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a-ES" sz="1600" dirty="0">
              <a:latin typeface="Arial"/>
              <a:cs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A4073C-1C0D-A4E8-3CEC-559B0EBE64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C1A54EB0-D6F0-25D8-9ACD-98989ECAF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280" y="1523906"/>
            <a:ext cx="2582478" cy="254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8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C449C1-B9DD-75BA-BBF5-306C864D8E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 b="2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1" y="0"/>
            <a:ext cx="9144000" cy="579596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81090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16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75643" y="1228308"/>
            <a:ext cx="989264" cy="71855"/>
          </a:xfrm>
          <a:prstGeom prst="rect">
            <a:avLst/>
          </a:prstGeom>
          <a:solidFill>
            <a:srgbClr val="4D2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/>
          <p:cNvSpPr txBox="1"/>
          <p:nvPr/>
        </p:nvSpPr>
        <p:spPr>
          <a:xfrm>
            <a:off x="969208" y="448851"/>
            <a:ext cx="760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is-IS" sz="3200" b="1" dirty="0">
                <a:solidFill>
                  <a:srgbClr val="4D2652"/>
                </a:solidFill>
                <a:latin typeface="Arial"/>
                <a:cs typeface="Arial"/>
              </a:rPr>
              <a:t>Passes per generar el CVA d‘EGRETA</a:t>
            </a:r>
            <a:endParaRPr lang="ca-ES" sz="3200" b="1" dirty="0">
              <a:solidFill>
                <a:srgbClr val="4D2652"/>
              </a:solidFill>
              <a:latin typeface="Arial"/>
              <a:cs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-931333" y="17324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57199" y="1523906"/>
            <a:ext cx="8505645" cy="4940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ca-ES" dirty="0">
                <a:solidFill>
                  <a:srgbClr val="000000"/>
                </a:solidFill>
                <a:latin typeface="Lucida Grande"/>
                <a:sym typeface="Calibri"/>
              </a:rPr>
              <a:t>3. </a:t>
            </a: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Posicioneu-vos sobre la pestanya de dades que voleu entrar</a:t>
            </a:r>
            <a:b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b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Publicacions i Patents (</a:t>
            </a:r>
            <a:r>
              <a:rPr lang="ca-ES" sz="1800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</a:t>
            </a: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)</a:t>
            </a:r>
            <a:b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Per participacions en congressos (</a:t>
            </a:r>
            <a:r>
              <a:rPr lang="ca-ES" sz="1800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</a:t>
            </a: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)</a:t>
            </a:r>
            <a:b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Per Concessions (</a:t>
            </a:r>
            <a:r>
              <a:rPr lang="ca-ES" sz="1800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3</a:t>
            </a: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)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b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4. Obriu el cercador de les activitats que voleu mostrar al CVA-AEI tot marcant sobre la icona amb el +, en cada pestanya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ca-ES" dirty="0">
                <a:solidFill>
                  <a:srgbClr val="000000"/>
                </a:solidFill>
                <a:latin typeface="Lucida Grande"/>
                <a:sym typeface="Calibri"/>
              </a:rPr>
              <a:t>			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ca-ES" dirty="0">
              <a:solidFill>
                <a:srgbClr val="000000"/>
              </a:solidFill>
              <a:latin typeface="Lucida Grande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br>
              <a:rPr lang="ca-ES" dirty="0">
                <a:solidFill>
                  <a:srgbClr val="000000"/>
                </a:solidFill>
                <a:latin typeface="Lucida Grande"/>
                <a:sym typeface="Calibri"/>
              </a:rPr>
            </a:br>
            <a:endParaRPr lang="ca-ES" dirty="0">
              <a:solidFill>
                <a:srgbClr val="000000"/>
              </a:solidFill>
              <a:latin typeface="Lucida Grande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ca-ES" dirty="0">
              <a:solidFill>
                <a:srgbClr val="000000"/>
              </a:solidFill>
              <a:latin typeface="Lucida Grande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s-ES" b="0" i="0" u="none" strike="noStrike" dirty="0">
              <a:effectLst/>
              <a:latin typeface="Lucida Grande"/>
            </a:endParaRPr>
          </a:p>
          <a:p>
            <a:pPr>
              <a:lnSpc>
                <a:spcPct val="120000"/>
              </a:lnSpc>
            </a:pPr>
            <a:endParaRPr lang="ca-ES" sz="1600" dirty="0">
              <a:latin typeface="Arial"/>
              <a:cs typeface="Arial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a-ES" sz="1600" dirty="0">
              <a:latin typeface="Arial"/>
              <a:cs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A4073C-1C0D-A4E8-3CEC-559B0EBE6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FEC360C2-A6A0-B468-1628-13E85D1BC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489" y="1910437"/>
            <a:ext cx="1495425" cy="323850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B79BC3FB-5840-B5F5-F6C4-1AA152E2C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6666" y="4058027"/>
            <a:ext cx="600075" cy="257175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1F7DF1E8-8FDC-02CE-A90B-94B3DD966E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2026" y="4086602"/>
            <a:ext cx="485775" cy="228600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7D773BE3-7B56-3BC8-92A3-0AF0489939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3086" y="4058027"/>
            <a:ext cx="504825" cy="257175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FD6BE69F-8DB3-AA0C-3FF8-55463308C0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747" y="4393414"/>
            <a:ext cx="3620332" cy="13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6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C449C1-B9DD-75BA-BBF5-306C864D8E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 b="2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1" y="0"/>
            <a:ext cx="9144000" cy="579596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81090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17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75643" y="1228308"/>
            <a:ext cx="989264" cy="71855"/>
          </a:xfrm>
          <a:prstGeom prst="rect">
            <a:avLst/>
          </a:prstGeom>
          <a:solidFill>
            <a:srgbClr val="4D2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/>
          <p:cNvSpPr txBox="1"/>
          <p:nvPr/>
        </p:nvSpPr>
        <p:spPr>
          <a:xfrm>
            <a:off x="969208" y="448851"/>
            <a:ext cx="760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is-IS" sz="3200" b="1" dirty="0">
                <a:solidFill>
                  <a:srgbClr val="4D2652"/>
                </a:solidFill>
                <a:latin typeface="Arial"/>
                <a:cs typeface="Arial"/>
              </a:rPr>
              <a:t>Passes per generar el CVA d‘EGRETA</a:t>
            </a:r>
            <a:endParaRPr lang="ca-ES" sz="3200" b="1" dirty="0">
              <a:solidFill>
                <a:srgbClr val="4D2652"/>
              </a:solidFill>
              <a:latin typeface="Arial"/>
              <a:cs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-931333" y="17324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A4073C-1C0D-A4E8-3CEC-559B0EBE6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  <p:sp>
        <p:nvSpPr>
          <p:cNvPr id="9" name="QuadreDeText 8">
            <a:extLst>
              <a:ext uri="{FF2B5EF4-FFF2-40B4-BE49-F238E27FC236}">
                <a16:creationId xmlns:a16="http://schemas.microsoft.com/office/drawing/2014/main" id="{68D8E16C-B6DC-706B-8514-730C65B240DE}"/>
              </a:ext>
            </a:extLst>
          </p:cNvPr>
          <p:cNvSpPr txBox="1"/>
          <p:nvPr/>
        </p:nvSpPr>
        <p:spPr>
          <a:xfrm>
            <a:off x="268448" y="1367406"/>
            <a:ext cx="84183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ca-ES" dirty="0">
                <a:solidFill>
                  <a:srgbClr val="000000"/>
                </a:solidFill>
                <a:latin typeface="Lucida Grande"/>
                <a:sym typeface="Calibri"/>
              </a:rPr>
              <a:t>5.</a:t>
            </a: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Cerqueu els registres que voleu mostrar mitjançant el cercador.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ca-E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ca-E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ca-E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ca-E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ca-E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ca-E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ca-E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6. Escolliu els registres marcant sobre el títol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E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s-E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s-E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s-E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7.</a:t>
            </a: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Un cop triades totes les dades recordeu prémer sobre  </a:t>
            </a:r>
          </a:p>
          <a:p>
            <a:r>
              <a:rPr lang="ca-ES" dirty="0"/>
              <a:t>						</a:t>
            </a:r>
          </a:p>
        </p:txBody>
      </p:sp>
      <p:pic>
        <p:nvPicPr>
          <p:cNvPr id="12" name="Imatge 11">
            <a:extLst>
              <a:ext uri="{FF2B5EF4-FFF2-40B4-BE49-F238E27FC236}">
                <a16:creationId xmlns:a16="http://schemas.microsoft.com/office/drawing/2014/main" id="{477A3C50-E625-5BC4-F938-3B0AB2440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59" y="1732410"/>
            <a:ext cx="4773099" cy="1553483"/>
          </a:xfrm>
          <a:prstGeom prst="rect">
            <a:avLst/>
          </a:prstGeom>
        </p:spPr>
      </p:pic>
      <p:pic>
        <p:nvPicPr>
          <p:cNvPr id="16" name="Imatge 15">
            <a:extLst>
              <a:ext uri="{FF2B5EF4-FFF2-40B4-BE49-F238E27FC236}">
                <a16:creationId xmlns:a16="http://schemas.microsoft.com/office/drawing/2014/main" id="{627E7B4D-D0FE-8013-0CB3-FD51010AA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8586" y="3900254"/>
            <a:ext cx="4025353" cy="1009422"/>
          </a:xfrm>
          <a:prstGeom prst="rect">
            <a:avLst/>
          </a:prstGeom>
        </p:spPr>
      </p:pic>
      <p:pic>
        <p:nvPicPr>
          <p:cNvPr id="17" name="Imatge 16">
            <a:extLst>
              <a:ext uri="{FF2B5EF4-FFF2-40B4-BE49-F238E27FC236}">
                <a16:creationId xmlns:a16="http://schemas.microsoft.com/office/drawing/2014/main" id="{E982C1D5-66AD-6CDE-631B-A5F2F32B5C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2058" y="5038362"/>
            <a:ext cx="10572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C449C1-B9DD-75BA-BBF5-306C864D8E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 b="2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1" y="0"/>
            <a:ext cx="9144000" cy="579596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81090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18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75643" y="1228308"/>
            <a:ext cx="989264" cy="71855"/>
          </a:xfrm>
          <a:prstGeom prst="rect">
            <a:avLst/>
          </a:prstGeom>
          <a:solidFill>
            <a:srgbClr val="4D2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/>
          <p:cNvSpPr txBox="1"/>
          <p:nvPr/>
        </p:nvSpPr>
        <p:spPr>
          <a:xfrm>
            <a:off x="969208" y="448851"/>
            <a:ext cx="760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is-IS" sz="3200" b="1" dirty="0">
                <a:solidFill>
                  <a:srgbClr val="4D2652"/>
                </a:solidFill>
                <a:latin typeface="Arial"/>
                <a:cs typeface="Arial"/>
              </a:rPr>
              <a:t>Passes per generar el CVA d‘EGRETA</a:t>
            </a:r>
            <a:endParaRPr lang="ca-ES" sz="3200" b="1" dirty="0">
              <a:solidFill>
                <a:srgbClr val="4D2652"/>
              </a:solidFill>
              <a:latin typeface="Arial"/>
              <a:cs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-931333" y="17324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A4073C-1C0D-A4E8-3CEC-559B0EBE6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43706FCE-6A7A-335A-D9E4-8783F191B4F9}"/>
              </a:ext>
            </a:extLst>
          </p:cNvPr>
          <p:cNvSpPr txBox="1"/>
          <p:nvPr/>
        </p:nvSpPr>
        <p:spPr>
          <a:xfrm>
            <a:off x="1067253" y="1675274"/>
            <a:ext cx="7601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>
                <a:solidFill>
                  <a:srgbClr val="000000"/>
                </a:solidFill>
                <a:sym typeface="Calibri"/>
              </a:rPr>
              <a:t>8. </a:t>
            </a: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Creeu un CV nou. Menú PERSONAL</a:t>
            </a:r>
            <a:r>
              <a:rPr lang="ca-ES" sz="1800" b="1" baseline="30000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</a:t>
            </a: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&gt;CURRICULA VITAE NUEVO </a:t>
            </a:r>
            <a:r>
              <a:rPr lang="ca-ES" sz="1800" b="1" baseline="30000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</a:t>
            </a:r>
            <a:b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endParaRPr kumimoji="0" lang="ca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CF8B88BB-D361-2ADF-61EB-06F4D68FA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208" y="2006611"/>
            <a:ext cx="6231792" cy="1782742"/>
          </a:xfrm>
          <a:prstGeom prst="rect">
            <a:avLst/>
          </a:prstGeom>
        </p:spPr>
      </p:pic>
      <p:sp>
        <p:nvSpPr>
          <p:cNvPr id="8" name="QuadreDeText 7">
            <a:extLst>
              <a:ext uri="{FF2B5EF4-FFF2-40B4-BE49-F238E27FC236}">
                <a16:creationId xmlns:a16="http://schemas.microsoft.com/office/drawing/2014/main" id="{4569278C-D26D-1EBE-2CD6-708F4EE7E1A2}"/>
              </a:ext>
            </a:extLst>
          </p:cNvPr>
          <p:cNvSpPr txBox="1"/>
          <p:nvPr/>
        </p:nvSpPr>
        <p:spPr>
          <a:xfrm>
            <a:off x="1138687" y="3858729"/>
            <a:ext cx="5037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ca-E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9. </a:t>
            </a:r>
            <a:r>
              <a:rPr kumimoji="0" lang="ca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Trieu CV de los FECYT. </a:t>
            </a:r>
          </a:p>
        </p:txBody>
      </p:sp>
      <p:pic>
        <p:nvPicPr>
          <p:cNvPr id="18" name="Imatge 17">
            <a:extLst>
              <a:ext uri="{FF2B5EF4-FFF2-40B4-BE49-F238E27FC236}">
                <a16:creationId xmlns:a16="http://schemas.microsoft.com/office/drawing/2014/main" id="{274CEB9A-75D6-7AB1-5F03-E98473650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695" y="3858729"/>
            <a:ext cx="3085638" cy="190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C449C1-B9DD-75BA-BBF5-306C864D8E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 b="2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1" y="0"/>
            <a:ext cx="9144000" cy="579596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ca-ES" dirty="0">
                <a:solidFill>
                  <a:srgbClr val="000000"/>
                </a:solidFill>
                <a:sym typeface="Calibri"/>
              </a:rPr>
              <a:t>	10</a:t>
            </a: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 Escolliu CVA-AEI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ca-E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ca-E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ca-E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ca-E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ca-E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ca-E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ca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	11. Ompliu les dades que demana sobre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ca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	Idioma del </a:t>
            </a:r>
            <a:r>
              <a:rPr kumimoji="0" lang="ca-E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Cv</a:t>
            </a:r>
            <a:r>
              <a:rPr kumimoji="0" lang="ca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(català, castellà, anglès)</a:t>
            </a:r>
            <a:r>
              <a:rPr kumimoji="0" lang="ca-ES" sz="1800" b="1" i="0" u="none" strike="noStrike" cap="none" spc="0" normalizeH="0" baseline="30000" dirty="0">
                <a:ln>
                  <a:noFill/>
                </a:ln>
                <a:solidFill>
                  <a:srgbClr val="3BAF29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</a:t>
            </a:r>
            <a:r>
              <a:rPr kumimoji="0" lang="ca-ES" sz="1800" i="0" u="none" strike="noStrike" cap="none" spc="0" normalizeH="0" dirty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,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ca-ES" sz="1800" i="0" u="none" strike="noStrike" cap="none" spc="0" normalizeH="0" dirty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	</a:t>
            </a:r>
            <a:r>
              <a:rPr kumimoji="0" lang="ca-ES" sz="180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Tipo identificador (DNI, NIE o passaport)</a:t>
            </a:r>
            <a:r>
              <a:rPr kumimoji="0" lang="ca-ES" sz="1800" b="1" i="0" u="none" strike="noStrike" cap="none" spc="0" normalizeH="0" baseline="30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ca-ES" sz="1800" b="1" i="0" u="none" strike="noStrike" cap="none" spc="0" normalizeH="0" baseline="3000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</a:t>
            </a:r>
            <a:r>
              <a:rPr kumimoji="0" lang="ca-ES" sz="180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,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ca-ES" sz="180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	Número de l’identificador personal</a:t>
            </a:r>
            <a:r>
              <a:rPr kumimoji="0" lang="ca-ES" sz="1800" b="1" i="0" u="none" strike="noStrike" cap="none" spc="0" normalizeH="0" baseline="30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ca-ES" sz="1800" b="1" i="0" u="none" strike="noStrike" cap="none" spc="0" normalizeH="0" baseline="3000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3</a:t>
            </a:r>
            <a:endParaRPr lang="ca-ES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81090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19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75643" y="1228308"/>
            <a:ext cx="989264" cy="71855"/>
          </a:xfrm>
          <a:prstGeom prst="rect">
            <a:avLst/>
          </a:prstGeom>
          <a:solidFill>
            <a:srgbClr val="4D2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/>
          <p:cNvSpPr txBox="1"/>
          <p:nvPr/>
        </p:nvSpPr>
        <p:spPr>
          <a:xfrm>
            <a:off x="969208" y="448851"/>
            <a:ext cx="760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is-IS" sz="3200" b="1" dirty="0">
                <a:solidFill>
                  <a:srgbClr val="4D2652"/>
                </a:solidFill>
                <a:latin typeface="Arial"/>
                <a:cs typeface="Arial"/>
              </a:rPr>
              <a:t>Passes per generar el CVA d‘EGRETA</a:t>
            </a:r>
            <a:endParaRPr lang="ca-ES" sz="3200" b="1" dirty="0">
              <a:solidFill>
                <a:srgbClr val="4D2652"/>
              </a:solidFill>
              <a:latin typeface="Arial"/>
              <a:cs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-931333" y="17324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A4073C-1C0D-A4E8-3CEC-559B0EBE6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21A68470-EFA4-D9E7-CC5A-41176194B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774" y="1825033"/>
            <a:ext cx="3467818" cy="27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6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4CBC925-8937-6D59-2921-016DA832EC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" r="6034" b="239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2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81092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2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50A9E60B-6204-CDD2-6ADE-674289A6CB71}"/>
              </a:ext>
            </a:extLst>
          </p:cNvPr>
          <p:cNvSpPr txBox="1"/>
          <p:nvPr/>
        </p:nvSpPr>
        <p:spPr>
          <a:xfrm>
            <a:off x="898468" y="991771"/>
            <a:ext cx="7232316" cy="231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_tradnl" sz="16500" b="1" dirty="0">
                <a:solidFill>
                  <a:schemeClr val="bg1"/>
                </a:solidFill>
                <a:latin typeface="Arial"/>
                <a:cs typeface="Arial"/>
              </a:rPr>
              <a:t>01</a:t>
            </a:r>
            <a:endParaRPr lang="ca-ES" sz="16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uadroTexto 5">
            <a:extLst>
              <a:ext uri="{FF2B5EF4-FFF2-40B4-BE49-F238E27FC236}">
                <a16:creationId xmlns:a16="http://schemas.microsoft.com/office/drawing/2014/main" id="{E8DA4123-2F28-EFE4-AAE3-3327BACDE578}"/>
              </a:ext>
            </a:extLst>
          </p:cNvPr>
          <p:cNvSpPr txBox="1"/>
          <p:nvPr/>
        </p:nvSpPr>
        <p:spPr>
          <a:xfrm>
            <a:off x="969208" y="3040705"/>
            <a:ext cx="7232316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3200" b="1" dirty="0">
                <a:solidFill>
                  <a:schemeClr val="bg1"/>
                </a:solidFill>
                <a:latin typeface="Arial"/>
                <a:cs typeface="Arial"/>
              </a:rPr>
              <a:t>Punt de partida</a:t>
            </a:r>
          </a:p>
        </p:txBody>
      </p:sp>
      <p:sp>
        <p:nvSpPr>
          <p:cNvPr id="7" name="Rectángulo 9">
            <a:extLst>
              <a:ext uri="{FF2B5EF4-FFF2-40B4-BE49-F238E27FC236}">
                <a16:creationId xmlns:a16="http://schemas.microsoft.com/office/drawing/2014/main" id="{9445825E-60A9-0274-BC4B-A15856C131AB}"/>
              </a:ext>
            </a:extLst>
          </p:cNvPr>
          <p:cNvSpPr/>
          <p:nvPr/>
        </p:nvSpPr>
        <p:spPr>
          <a:xfrm>
            <a:off x="1075643" y="848897"/>
            <a:ext cx="989264" cy="71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2F282A-93A1-1416-CC4F-33460169A9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0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C449C1-B9DD-75BA-BBF5-306C864D8E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 b="2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1" y="0"/>
            <a:ext cx="9144000" cy="579596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ca-ES" dirty="0">
                <a:solidFill>
                  <a:srgbClr val="000000"/>
                </a:solidFill>
                <a:sym typeface="Calibri"/>
              </a:rPr>
              <a:t>	</a:t>
            </a:r>
            <a:endParaRPr lang="ca-ES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81090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20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75643" y="1228308"/>
            <a:ext cx="989264" cy="71855"/>
          </a:xfrm>
          <a:prstGeom prst="rect">
            <a:avLst/>
          </a:prstGeom>
          <a:solidFill>
            <a:srgbClr val="4D2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/>
          <p:cNvSpPr txBox="1"/>
          <p:nvPr/>
        </p:nvSpPr>
        <p:spPr>
          <a:xfrm>
            <a:off x="969208" y="448851"/>
            <a:ext cx="760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is-IS" sz="3200" b="1" dirty="0">
                <a:solidFill>
                  <a:srgbClr val="4D2652"/>
                </a:solidFill>
                <a:latin typeface="Arial"/>
                <a:cs typeface="Arial"/>
              </a:rPr>
              <a:t>Passes per generar el CVA d‘EGRETA</a:t>
            </a:r>
            <a:endParaRPr lang="ca-ES" sz="3200" b="1" dirty="0">
              <a:solidFill>
                <a:srgbClr val="4D2652"/>
              </a:solidFill>
              <a:latin typeface="Arial"/>
              <a:cs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-931333" y="17324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A4073C-1C0D-A4E8-3CEC-559B0EBE6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  <p:sp>
        <p:nvSpPr>
          <p:cNvPr id="6" name="QuadreDeText 5">
            <a:extLst>
              <a:ext uri="{FF2B5EF4-FFF2-40B4-BE49-F238E27FC236}">
                <a16:creationId xmlns:a16="http://schemas.microsoft.com/office/drawing/2014/main" id="{E507646F-FCEB-941A-0B7D-6E2AD9602588}"/>
              </a:ext>
            </a:extLst>
          </p:cNvPr>
          <p:cNvSpPr txBox="1"/>
          <p:nvPr/>
        </p:nvSpPr>
        <p:spPr>
          <a:xfrm>
            <a:off x="316194" y="1452785"/>
            <a:ext cx="86397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ca-E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12. </a:t>
            </a:r>
            <a:r>
              <a:rPr kumimoji="0" lang="ca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Premeu el botó </a:t>
            </a:r>
            <a:r>
              <a:rPr lang="ca-ES" sz="1800" b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Enviar a FECYT</a:t>
            </a:r>
            <a:br>
              <a:rPr kumimoji="0" lang="ca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endParaRPr lang="ca-E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lang="ca-E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lang="ca-E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ca-E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13.Espereu mentre es genera el PDF i </a:t>
            </a:r>
            <a:b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Premeu sobre Get PDF per obtenir el CVA-AEI Certificat FECYT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ca-ES" dirty="0">
              <a:solidFill>
                <a:srgbClr val="000000"/>
              </a:solidFill>
              <a:sym typeface="Calibri"/>
            </a:endParaRPr>
          </a:p>
          <a:p>
            <a:endParaRPr lang="ca-ES" dirty="0"/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E4E7C059-38BD-CFB1-84B0-65B693EE6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178" y="1083691"/>
            <a:ext cx="2242044" cy="2036102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A7325929-EBBF-910B-80E5-2EC6A753F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109" y="3551229"/>
            <a:ext cx="4746141" cy="212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555D442-BFAA-CCCF-607C-6701C4F495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" r="5294" b="233"/>
          <a:stretch/>
        </p:blipFill>
        <p:spPr>
          <a:xfrm>
            <a:off x="-5757" y="0"/>
            <a:ext cx="9149757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9149757" cy="579596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  <a:p>
            <a:pPr algn="ctr"/>
            <a:endParaRPr lang="ca-ES" dirty="0"/>
          </a:p>
          <a:p>
            <a:pPr algn="ctr"/>
            <a:endParaRPr lang="ca-ES" dirty="0"/>
          </a:p>
          <a:p>
            <a:pPr algn="ctr"/>
            <a:endParaRPr lang="ca-ES" dirty="0"/>
          </a:p>
          <a:p>
            <a:pPr algn="ctr"/>
            <a:endParaRPr lang="ca-ES" dirty="0"/>
          </a:p>
          <a:p>
            <a:pPr algn="ctr"/>
            <a:endParaRPr lang="ca-ES" dirty="0"/>
          </a:p>
          <a:p>
            <a:pPr algn="ctr"/>
            <a:endParaRPr lang="ca-ES" dirty="0"/>
          </a:p>
          <a:p>
            <a:pPr algn="ctr"/>
            <a:endParaRPr lang="ca-ES" dirty="0"/>
          </a:p>
          <a:p>
            <a:pPr algn="ctr"/>
            <a:endParaRPr lang="ca-ES" b="1" dirty="0">
              <a:solidFill>
                <a:srgbClr val="4D2652"/>
              </a:solidFill>
            </a:endParaRPr>
          </a:p>
          <a:p>
            <a:pPr algn="ctr"/>
            <a:endParaRPr lang="ca-ES" b="1" dirty="0">
              <a:solidFill>
                <a:srgbClr val="4D2652"/>
              </a:solidFill>
            </a:endParaRPr>
          </a:p>
          <a:p>
            <a:pPr algn="ctr"/>
            <a:endParaRPr lang="ca-ES" b="1" dirty="0">
              <a:solidFill>
                <a:srgbClr val="4D2652"/>
              </a:solidFill>
            </a:endParaRPr>
          </a:p>
          <a:p>
            <a:pPr algn="ctr"/>
            <a:endParaRPr lang="ca-ES" b="1" dirty="0">
              <a:solidFill>
                <a:srgbClr val="4D2652"/>
              </a:solidFill>
            </a:endParaRPr>
          </a:p>
          <a:p>
            <a:pPr algn="ctr"/>
            <a:endParaRPr lang="ca-ES" b="1" dirty="0">
              <a:solidFill>
                <a:srgbClr val="4D2652"/>
              </a:solidFill>
            </a:endParaRPr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81090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21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075643" y="1228308"/>
            <a:ext cx="989264" cy="71855"/>
          </a:xfrm>
          <a:prstGeom prst="rect">
            <a:avLst/>
          </a:prstGeom>
          <a:solidFill>
            <a:srgbClr val="4D2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CuadroTexto 16"/>
          <p:cNvSpPr txBox="1"/>
          <p:nvPr/>
        </p:nvSpPr>
        <p:spPr>
          <a:xfrm>
            <a:off x="969208" y="448851"/>
            <a:ext cx="7601664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is-IS" sz="3200" b="1" dirty="0">
                <a:solidFill>
                  <a:srgbClr val="4D2652"/>
                </a:solidFill>
                <a:latin typeface="Arial"/>
                <a:cs typeface="Arial"/>
              </a:rPr>
              <a:t>Dades de contacte EGRETA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970628" y="1412776"/>
            <a:ext cx="7684913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a-ES" sz="2400" b="1" dirty="0">
                <a:solidFill>
                  <a:srgbClr val="AD68A7"/>
                </a:solidFill>
                <a:latin typeface="Arial"/>
                <a:cs typeface="Arial"/>
              </a:rPr>
              <a:t>Oficina Tecnològica de Recerca</a:t>
            </a:r>
          </a:p>
          <a:p>
            <a:pPr>
              <a:lnSpc>
                <a:spcPct val="120000"/>
              </a:lnSpc>
            </a:pPr>
            <a:endParaRPr lang="ca-ES" sz="2400" b="1" dirty="0">
              <a:solidFill>
                <a:srgbClr val="AD68A7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ca-ES" sz="2400" b="1" dirty="0">
                <a:solidFill>
                  <a:srgbClr val="AD68A7"/>
                </a:solidFill>
                <a:latin typeface="Arial"/>
                <a:cs typeface="Arial"/>
              </a:rPr>
              <a:t>egreta@uab.cat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AD859DB-2008-AE68-BC60-743F60FB55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4DFDECE6-A02D-0D30-364F-C537BB0B100D}"/>
              </a:ext>
            </a:extLst>
          </p:cNvPr>
          <p:cNvSpPr txBox="1"/>
          <p:nvPr/>
        </p:nvSpPr>
        <p:spPr>
          <a:xfrm>
            <a:off x="1067253" y="3220779"/>
            <a:ext cx="56786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ca-ES" sz="1800" b="1" dirty="0">
                <a:solidFill>
                  <a:srgbClr val="68336F"/>
                </a:solidFill>
                <a:latin typeface="Arial"/>
                <a:cs typeface="Arial"/>
              </a:rPr>
              <a:t>Més informació: </a:t>
            </a:r>
            <a:r>
              <a:rPr lang="ca-ES" sz="1800" dirty="0">
                <a:solidFill>
                  <a:srgbClr val="68336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Més informació en les guies de suport del </a:t>
            </a:r>
            <a:r>
              <a:rPr lang="ca-ES" sz="1800" dirty="0">
                <a:solidFill>
                  <a:srgbClr val="68336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 DRIVE</a:t>
            </a:r>
            <a:endParaRPr lang="ca-ES" sz="1800" dirty="0">
              <a:solidFill>
                <a:srgbClr val="68336F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hangingPunct="0"/>
            <a:br>
              <a:rPr lang="ca-ES" sz="1800" dirty="0">
                <a:solidFill>
                  <a:srgbClr val="68336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r>
              <a:rPr lang="es-ES" sz="1800" dirty="0" err="1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Correspondència</a:t>
            </a:r>
            <a:r>
              <a:rPr lang="es-ES" sz="18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dirty="0" err="1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camps</a:t>
            </a:r>
            <a:r>
              <a:rPr lang="es-ES" sz="18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CVA AEI </a:t>
            </a:r>
            <a:r>
              <a:rPr lang="es-ES" sz="1800" dirty="0" err="1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amb</a:t>
            </a:r>
            <a:r>
              <a:rPr lang="es-ES" sz="1800" dirty="0">
                <a:solidFill>
                  <a:srgbClr val="68336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EGRETA</a:t>
            </a:r>
            <a:endParaRPr lang="ca-ES" sz="1800" dirty="0">
              <a:solidFill>
                <a:srgbClr val="68336F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hangingPunct="0"/>
            <a:r>
              <a:rPr lang="ca-ES" sz="1800" dirty="0">
                <a:solidFill>
                  <a:srgbClr val="68336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Generació del CVA-AEI</a:t>
            </a:r>
            <a:endParaRPr lang="ca-ES" sz="1800" dirty="0">
              <a:solidFill>
                <a:srgbClr val="68336F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105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C449C1-B9DD-75BA-BBF5-306C864D8E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 b="2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1" y="0"/>
            <a:ext cx="9144000" cy="579596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81090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22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75643" y="1228308"/>
            <a:ext cx="989264" cy="71855"/>
          </a:xfrm>
          <a:prstGeom prst="rect">
            <a:avLst/>
          </a:prstGeom>
          <a:solidFill>
            <a:srgbClr val="4D2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/>
          <p:cNvSpPr txBox="1"/>
          <p:nvPr/>
        </p:nvSpPr>
        <p:spPr>
          <a:xfrm>
            <a:off x="969208" y="448851"/>
            <a:ext cx="760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is-IS" sz="3200" b="1" dirty="0">
                <a:solidFill>
                  <a:srgbClr val="4D2652"/>
                </a:solidFill>
                <a:latin typeface="Arial"/>
                <a:cs typeface="Arial"/>
              </a:rPr>
              <a:t>Preparació de propostes (2)</a:t>
            </a:r>
            <a:endParaRPr lang="ca-ES" sz="3200" b="1" dirty="0">
              <a:solidFill>
                <a:srgbClr val="4D2652"/>
              </a:solidFill>
              <a:latin typeface="Arial"/>
              <a:cs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-931333" y="17324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57199" y="1523906"/>
            <a:ext cx="8505645" cy="4312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a-ES" dirty="0">
                <a:solidFill>
                  <a:srgbClr val="7030A0"/>
                </a:solidFill>
                <a:latin typeface="Arial"/>
                <a:cs typeface="Arial"/>
              </a:rPr>
              <a:t>Sol·licitud de contractes predoctorals (FPI):</a:t>
            </a:r>
          </a:p>
          <a:p>
            <a:pPr>
              <a:lnSpc>
                <a:spcPct val="120000"/>
              </a:lnSpc>
            </a:pPr>
            <a:endParaRPr lang="ca-ES" dirty="0">
              <a:solidFill>
                <a:srgbClr val="7030A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dirty="0">
                <a:latin typeface="Arial"/>
                <a:cs typeface="Arial"/>
              </a:rPr>
              <a:t>Tot el procés de selecció i contractació la realitza la entitat beneficiaria dels projectes als que se’ls adjudiqui un ajut FPI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dirty="0">
                <a:latin typeface="Arial"/>
                <a:cs typeface="Arial"/>
              </a:rPr>
              <a:t>La UAB fa una única convocatòria de selecció, amb els diferents perfils facilitats pels </a:t>
            </a:r>
            <a:r>
              <a:rPr lang="ca-ES" dirty="0" err="1">
                <a:latin typeface="Arial"/>
                <a:cs typeface="Arial"/>
              </a:rPr>
              <a:t>IPs</a:t>
            </a:r>
            <a:endParaRPr lang="ca-ES" dirty="0"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dirty="0">
                <a:latin typeface="Arial"/>
                <a:cs typeface="Arial"/>
              </a:rPr>
              <a:t>Per als contractes predoctorals concedits en els projectes, cal tenir en compte: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ca-ES" dirty="0">
                <a:latin typeface="Arial"/>
                <a:cs typeface="Arial"/>
              </a:rPr>
              <a:t>En el cas d’haver de sol·licitar interrupció i pròrroga del seu termini d’execució, és necessari fer ho en el termini màxim de dos mesos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ca-ES" dirty="0">
                <a:latin typeface="Arial"/>
                <a:cs typeface="Arial"/>
              </a:rPr>
              <a:t>L’entitat beneficiària te l’obligació de comunicar les possibles renúncies i lectures de tesi a l’AEI en el termini màxim de dos mesos</a:t>
            </a:r>
          </a:p>
          <a:p>
            <a:pPr>
              <a:lnSpc>
                <a:spcPct val="120000"/>
              </a:lnSpc>
            </a:pPr>
            <a:endParaRPr lang="ca-ES" sz="16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a-ES" sz="1600" dirty="0">
              <a:latin typeface="Arial"/>
              <a:cs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A4073C-1C0D-A4E8-3CEC-559B0EBE6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4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C449C1-B9DD-75BA-BBF5-306C864D8E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 b="2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1" y="0"/>
            <a:ext cx="9144000" cy="579596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81090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23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75643" y="1228308"/>
            <a:ext cx="989264" cy="71855"/>
          </a:xfrm>
          <a:prstGeom prst="rect">
            <a:avLst/>
          </a:prstGeom>
          <a:solidFill>
            <a:srgbClr val="4D2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/>
          <p:cNvSpPr txBox="1"/>
          <p:nvPr/>
        </p:nvSpPr>
        <p:spPr>
          <a:xfrm>
            <a:off x="969208" y="448851"/>
            <a:ext cx="760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is-IS" sz="3200" b="1" dirty="0">
                <a:solidFill>
                  <a:srgbClr val="4D2652"/>
                </a:solidFill>
                <a:latin typeface="Arial"/>
                <a:cs typeface="Arial"/>
              </a:rPr>
              <a:t>Preparació de propostes (3)</a:t>
            </a:r>
            <a:endParaRPr lang="ca-ES" sz="3200" b="1" dirty="0">
              <a:solidFill>
                <a:srgbClr val="4D2652"/>
              </a:solidFill>
              <a:latin typeface="Arial"/>
              <a:cs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-931333" y="17324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57199" y="1523906"/>
            <a:ext cx="8505645" cy="4940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a-ES" dirty="0">
                <a:solidFill>
                  <a:srgbClr val="7030A0"/>
                </a:solidFill>
                <a:latin typeface="Arial"/>
                <a:cs typeface="Arial"/>
              </a:rPr>
              <a:t>Pressupost: modalitat COSTOS MARGINALS</a:t>
            </a:r>
          </a:p>
          <a:p>
            <a:pPr>
              <a:lnSpc>
                <a:spcPct val="120000"/>
              </a:lnSpc>
            </a:pPr>
            <a:endParaRPr lang="ca-ES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ca-ES" dirty="0">
                <a:latin typeface="Arial"/>
                <a:cs typeface="Arial"/>
              </a:rPr>
              <a:t>Conceptes elegibles:</a:t>
            </a:r>
          </a:p>
          <a:p>
            <a:pPr marL="800100" lvl="1" indent="-342900">
              <a:lnSpc>
                <a:spcPct val="120000"/>
              </a:lnSpc>
              <a:buFontTx/>
              <a:buChar char="-"/>
            </a:pPr>
            <a:r>
              <a:rPr lang="ca-ES" b="1" dirty="0">
                <a:latin typeface="Arial"/>
                <a:cs typeface="Arial"/>
              </a:rPr>
              <a:t>Costos directes</a:t>
            </a:r>
            <a:r>
              <a:rPr lang="ca-ES" dirty="0">
                <a:latin typeface="Arial"/>
                <a:cs typeface="Arial"/>
              </a:rPr>
              <a:t>: personal, viatges i dietes, estades breus, reparacions, manteniment, adquisició de material fungible, etc. sempre vinculats directament amb l’execució del projecte</a:t>
            </a:r>
          </a:p>
          <a:p>
            <a:pPr marL="800100" lvl="1" indent="-342900">
              <a:lnSpc>
                <a:spcPct val="120000"/>
              </a:lnSpc>
              <a:buFontTx/>
              <a:buChar char="-"/>
            </a:pPr>
            <a:r>
              <a:rPr lang="ca-ES" dirty="0">
                <a:latin typeface="Arial"/>
                <a:cs typeface="Arial"/>
              </a:rPr>
              <a:t>Es poden finançar despeses de  mobilitat de membres de l’equip de treball, sempre que la seva participació al projecte es detalli a la sol·licitud o als informes se seguiment científic.</a:t>
            </a:r>
          </a:p>
          <a:p>
            <a:pPr marL="800100" lvl="1" indent="-342900">
              <a:lnSpc>
                <a:spcPct val="120000"/>
              </a:lnSpc>
              <a:buFontTx/>
              <a:buChar char="-"/>
            </a:pPr>
            <a:r>
              <a:rPr lang="ca-ES" dirty="0">
                <a:latin typeface="Arial"/>
                <a:cs typeface="Arial"/>
              </a:rPr>
              <a:t>Qualsevol canvi de despeses respecte a la prevista en la proposta inicial, cal reflectir-ho als informes de seguiment.</a:t>
            </a:r>
          </a:p>
          <a:p>
            <a:pPr marL="800100" lvl="1" indent="-342900">
              <a:lnSpc>
                <a:spcPct val="120000"/>
              </a:lnSpc>
              <a:buFontTx/>
              <a:buChar char="-"/>
            </a:pPr>
            <a:r>
              <a:rPr lang="ca-ES" b="1" dirty="0">
                <a:latin typeface="Arial"/>
                <a:cs typeface="Arial"/>
              </a:rPr>
              <a:t>Costos indirectes</a:t>
            </a:r>
            <a:r>
              <a:rPr lang="ca-ES" dirty="0">
                <a:latin typeface="Arial"/>
                <a:cs typeface="Arial"/>
              </a:rPr>
              <a:t>: percentatge fix del 25 % sobre les despeses directes</a:t>
            </a:r>
          </a:p>
          <a:p>
            <a:pPr>
              <a:lnSpc>
                <a:spcPct val="120000"/>
              </a:lnSpc>
            </a:pPr>
            <a:endParaRPr lang="ca-ES" sz="16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ca-ES" sz="16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a-ES" sz="1600" dirty="0">
              <a:latin typeface="Arial"/>
              <a:cs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A4073C-1C0D-A4E8-3CEC-559B0EBE6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C449C1-B9DD-75BA-BBF5-306C864D8E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 b="2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1" y="0"/>
            <a:ext cx="9144000" cy="579596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Els</a:t>
            </a:r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81090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24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75643" y="1228308"/>
            <a:ext cx="989264" cy="71855"/>
          </a:xfrm>
          <a:prstGeom prst="rect">
            <a:avLst/>
          </a:prstGeom>
          <a:solidFill>
            <a:srgbClr val="4D2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/>
          <p:cNvSpPr txBox="1"/>
          <p:nvPr/>
        </p:nvSpPr>
        <p:spPr>
          <a:xfrm>
            <a:off x="969208" y="448851"/>
            <a:ext cx="760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is-IS" sz="3200" b="1" dirty="0">
                <a:solidFill>
                  <a:srgbClr val="4D2652"/>
                </a:solidFill>
                <a:latin typeface="Arial"/>
                <a:cs typeface="Arial"/>
              </a:rPr>
              <a:t>Preparació de propostes (4)</a:t>
            </a:r>
            <a:endParaRPr lang="ca-ES" sz="3200" b="1" dirty="0">
              <a:solidFill>
                <a:srgbClr val="4D2652"/>
              </a:solidFill>
              <a:latin typeface="Arial"/>
              <a:cs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-931333" y="17324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57199" y="1523906"/>
            <a:ext cx="8505645" cy="1320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a-ES" dirty="0">
                <a:solidFill>
                  <a:srgbClr val="7030A0"/>
                </a:solidFill>
                <a:latin typeface="Arial"/>
                <a:cs typeface="Arial"/>
              </a:rPr>
              <a:t>Avaluació de les propostes: </a:t>
            </a:r>
          </a:p>
          <a:p>
            <a:pPr>
              <a:lnSpc>
                <a:spcPct val="120000"/>
              </a:lnSpc>
            </a:pPr>
            <a:endParaRPr lang="ca-ES" dirty="0">
              <a:solidFill>
                <a:srgbClr val="7030A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ca-ES" sz="1600" dirty="0">
              <a:latin typeface="Arial"/>
              <a:cs typeface="Arial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a-ES" sz="1600" dirty="0">
              <a:latin typeface="Arial"/>
              <a:cs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A4073C-1C0D-A4E8-3CEC-559B0EBE6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  <p:graphicFrame>
        <p:nvGraphicFramePr>
          <p:cNvPr id="3" name="Taula 2">
            <a:extLst>
              <a:ext uri="{FF2B5EF4-FFF2-40B4-BE49-F238E27FC236}">
                <a16:creationId xmlns:a16="http://schemas.microsoft.com/office/drawing/2014/main" id="{5F6B8724-0610-F671-A518-33DAAA7A0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898305"/>
              </p:ext>
            </p:extLst>
          </p:nvPr>
        </p:nvGraphicFramePr>
        <p:xfrm>
          <a:off x="966158" y="2182483"/>
          <a:ext cx="6788989" cy="330208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777706">
                  <a:extLst>
                    <a:ext uri="{9D8B030D-6E8A-4147-A177-3AD203B41FA5}">
                      <a16:colId xmlns:a16="http://schemas.microsoft.com/office/drawing/2014/main" val="1516092756"/>
                    </a:ext>
                  </a:extLst>
                </a:gridCol>
                <a:gridCol w="618313">
                  <a:extLst>
                    <a:ext uri="{9D8B030D-6E8A-4147-A177-3AD203B41FA5}">
                      <a16:colId xmlns:a16="http://schemas.microsoft.com/office/drawing/2014/main" val="3577502047"/>
                    </a:ext>
                  </a:extLst>
                </a:gridCol>
                <a:gridCol w="2720110">
                  <a:extLst>
                    <a:ext uri="{9D8B030D-6E8A-4147-A177-3AD203B41FA5}">
                      <a16:colId xmlns:a16="http://schemas.microsoft.com/office/drawing/2014/main" val="3722428764"/>
                    </a:ext>
                  </a:extLst>
                </a:gridCol>
                <a:gridCol w="672860">
                  <a:extLst>
                    <a:ext uri="{9D8B030D-6E8A-4147-A177-3AD203B41FA5}">
                      <a16:colId xmlns:a16="http://schemas.microsoft.com/office/drawing/2014/main" val="1906807412"/>
                    </a:ext>
                  </a:extLst>
                </a:gridCol>
              </a:tblGrid>
              <a:tr h="660416">
                <a:tc>
                  <a:txBody>
                    <a:bodyPr/>
                    <a:lstStyle/>
                    <a:p>
                      <a:r>
                        <a:rPr lang="ca-ES" dirty="0"/>
                        <a:t>Projectes de recerca NO Orientada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Projectes de recerca Orientada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170808"/>
                  </a:ext>
                </a:extLst>
              </a:tr>
              <a:tr h="660416"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rgbClr val="4D2652"/>
                          </a:solidFill>
                        </a:rPr>
                        <a:t>Qualitat i viabilitat de la proposta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rgbClr val="4D2652"/>
                          </a:solidFill>
                        </a:rPr>
                        <a:t>0-50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rgbClr val="4D2652"/>
                          </a:solidFill>
                        </a:rPr>
                        <a:t>Qualitat i viabilitat de la proposta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rgbClr val="4D2652"/>
                          </a:solidFill>
                        </a:rPr>
                        <a:t>0-40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103163"/>
                  </a:ext>
                </a:extLst>
              </a:tr>
              <a:tr h="660416"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rgbClr val="4D2652"/>
                          </a:solidFill>
                        </a:rPr>
                        <a:t>Qualitat i trajectòria components projecte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rgbClr val="4D2652"/>
                          </a:solidFill>
                        </a:rPr>
                        <a:t>0-30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rgbClr val="4D2652"/>
                          </a:solidFill>
                        </a:rPr>
                        <a:t>Qualitat i trajectòria components projecte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rgbClr val="4D2652"/>
                          </a:solidFill>
                        </a:rPr>
                        <a:t>0-30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439213"/>
                  </a:ext>
                </a:extLst>
              </a:tr>
              <a:tr h="660416"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rgbClr val="4D2652"/>
                          </a:solidFill>
                        </a:rPr>
                        <a:t>Impacte (científic, econòmic i social)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rgbClr val="4D2652"/>
                          </a:solidFill>
                        </a:rPr>
                        <a:t>0-10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rgbClr val="4D2652"/>
                          </a:solidFill>
                        </a:rPr>
                        <a:t>Impacte (científic, econòmic i social)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rgbClr val="4D2652"/>
                          </a:solidFill>
                        </a:rPr>
                        <a:t>0-20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788632"/>
                  </a:ext>
                </a:extLst>
              </a:tr>
              <a:tr h="660416"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rgbClr val="4D2652"/>
                          </a:solidFill>
                        </a:rPr>
                        <a:t>Adequació pressupost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rgbClr val="4D2652"/>
                          </a:solidFill>
                        </a:rPr>
                        <a:t>0-10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rgbClr val="4D2652"/>
                          </a:solidFill>
                        </a:rPr>
                        <a:t>Adequació pressupost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rgbClr val="4D2652"/>
                          </a:solidFill>
                        </a:rPr>
                        <a:t>0-10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196678"/>
                  </a:ext>
                </a:extLst>
              </a:tr>
            </a:tbl>
          </a:graphicData>
        </a:graphic>
      </p:graphicFrame>
      <p:sp>
        <p:nvSpPr>
          <p:cNvPr id="5" name="QuadreDeText 4">
            <a:extLst>
              <a:ext uri="{FF2B5EF4-FFF2-40B4-BE49-F238E27FC236}">
                <a16:creationId xmlns:a16="http://schemas.microsoft.com/office/drawing/2014/main" id="{3506FF8E-5D85-83C6-49F8-76B44E761E19}"/>
              </a:ext>
            </a:extLst>
          </p:cNvPr>
          <p:cNvSpPr txBox="1"/>
          <p:nvPr/>
        </p:nvSpPr>
        <p:spPr>
          <a:xfrm>
            <a:off x="1075643" y="5449103"/>
            <a:ext cx="4645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b="1" i="1" dirty="0"/>
              <a:t>Els criteris els trobareu a l’Annex I de la convocatòria</a:t>
            </a:r>
          </a:p>
        </p:txBody>
      </p:sp>
    </p:spTree>
    <p:extLst>
      <p:ext uri="{BB962C8B-B14F-4D97-AF65-F5344CB8AC3E}">
        <p14:creationId xmlns:p14="http://schemas.microsoft.com/office/powerpoint/2010/main" val="393657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C449C1-B9DD-75BA-BBF5-306C864D8E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 b="2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1" y="0"/>
            <a:ext cx="9144000" cy="579596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81090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25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75643" y="1228308"/>
            <a:ext cx="989264" cy="71855"/>
          </a:xfrm>
          <a:prstGeom prst="rect">
            <a:avLst/>
          </a:prstGeom>
          <a:solidFill>
            <a:srgbClr val="4D2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/>
          <p:cNvSpPr txBox="1"/>
          <p:nvPr/>
        </p:nvSpPr>
        <p:spPr>
          <a:xfrm>
            <a:off x="969208" y="448851"/>
            <a:ext cx="760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is-IS" sz="3200" b="1" dirty="0">
                <a:solidFill>
                  <a:srgbClr val="4D2652"/>
                </a:solidFill>
                <a:latin typeface="Arial"/>
                <a:cs typeface="Arial"/>
              </a:rPr>
              <a:t>Preparació de propostes (5)</a:t>
            </a:r>
            <a:endParaRPr lang="ca-ES" sz="3200" b="1" dirty="0">
              <a:solidFill>
                <a:srgbClr val="4D2652"/>
              </a:solidFill>
              <a:latin typeface="Arial"/>
              <a:cs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-931333" y="17324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57199" y="1523906"/>
            <a:ext cx="8505645" cy="4792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a-ES" sz="2000" b="1" dirty="0">
                <a:solidFill>
                  <a:srgbClr val="68336F"/>
                </a:solidFill>
                <a:latin typeface="Arial"/>
                <a:cs typeface="Arial"/>
              </a:rPr>
              <a:t>INSISTIR en:</a:t>
            </a:r>
          </a:p>
          <a:p>
            <a:pPr>
              <a:lnSpc>
                <a:spcPct val="120000"/>
              </a:lnSpc>
            </a:pPr>
            <a:endParaRPr lang="ca-ES" sz="2000" b="1" dirty="0">
              <a:solidFill>
                <a:srgbClr val="68336F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2000" b="1" dirty="0">
                <a:solidFill>
                  <a:srgbClr val="68336F"/>
                </a:solidFill>
                <a:latin typeface="Arial"/>
                <a:cs typeface="Arial"/>
              </a:rPr>
              <a:t>Proposta coherent: metodologia alienada amb objectius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2000" b="1" dirty="0">
                <a:solidFill>
                  <a:srgbClr val="68336F"/>
                </a:solidFill>
                <a:latin typeface="Arial"/>
                <a:cs typeface="Arial"/>
              </a:rPr>
              <a:t>Viabilitat: Inclusió pla de contingència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2000" b="1" dirty="0">
                <a:solidFill>
                  <a:srgbClr val="68336F"/>
                </a:solidFill>
                <a:latin typeface="Arial"/>
                <a:cs typeface="Arial"/>
              </a:rPr>
              <a:t>Impacte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2000" b="1" dirty="0" err="1">
                <a:solidFill>
                  <a:srgbClr val="68336F"/>
                </a:solidFill>
                <a:latin typeface="Arial"/>
                <a:cs typeface="Arial"/>
              </a:rPr>
              <a:t>Multidisciplinarietat</a:t>
            </a:r>
            <a:r>
              <a:rPr lang="ca-ES" sz="2000" b="1" dirty="0">
                <a:solidFill>
                  <a:srgbClr val="68336F"/>
                </a:solidFill>
                <a:latin typeface="Arial"/>
                <a:cs typeface="Arial"/>
              </a:rPr>
              <a:t> i interdisciplinarietat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2000" b="1" dirty="0">
                <a:solidFill>
                  <a:srgbClr val="68336F"/>
                </a:solidFill>
                <a:latin typeface="Arial"/>
                <a:cs typeface="Arial"/>
              </a:rPr>
              <a:t>Pla de gestió de dades obligatori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2000" b="1" dirty="0">
                <a:solidFill>
                  <a:srgbClr val="68336F"/>
                </a:solidFill>
                <a:latin typeface="Arial"/>
                <a:cs typeface="Arial"/>
              </a:rPr>
              <a:t>Dipòsit dades recerca en repositoris institucionals, obligatori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2000" b="1" dirty="0">
                <a:solidFill>
                  <a:srgbClr val="68336F"/>
                </a:solidFill>
                <a:latin typeface="Arial"/>
                <a:cs typeface="Arial"/>
              </a:rPr>
              <a:t>La memòria ha de contenir TOTA la informació necessària per tal que els avaluadors de l’AEI puguin dur a terme una correcta avaluació de la proposta</a:t>
            </a:r>
          </a:p>
          <a:p>
            <a:pPr>
              <a:lnSpc>
                <a:spcPct val="120000"/>
              </a:lnSpc>
            </a:pPr>
            <a:endParaRPr lang="ca-ES" sz="2000" dirty="0">
              <a:solidFill>
                <a:srgbClr val="68336F"/>
              </a:solidFill>
              <a:latin typeface="Arial"/>
              <a:cs typeface="Arial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a-ES" sz="1600" dirty="0">
              <a:latin typeface="Arial"/>
              <a:cs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A4073C-1C0D-A4E8-3CEC-559B0EBE6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5E03AC3-D94C-0E5C-D87F-3157B861C6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" r="6034" b="239"/>
          <a:stretch/>
        </p:blipFill>
        <p:spPr>
          <a:xfrm>
            <a:off x="0" y="8929"/>
            <a:ext cx="9144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75643" y="848897"/>
            <a:ext cx="989264" cy="71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CuadroTexto 8"/>
          <p:cNvSpPr txBox="1"/>
          <p:nvPr/>
        </p:nvSpPr>
        <p:spPr>
          <a:xfrm>
            <a:off x="986461" y="920752"/>
            <a:ext cx="7601664" cy="433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is-IS" sz="3200" b="1" dirty="0">
                <a:solidFill>
                  <a:schemeClr val="bg1"/>
                </a:solidFill>
                <a:latin typeface="Arial"/>
                <a:cs typeface="Arial"/>
              </a:rPr>
              <a:t>Circuit:</a:t>
            </a:r>
          </a:p>
          <a:p>
            <a:pPr>
              <a:lnSpc>
                <a:spcPct val="85000"/>
              </a:lnSpc>
            </a:pPr>
            <a:endParaRPr lang="is-IS" sz="3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914400" lvl="1" indent="-457200">
              <a:lnSpc>
                <a:spcPct val="85000"/>
              </a:lnSpc>
              <a:buFontTx/>
              <a:buChar char="-"/>
            </a:pPr>
            <a:r>
              <a:rPr lang="is-IS" sz="2000" b="1" dirty="0">
                <a:solidFill>
                  <a:schemeClr val="bg1"/>
                </a:solidFill>
                <a:latin typeface="Arial"/>
                <a:cs typeface="Arial"/>
              </a:rPr>
              <a:t>Recordeu que heu de generar el PDF amb la sol·licitud definitiva, complint els terminis interns, i lliurar ho a l‘AGR amb la documentació i signatures corresponents</a:t>
            </a:r>
          </a:p>
          <a:p>
            <a:pPr marL="914400" lvl="1" indent="-457200">
              <a:lnSpc>
                <a:spcPct val="85000"/>
              </a:lnSpc>
              <a:buFontTx/>
              <a:buChar char="-"/>
            </a:pPr>
            <a:endParaRPr lang="is-IS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914400" lvl="1" indent="-457200">
              <a:lnSpc>
                <a:spcPct val="85000"/>
              </a:lnSpc>
              <a:buFontTx/>
              <a:buChar char="-"/>
            </a:pPr>
            <a:r>
              <a:rPr lang="is-IS" sz="2000" b="1" dirty="0">
                <a:solidFill>
                  <a:schemeClr val="bg1"/>
                </a:solidFill>
                <a:latin typeface="Arial"/>
                <a:cs typeface="Arial"/>
              </a:rPr>
              <a:t>La comprovació de la documentació presentada i de la veracitat de les dades de la sol·licitud, la realitza el representat legal (Vicerectorat de Recerca) en signar la sol·licitud</a:t>
            </a:r>
          </a:p>
          <a:p>
            <a:pPr lvl="1">
              <a:lnSpc>
                <a:spcPct val="85000"/>
              </a:lnSpc>
            </a:pPr>
            <a:endParaRPr lang="is-IS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914400" lvl="1" indent="-457200">
              <a:lnSpc>
                <a:spcPct val="85000"/>
              </a:lnSpc>
              <a:buFontTx/>
              <a:buChar char="-"/>
            </a:pPr>
            <a:r>
              <a:rPr lang="is-IS" sz="2000" b="1" dirty="0">
                <a:solidFill>
                  <a:schemeClr val="bg1"/>
                </a:solidFill>
                <a:latin typeface="Arial"/>
                <a:cs typeface="Arial"/>
              </a:rPr>
              <a:t>IMPORTANT: la sol·licitud no es considerarà vàlidament presentada, si no ha estat signada pel representant legal de l‘organisme</a:t>
            </a:r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81092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26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4B83AA-E2BB-6836-D512-32ED5A5F2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4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555D442-BFAA-CCCF-607C-6701C4F495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" r="5294" b="233"/>
          <a:stretch/>
        </p:blipFill>
        <p:spPr>
          <a:xfrm>
            <a:off x="-5757" y="0"/>
            <a:ext cx="9149757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9149757" cy="579596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  <a:p>
            <a:pPr algn="ctr"/>
            <a:endParaRPr lang="ca-ES" dirty="0"/>
          </a:p>
          <a:p>
            <a:pPr algn="ctr"/>
            <a:endParaRPr lang="ca-ES" dirty="0"/>
          </a:p>
          <a:p>
            <a:pPr algn="ctr"/>
            <a:endParaRPr lang="ca-ES" dirty="0"/>
          </a:p>
          <a:p>
            <a:pPr algn="ctr"/>
            <a:endParaRPr lang="ca-ES" dirty="0"/>
          </a:p>
          <a:p>
            <a:pPr algn="ctr"/>
            <a:endParaRPr lang="ca-ES" dirty="0"/>
          </a:p>
          <a:p>
            <a:pPr algn="ctr"/>
            <a:endParaRPr lang="ca-ES" dirty="0"/>
          </a:p>
          <a:p>
            <a:pPr algn="ctr"/>
            <a:endParaRPr lang="ca-ES" dirty="0"/>
          </a:p>
          <a:p>
            <a:pPr algn="ctr"/>
            <a:endParaRPr lang="ca-ES" b="1" dirty="0">
              <a:solidFill>
                <a:srgbClr val="4D2652"/>
              </a:solidFill>
            </a:endParaRPr>
          </a:p>
          <a:p>
            <a:pPr algn="ctr"/>
            <a:endParaRPr lang="ca-ES" b="1" dirty="0">
              <a:solidFill>
                <a:srgbClr val="4D2652"/>
              </a:solidFill>
            </a:endParaRPr>
          </a:p>
          <a:p>
            <a:pPr algn="ctr"/>
            <a:endParaRPr lang="ca-ES" b="1" dirty="0">
              <a:solidFill>
                <a:srgbClr val="4D2652"/>
              </a:solidFill>
            </a:endParaRPr>
          </a:p>
          <a:p>
            <a:pPr algn="ctr"/>
            <a:endParaRPr lang="ca-ES" b="1" dirty="0">
              <a:solidFill>
                <a:srgbClr val="4D2652"/>
              </a:solidFill>
            </a:endParaRPr>
          </a:p>
          <a:p>
            <a:pPr algn="ctr"/>
            <a:endParaRPr lang="ca-ES" b="1" dirty="0">
              <a:solidFill>
                <a:srgbClr val="4D2652"/>
              </a:solidFill>
            </a:endParaRPr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81090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27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075643" y="1228308"/>
            <a:ext cx="989264" cy="71855"/>
          </a:xfrm>
          <a:prstGeom prst="rect">
            <a:avLst/>
          </a:prstGeom>
          <a:solidFill>
            <a:srgbClr val="4D2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CuadroTexto 16"/>
          <p:cNvSpPr txBox="1"/>
          <p:nvPr/>
        </p:nvSpPr>
        <p:spPr>
          <a:xfrm>
            <a:off x="969208" y="448851"/>
            <a:ext cx="7601664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is-IS" sz="3200" b="1" dirty="0">
                <a:solidFill>
                  <a:srgbClr val="4D2652"/>
                </a:solidFill>
                <a:latin typeface="Arial"/>
                <a:cs typeface="Arial"/>
              </a:rPr>
              <a:t>Dades de contacte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969208" y="2124266"/>
            <a:ext cx="7425371" cy="1837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s-IS" sz="1600" b="1" dirty="0">
                <a:latin typeface="Arial"/>
                <a:cs typeface="Arial"/>
              </a:rPr>
              <a:t>Equip d‘Assessorament:</a:t>
            </a:r>
          </a:p>
          <a:p>
            <a:pPr>
              <a:lnSpc>
                <a:spcPct val="120000"/>
              </a:lnSpc>
            </a:pPr>
            <a:r>
              <a:rPr lang="is-IS" sz="1600" dirty="0">
                <a:latin typeface="Arial"/>
                <a:cs typeface="Arial"/>
              </a:rPr>
              <a:t>- Sònia Sanchón</a:t>
            </a:r>
          </a:p>
          <a:p>
            <a:pPr>
              <a:lnSpc>
                <a:spcPct val="120000"/>
              </a:lnSpc>
            </a:pPr>
            <a:r>
              <a:rPr lang="is-IS" sz="1600" dirty="0">
                <a:latin typeface="Arial"/>
                <a:cs typeface="Arial"/>
              </a:rPr>
              <a:t>- Irina Espes</a:t>
            </a:r>
          </a:p>
          <a:p>
            <a:pPr>
              <a:lnSpc>
                <a:spcPct val="120000"/>
              </a:lnSpc>
            </a:pPr>
            <a:r>
              <a:rPr lang="is-IS" sz="1600" dirty="0">
                <a:latin typeface="Arial"/>
                <a:cs typeface="Arial"/>
              </a:rPr>
              <a:t>- M. Carmen Rodríguez</a:t>
            </a:r>
          </a:p>
          <a:p>
            <a:pPr>
              <a:lnSpc>
                <a:spcPct val="120000"/>
              </a:lnSpc>
            </a:pPr>
            <a:r>
              <a:rPr lang="is-IS" sz="1600" dirty="0">
                <a:latin typeface="Arial"/>
                <a:cs typeface="Arial"/>
              </a:rPr>
              <a:t>- Cristina Tarrida</a:t>
            </a:r>
          </a:p>
          <a:p>
            <a:pPr>
              <a:lnSpc>
                <a:spcPct val="120000"/>
              </a:lnSpc>
            </a:pPr>
            <a:r>
              <a:rPr lang="is-IS" sz="1600" dirty="0">
                <a:latin typeface="Arial"/>
                <a:cs typeface="Arial"/>
              </a:rPr>
              <a:t>- Esther Verriest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970628" y="1412776"/>
            <a:ext cx="7684913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a-ES" sz="2400" b="1" dirty="0">
                <a:solidFill>
                  <a:srgbClr val="AD68A7"/>
                </a:solidFill>
                <a:latin typeface="Arial"/>
                <a:cs typeface="Arial"/>
              </a:rPr>
              <a:t>Consultes de la convocatòria: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AD859DB-2008-AE68-BC60-743F60FB55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  <p:graphicFrame>
        <p:nvGraphicFramePr>
          <p:cNvPr id="132" name="Taula 131">
            <a:extLst>
              <a:ext uri="{FF2B5EF4-FFF2-40B4-BE49-F238E27FC236}">
                <a16:creationId xmlns:a16="http://schemas.microsoft.com/office/drawing/2014/main" id="{6CD4BCB7-D5B4-3515-642B-FB3D50091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402593"/>
              </p:ext>
            </p:extLst>
          </p:nvPr>
        </p:nvGraphicFramePr>
        <p:xfrm>
          <a:off x="903287" y="4419917"/>
          <a:ext cx="74253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924">
                  <a:extLst>
                    <a:ext uri="{9D8B030D-6E8A-4147-A177-3AD203B41FA5}">
                      <a16:colId xmlns:a16="http://schemas.microsoft.com/office/drawing/2014/main" val="1799724629"/>
                    </a:ext>
                  </a:extLst>
                </a:gridCol>
                <a:gridCol w="2688940">
                  <a:extLst>
                    <a:ext uri="{9D8B030D-6E8A-4147-A177-3AD203B41FA5}">
                      <a16:colId xmlns:a16="http://schemas.microsoft.com/office/drawing/2014/main" val="20802391"/>
                    </a:ext>
                  </a:extLst>
                </a:gridCol>
                <a:gridCol w="2074505">
                  <a:extLst>
                    <a:ext uri="{9D8B030D-6E8A-4147-A177-3AD203B41FA5}">
                      <a16:colId xmlns:a16="http://schemas.microsoft.com/office/drawing/2014/main" val="3745729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sz="1600" dirty="0">
                          <a:solidFill>
                            <a:srgbClr val="4D2652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Recerca.respon@uab.cat</a:t>
                      </a:r>
                      <a:endParaRPr lang="ca-ES" sz="1600" dirty="0">
                        <a:solidFill>
                          <a:srgbClr val="4D265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a-ES" sz="1600" dirty="0">
                          <a:solidFill>
                            <a:srgbClr val="4D2652"/>
                          </a:solidFill>
                        </a:rPr>
                        <a:t>a.gestió.recerca@uab.cat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solidFill>
                            <a:srgbClr val="4D2652"/>
                          </a:solidFill>
                          <a:hlinkClick r:id="rId5"/>
                        </a:rPr>
                        <a:t>Web AEI</a:t>
                      </a:r>
                      <a:endParaRPr lang="ca-ES" dirty="0">
                        <a:solidFill>
                          <a:srgbClr val="4D2652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93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839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3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0A3CA6F-79A0-A238-0346-BF394EBEF6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" t="819" r="2889" b="-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69208" y="3040705"/>
            <a:ext cx="7232316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3200" b="1" dirty="0">
                <a:solidFill>
                  <a:schemeClr val="bg1"/>
                </a:solidFill>
                <a:latin typeface="Arial"/>
                <a:cs typeface="Arial"/>
              </a:rPr>
              <a:t>Moltes gràcies!!!!</a:t>
            </a:r>
          </a:p>
        </p:txBody>
      </p:sp>
      <p:sp>
        <p:nvSpPr>
          <p:cNvPr id="11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81092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28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4F06691-3FDE-8504-BC3B-72795604E5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6B4F6C-68CD-4BA9-8D2C-FAF3ADE778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 b="233"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0782" y="228860"/>
            <a:ext cx="9144000" cy="579596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81090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3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67254" y="587940"/>
            <a:ext cx="989264" cy="71855"/>
          </a:xfrm>
          <a:prstGeom prst="rect">
            <a:avLst/>
          </a:prstGeom>
          <a:solidFill>
            <a:srgbClr val="4D2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/>
          <p:cNvSpPr txBox="1"/>
          <p:nvPr/>
        </p:nvSpPr>
        <p:spPr>
          <a:xfrm>
            <a:off x="969208" y="166270"/>
            <a:ext cx="760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is-IS" sz="3200" b="1" dirty="0">
                <a:solidFill>
                  <a:srgbClr val="4D2652"/>
                </a:solidFill>
                <a:latin typeface="Arial"/>
                <a:cs typeface="Arial"/>
              </a:rPr>
              <a:t>Resultats convocatòria 2023</a:t>
            </a:r>
            <a:endParaRPr lang="ca-ES" sz="3200" b="1" dirty="0">
              <a:solidFill>
                <a:srgbClr val="4D2652"/>
              </a:solidFill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7B202A-7F51-1F11-E64F-C11C44F49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0A0A655-FD1C-6653-AB57-C28B03362560}"/>
              </a:ext>
            </a:extLst>
          </p:cNvPr>
          <p:cNvSpPr/>
          <p:nvPr/>
        </p:nvSpPr>
        <p:spPr>
          <a:xfrm>
            <a:off x="0" y="2990236"/>
            <a:ext cx="9144000" cy="367393"/>
          </a:xfrm>
          <a:prstGeom prst="rect">
            <a:avLst/>
          </a:prstGeom>
          <a:solidFill>
            <a:schemeClr val="accent6"/>
          </a:solidFill>
          <a:ln w="28575">
            <a:solidFill>
              <a:srgbClr val="0348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latin typeface="Arial" panose="020B0604020202020204" pitchFamily="34" charset="0"/>
                <a:cs typeface="Arial" panose="020B0604020202020204" pitchFamily="34" charset="0"/>
              </a:rPr>
              <a:t>ÀNALISI DELS PRINCIPALS RESULTATS PGC 2023 (COMPARATIVA ACUP)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2969EF-BB6C-27DE-DC15-BED22A69E4D3}"/>
              </a:ext>
            </a:extLst>
          </p:cNvPr>
          <p:cNvSpPr txBox="1"/>
          <p:nvPr/>
        </p:nvSpPr>
        <p:spPr>
          <a:xfrm>
            <a:off x="114121" y="5029360"/>
            <a:ext cx="8759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El % d’èxit de la UAB (54 %) és inferior a l’obtingut en la convocatòria 2021 (56%%) i 2022 (57,4%).</a:t>
            </a:r>
          </a:p>
        </p:txBody>
      </p:sp>
      <p:sp>
        <p:nvSpPr>
          <p:cNvPr id="6" name="QuadreDeText 7">
            <a:extLst>
              <a:ext uri="{FF2B5EF4-FFF2-40B4-BE49-F238E27FC236}">
                <a16:creationId xmlns:a16="http://schemas.microsoft.com/office/drawing/2014/main" id="{A5E08982-4F5C-227F-EE11-DF78F7DA06BC}"/>
              </a:ext>
            </a:extLst>
          </p:cNvPr>
          <p:cNvSpPr txBox="1"/>
          <p:nvPr/>
        </p:nvSpPr>
        <p:spPr>
          <a:xfrm>
            <a:off x="114120" y="3886717"/>
            <a:ext cx="861740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Mentre els recursos concedits a tot el sistema ACUP han crescut en un 21%, els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recursos concedits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la UAB (13 M€) han crescut un 30% respecte el 2022 i un 63% respecte del 2021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,  i ja és superior al que li correspondria pel seu pes en el sistema públic català (el resultat de 2021 va ser d’un 15%).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L’import mig per projecte de la UAB s’ha incrementat  un 10% respecte la convocatòria 2021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i ja es situa en la mitja del sistema ACUP</a:t>
            </a:r>
            <a:endParaRPr lang="es-ES" sz="12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D51997-9F5E-3FA9-DBF1-12664B774ACA}"/>
              </a:ext>
            </a:extLst>
          </p:cNvPr>
          <p:cNvSpPr txBox="1"/>
          <p:nvPr/>
        </p:nvSpPr>
        <p:spPr>
          <a:xfrm>
            <a:off x="114121" y="3165354"/>
            <a:ext cx="87590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El nombre de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projectes sol·licitats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concedits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 per cada 100 PDI a TC s’ha incrementat respecte 2021 en un 33% i 20% respectivament.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DA02ACA-CBA6-A4B1-ABF2-70975B76E829}"/>
              </a:ext>
            </a:extLst>
          </p:cNvPr>
          <p:cNvSpPr txBox="1"/>
          <p:nvPr/>
        </p:nvSpPr>
        <p:spPr>
          <a:xfrm>
            <a:off x="7353861" y="2734551"/>
            <a:ext cx="1607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*Dades UNEIX 2022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E058500-B751-4C77-BD70-C1FC4269C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11" y="689490"/>
            <a:ext cx="8815122" cy="20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6B4F6C-68CD-4BA9-8D2C-FAF3ADE778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 b="233"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0782" y="228860"/>
            <a:ext cx="9144000" cy="579596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81090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4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67254" y="587940"/>
            <a:ext cx="989264" cy="71855"/>
          </a:xfrm>
          <a:prstGeom prst="rect">
            <a:avLst/>
          </a:prstGeom>
          <a:solidFill>
            <a:srgbClr val="4D2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/>
          <p:cNvSpPr txBox="1"/>
          <p:nvPr/>
        </p:nvSpPr>
        <p:spPr>
          <a:xfrm>
            <a:off x="969208" y="166270"/>
            <a:ext cx="760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is-IS" sz="3200" b="1" dirty="0">
                <a:solidFill>
                  <a:srgbClr val="4D2652"/>
                </a:solidFill>
                <a:latin typeface="Arial"/>
                <a:cs typeface="Arial"/>
              </a:rPr>
              <a:t>Resultats convocatòria 2023</a:t>
            </a:r>
            <a:endParaRPr lang="ca-ES" sz="3200" b="1" dirty="0">
              <a:solidFill>
                <a:srgbClr val="4D2652"/>
              </a:solidFill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7B202A-7F51-1F11-E64F-C11C44F49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0A0A655-FD1C-6653-AB57-C28B03362560}"/>
              </a:ext>
            </a:extLst>
          </p:cNvPr>
          <p:cNvSpPr/>
          <p:nvPr/>
        </p:nvSpPr>
        <p:spPr>
          <a:xfrm>
            <a:off x="0" y="820762"/>
            <a:ext cx="9144000" cy="367393"/>
          </a:xfrm>
          <a:prstGeom prst="rect">
            <a:avLst/>
          </a:prstGeom>
          <a:solidFill>
            <a:schemeClr val="accent6"/>
          </a:solidFill>
          <a:ln w="28575">
            <a:solidFill>
              <a:srgbClr val="0348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latin typeface="Arial" panose="020B0604020202020204" pitchFamily="34" charset="0"/>
                <a:cs typeface="Arial" panose="020B0604020202020204" pitchFamily="34" charset="0"/>
              </a:rPr>
              <a:t>ÀNALISI DELS PRINCIPALS RESULTATS PGC 2023 (COMPARATIVA CRUE)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DA02ACA-CBA6-A4B1-ABF2-70975B76E829}"/>
              </a:ext>
            </a:extLst>
          </p:cNvPr>
          <p:cNvSpPr txBox="1"/>
          <p:nvPr/>
        </p:nvSpPr>
        <p:spPr>
          <a:xfrm>
            <a:off x="7312298" y="4843494"/>
            <a:ext cx="1607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*Dades IUNE 2022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144927D-AFD8-F31B-40F7-9113861DF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83" y="1460602"/>
            <a:ext cx="8742343" cy="32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6B4F6C-68CD-4BA9-8D2C-FAF3ADE778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 b="233"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32605" y="375113"/>
            <a:ext cx="9144000" cy="579596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81090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5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67254" y="587940"/>
            <a:ext cx="989264" cy="71855"/>
          </a:xfrm>
          <a:prstGeom prst="rect">
            <a:avLst/>
          </a:prstGeom>
          <a:solidFill>
            <a:srgbClr val="4D2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/>
          <p:cNvSpPr txBox="1"/>
          <p:nvPr/>
        </p:nvSpPr>
        <p:spPr>
          <a:xfrm>
            <a:off x="969208" y="166270"/>
            <a:ext cx="760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is-IS" sz="3200" b="1" dirty="0">
                <a:solidFill>
                  <a:srgbClr val="4D2652"/>
                </a:solidFill>
                <a:latin typeface="Arial"/>
                <a:cs typeface="Arial"/>
              </a:rPr>
              <a:t>Resultats convocatòria 2023</a:t>
            </a:r>
            <a:endParaRPr lang="ca-ES" sz="3200" b="1" dirty="0">
              <a:solidFill>
                <a:srgbClr val="4D2652"/>
              </a:solidFill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7B202A-7F51-1F11-E64F-C11C44F49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0A0A655-FD1C-6653-AB57-C28B03362560}"/>
              </a:ext>
            </a:extLst>
          </p:cNvPr>
          <p:cNvSpPr/>
          <p:nvPr/>
        </p:nvSpPr>
        <p:spPr>
          <a:xfrm>
            <a:off x="0" y="820762"/>
            <a:ext cx="9144000" cy="367393"/>
          </a:xfrm>
          <a:prstGeom prst="rect">
            <a:avLst/>
          </a:prstGeom>
          <a:solidFill>
            <a:schemeClr val="accent6"/>
          </a:solidFill>
          <a:ln w="28575">
            <a:solidFill>
              <a:srgbClr val="0348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latin typeface="Arial" panose="020B0604020202020204" pitchFamily="34" charset="0"/>
                <a:cs typeface="Arial" panose="020B0604020202020204" pitchFamily="34" charset="0"/>
              </a:rPr>
              <a:t>ÀNALISI DELS PRINCIPALS RESULTATS PGC 2023 (COMPARATIVA UAB)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AF09E0B-64F6-AA73-3470-B466B3445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36" y="1918113"/>
            <a:ext cx="8528328" cy="260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1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4CBC925-8937-6D59-2921-016DA832EC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" r="6034" b="239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2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81092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6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50A9E60B-6204-CDD2-6ADE-674289A6CB71}"/>
              </a:ext>
            </a:extLst>
          </p:cNvPr>
          <p:cNvSpPr txBox="1"/>
          <p:nvPr/>
        </p:nvSpPr>
        <p:spPr>
          <a:xfrm>
            <a:off x="898468" y="991771"/>
            <a:ext cx="7232316" cy="231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_tradnl" sz="16500" b="1" dirty="0">
                <a:solidFill>
                  <a:schemeClr val="bg1"/>
                </a:solidFill>
                <a:latin typeface="Arial"/>
                <a:cs typeface="Arial"/>
              </a:rPr>
              <a:t>02</a:t>
            </a:r>
            <a:endParaRPr lang="ca-ES" sz="16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uadroTexto 5">
            <a:extLst>
              <a:ext uri="{FF2B5EF4-FFF2-40B4-BE49-F238E27FC236}">
                <a16:creationId xmlns:a16="http://schemas.microsoft.com/office/drawing/2014/main" id="{E8DA4123-2F28-EFE4-AAE3-3327BACDE578}"/>
              </a:ext>
            </a:extLst>
          </p:cNvPr>
          <p:cNvSpPr txBox="1"/>
          <p:nvPr/>
        </p:nvSpPr>
        <p:spPr>
          <a:xfrm>
            <a:off x="969208" y="3040705"/>
            <a:ext cx="7232316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3200" b="1" dirty="0">
                <a:solidFill>
                  <a:schemeClr val="bg1"/>
                </a:solidFill>
                <a:latin typeface="Arial"/>
                <a:cs typeface="Arial"/>
              </a:rPr>
              <a:t>Novetats principals</a:t>
            </a:r>
          </a:p>
        </p:txBody>
      </p:sp>
      <p:sp>
        <p:nvSpPr>
          <p:cNvPr id="7" name="Rectángulo 9">
            <a:extLst>
              <a:ext uri="{FF2B5EF4-FFF2-40B4-BE49-F238E27FC236}">
                <a16:creationId xmlns:a16="http://schemas.microsoft.com/office/drawing/2014/main" id="{9445825E-60A9-0274-BC4B-A15856C131AB}"/>
              </a:ext>
            </a:extLst>
          </p:cNvPr>
          <p:cNvSpPr/>
          <p:nvPr/>
        </p:nvSpPr>
        <p:spPr>
          <a:xfrm>
            <a:off x="1075643" y="848897"/>
            <a:ext cx="989264" cy="71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2F282A-93A1-1416-CC4F-33460169A9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0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C449C1-B9DD-75BA-BBF5-306C864D8E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 b="2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181154"/>
            <a:ext cx="9144000" cy="579596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81090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7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75643" y="1228308"/>
            <a:ext cx="989264" cy="71855"/>
          </a:xfrm>
          <a:prstGeom prst="rect">
            <a:avLst/>
          </a:prstGeom>
          <a:solidFill>
            <a:srgbClr val="4D2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/>
          <p:cNvSpPr txBox="1"/>
          <p:nvPr/>
        </p:nvSpPr>
        <p:spPr>
          <a:xfrm>
            <a:off x="969208" y="448851"/>
            <a:ext cx="7601664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is-IS" sz="2800" b="1" dirty="0">
                <a:solidFill>
                  <a:srgbClr val="4D2652"/>
                </a:solidFill>
                <a:latin typeface="Arial"/>
                <a:cs typeface="Arial"/>
              </a:rPr>
              <a:t>Novetats principals I (no tant novedoses)</a:t>
            </a:r>
            <a:endParaRPr lang="ca-ES" sz="2800" b="1" dirty="0">
              <a:solidFill>
                <a:srgbClr val="4D2652"/>
              </a:solidFill>
              <a:latin typeface="Arial"/>
              <a:cs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-931333" y="17324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969208" y="2531785"/>
            <a:ext cx="7834370" cy="226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s-IS" sz="1700" dirty="0">
                <a:latin typeface="Arial"/>
                <a:cs typeface="Arial"/>
              </a:rPr>
              <a:t>La convocatòria 2024, contempla un pressupost de 20 M€ més respecte l‘anterior. Un total de 675 M€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s-IS" sz="1700" dirty="0">
                <a:latin typeface="Arial"/>
                <a:cs typeface="Arial"/>
              </a:rPr>
              <a:t>Es consolida la incorporació dels contractes predoctorals a la convocatòria de projectes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s-IS" sz="1700" dirty="0">
                <a:latin typeface="Arial"/>
                <a:cs typeface="Arial"/>
              </a:rPr>
              <a:t>S‘estableixen situacions excepcionals per ampliar data límit obtenció titol doctor – modalitat A (art. 8.3.c)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s-IS" sz="1700" dirty="0">
                <a:latin typeface="Arial"/>
                <a:cs typeface="Arial"/>
              </a:rPr>
              <a:t>Vinculació dels RyC i d‘altres contractes amb certificat I3 o R3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970628" y="1412776"/>
            <a:ext cx="7684913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a-ES" sz="2000" b="1" dirty="0">
                <a:solidFill>
                  <a:srgbClr val="AD68A7"/>
                </a:solidFill>
                <a:latin typeface="Arial"/>
                <a:cs typeface="Arial"/>
              </a:rPr>
              <a:t>Convocatòria: Ordre de 9 de desembre de 2024, publicada en el BOE de 12 de desembre</a:t>
            </a:r>
          </a:p>
        </p:txBody>
      </p:sp>
      <p:sp>
        <p:nvSpPr>
          <p:cNvPr id="5" name="Rectángulo 27">
            <a:extLst>
              <a:ext uri="{FF2B5EF4-FFF2-40B4-BE49-F238E27FC236}">
                <a16:creationId xmlns:a16="http://schemas.microsoft.com/office/drawing/2014/main" id="{D19D5538-83E9-A7FC-BEF6-53C60059B2F3}"/>
              </a:ext>
            </a:extLst>
          </p:cNvPr>
          <p:cNvSpPr/>
          <p:nvPr/>
        </p:nvSpPr>
        <p:spPr>
          <a:xfrm>
            <a:off x="4474308" y="5236350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1200" dirty="0">
              <a:solidFill>
                <a:srgbClr val="0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E18B88-3F24-5178-0338-FBFB64EA6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2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0CAD1-5E29-F9FB-8611-89BC04074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39FF545-D428-778E-670C-FACF329C91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 b="2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FFDDA-BBE9-CB77-A9F3-435476C1197C}"/>
              </a:ext>
            </a:extLst>
          </p:cNvPr>
          <p:cNvSpPr/>
          <p:nvPr/>
        </p:nvSpPr>
        <p:spPr>
          <a:xfrm>
            <a:off x="0" y="181154"/>
            <a:ext cx="9144000" cy="579596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F6821EE7-CAD5-8247-2A62-920ED5B66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181090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8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11C1CA5-C65C-DC7A-223A-8E2B9F2789C0}"/>
              </a:ext>
            </a:extLst>
          </p:cNvPr>
          <p:cNvSpPr/>
          <p:nvPr/>
        </p:nvSpPr>
        <p:spPr>
          <a:xfrm>
            <a:off x="1075643" y="1228308"/>
            <a:ext cx="989264" cy="71855"/>
          </a:xfrm>
          <a:prstGeom prst="rect">
            <a:avLst/>
          </a:prstGeom>
          <a:solidFill>
            <a:srgbClr val="4D2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D957EF4-C78A-C809-1D49-D6F357F02F05}"/>
              </a:ext>
            </a:extLst>
          </p:cNvPr>
          <p:cNvSpPr txBox="1"/>
          <p:nvPr/>
        </p:nvSpPr>
        <p:spPr>
          <a:xfrm>
            <a:off x="969208" y="448851"/>
            <a:ext cx="7601664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is-IS" sz="2800" b="1" dirty="0">
                <a:solidFill>
                  <a:srgbClr val="4D2652"/>
                </a:solidFill>
                <a:latin typeface="Arial"/>
                <a:cs typeface="Arial"/>
              </a:rPr>
              <a:t>Novetats principals II (no tant novedoses)</a:t>
            </a:r>
            <a:endParaRPr lang="ca-ES" sz="2800" b="1" dirty="0">
              <a:solidFill>
                <a:srgbClr val="4D2652"/>
              </a:solidFill>
              <a:latin typeface="Arial"/>
              <a:cs typeface="Arial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D2D50E1-CFB5-C575-2E53-02304EC3C15E}"/>
              </a:ext>
            </a:extLst>
          </p:cNvPr>
          <p:cNvSpPr txBox="1"/>
          <p:nvPr/>
        </p:nvSpPr>
        <p:spPr>
          <a:xfrm>
            <a:off x="-931333" y="17324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16FD29B-D4F0-4532-F1C3-A0C4A21D8ADE}"/>
              </a:ext>
            </a:extLst>
          </p:cNvPr>
          <p:cNvSpPr txBox="1"/>
          <p:nvPr/>
        </p:nvSpPr>
        <p:spPr>
          <a:xfrm>
            <a:off x="969208" y="2531785"/>
            <a:ext cx="7834370" cy="341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s-IS" sz="1700" dirty="0">
                <a:latin typeface="Arial"/>
                <a:cs typeface="Arial"/>
              </a:rPr>
              <a:t>Nova modalitat, projectes tipus I, desenvolupats en el marc d‘una actuació de col·laboració bilateral internacional: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s-IS" sz="1700" dirty="0">
                <a:latin typeface="Arial"/>
                <a:cs typeface="Arial"/>
              </a:rPr>
              <a:t>Entitats: Fundació Alemanya per a la Recerca, DFG</a:t>
            </a:r>
            <a:r>
              <a:rPr lang="is-IS" sz="1700" b="1" dirty="0">
                <a:latin typeface="Arial"/>
                <a:cs typeface="Arial"/>
              </a:rPr>
              <a:t>*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s-IS" sz="1700" dirty="0">
                <a:latin typeface="Arial"/>
                <a:cs typeface="Arial"/>
              </a:rPr>
              <a:t>Consell Nacional de Desenvolupament Cientific i Tecnològic del Brasil, CNPq *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s-IS" sz="1700" dirty="0">
                <a:latin typeface="Arial"/>
                <a:cs typeface="Arial"/>
              </a:rPr>
              <a:t>Els projectes es poden desenvolupar de forma individual o coordinada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s-IS" sz="1700" dirty="0">
                <a:latin typeface="Arial"/>
                <a:cs typeface="Arial"/>
              </a:rPr>
              <a:t>Per a que el projecte presentat per la part espanyola obtingui finançament cal que la contrapart estrangera també n‘obtingui.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is-IS" sz="17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is-IS" sz="1400" b="1" dirty="0">
                <a:latin typeface="Arial"/>
                <a:cs typeface="Arial"/>
              </a:rPr>
              <a:t>* Els projectes finançats en aquesta modalitat, s‘han d‘emmarcar en unes àrees temàtiques específiques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E6DF4A3-58FF-092E-82C6-E3897D083070}"/>
              </a:ext>
            </a:extLst>
          </p:cNvPr>
          <p:cNvSpPr txBox="1"/>
          <p:nvPr/>
        </p:nvSpPr>
        <p:spPr>
          <a:xfrm>
            <a:off x="970628" y="1412776"/>
            <a:ext cx="7684913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a-ES" sz="2000" b="1" dirty="0">
                <a:solidFill>
                  <a:srgbClr val="AD68A7"/>
                </a:solidFill>
                <a:latin typeface="Arial"/>
                <a:cs typeface="Arial"/>
              </a:rPr>
              <a:t>Convocatòria: Ordre de 9 de desembre de 2024, publicada en el BOE de 12 de desembre</a:t>
            </a:r>
          </a:p>
        </p:txBody>
      </p:sp>
      <p:sp>
        <p:nvSpPr>
          <p:cNvPr id="5" name="Rectángulo 27">
            <a:extLst>
              <a:ext uri="{FF2B5EF4-FFF2-40B4-BE49-F238E27FC236}">
                <a16:creationId xmlns:a16="http://schemas.microsoft.com/office/drawing/2014/main" id="{BA7F49A8-F742-3A7A-7FB4-3EBD06836186}"/>
              </a:ext>
            </a:extLst>
          </p:cNvPr>
          <p:cNvSpPr/>
          <p:nvPr/>
        </p:nvSpPr>
        <p:spPr>
          <a:xfrm>
            <a:off x="4474308" y="5236350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1200" dirty="0">
              <a:solidFill>
                <a:srgbClr val="0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A1954C-E4E1-981C-D160-CBD6BA202D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C449C1-B9DD-75BA-BBF5-306C864D8E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 b="2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-1"/>
            <a:ext cx="9144000" cy="579596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81090"/>
            <a:ext cx="2133600" cy="365125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9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75643" y="1228308"/>
            <a:ext cx="989264" cy="71855"/>
          </a:xfrm>
          <a:prstGeom prst="rect">
            <a:avLst/>
          </a:prstGeom>
          <a:solidFill>
            <a:srgbClr val="4D2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/>
          <p:cNvSpPr txBox="1"/>
          <p:nvPr/>
        </p:nvSpPr>
        <p:spPr>
          <a:xfrm>
            <a:off x="969208" y="448851"/>
            <a:ext cx="7601664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is-IS" sz="2800" b="1" dirty="0">
                <a:solidFill>
                  <a:srgbClr val="4D2652"/>
                </a:solidFill>
                <a:latin typeface="Arial"/>
                <a:cs typeface="Arial"/>
              </a:rPr>
              <a:t>Novetats principals III (no tant novedoses)</a:t>
            </a:r>
            <a:endParaRPr lang="ca-ES" sz="2800" b="1" dirty="0">
              <a:solidFill>
                <a:srgbClr val="4D2652"/>
              </a:solidFill>
              <a:latin typeface="Arial"/>
              <a:cs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-931333" y="17324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970628" y="1412776"/>
            <a:ext cx="7684913" cy="307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2800" b="1" dirty="0">
                <a:latin typeface="Arial"/>
                <a:cs typeface="Arial"/>
              </a:rPr>
              <a:t>La convocatòria, des de 2020, engloba les dues modalitats de:</a:t>
            </a:r>
          </a:p>
          <a:p>
            <a:pPr>
              <a:lnSpc>
                <a:spcPct val="85000"/>
              </a:lnSpc>
            </a:pPr>
            <a:endParaRPr lang="ca-ES" sz="2800" b="1" dirty="0">
              <a:latin typeface="Arial"/>
              <a:cs typeface="Arial"/>
            </a:endParaRPr>
          </a:p>
          <a:p>
            <a:pPr marL="457200" indent="-457200">
              <a:lnSpc>
                <a:spcPct val="85000"/>
              </a:lnSpc>
              <a:buFontTx/>
              <a:buChar char="-"/>
            </a:pPr>
            <a:r>
              <a:rPr lang="ca-ES" dirty="0">
                <a:latin typeface="Arial"/>
                <a:cs typeface="Arial"/>
              </a:rPr>
              <a:t>Investigació </a:t>
            </a:r>
            <a:r>
              <a:rPr lang="ca-ES" b="1" dirty="0">
                <a:latin typeface="Arial"/>
                <a:cs typeface="Arial"/>
              </a:rPr>
              <a:t>NO orientada</a:t>
            </a:r>
            <a:r>
              <a:rPr lang="ca-ES" dirty="0">
                <a:latin typeface="Arial"/>
                <a:cs typeface="Arial"/>
              </a:rPr>
              <a:t>, propostes sense orientació temàtica prèviament definida</a:t>
            </a:r>
          </a:p>
          <a:p>
            <a:pPr>
              <a:lnSpc>
                <a:spcPct val="85000"/>
              </a:lnSpc>
            </a:pPr>
            <a:endParaRPr lang="ca-ES" dirty="0">
              <a:latin typeface="Arial"/>
              <a:cs typeface="Arial"/>
            </a:endParaRPr>
          </a:p>
          <a:p>
            <a:pPr marL="457200" indent="-457200">
              <a:lnSpc>
                <a:spcPct val="85000"/>
              </a:lnSpc>
              <a:buFontTx/>
              <a:buChar char="-"/>
            </a:pPr>
            <a:r>
              <a:rPr lang="ca-ES" dirty="0">
                <a:latin typeface="Arial"/>
                <a:cs typeface="Arial"/>
              </a:rPr>
              <a:t>Investigació </a:t>
            </a:r>
            <a:r>
              <a:rPr lang="ca-ES" b="1" dirty="0">
                <a:latin typeface="Arial"/>
                <a:cs typeface="Arial"/>
              </a:rPr>
              <a:t>orientada</a:t>
            </a:r>
            <a:r>
              <a:rPr lang="ca-ES" dirty="0">
                <a:latin typeface="Arial"/>
                <a:cs typeface="Arial"/>
              </a:rPr>
              <a:t>, propostes de recerca orientada a la resolució de problemes concrets</a:t>
            </a:r>
          </a:p>
          <a:p>
            <a:pPr marL="457200" indent="-457200">
              <a:lnSpc>
                <a:spcPct val="85000"/>
              </a:lnSpc>
              <a:buFontTx/>
              <a:buChar char="-"/>
            </a:pPr>
            <a:endParaRPr lang="ca-ES" dirty="0">
              <a:latin typeface="Arial"/>
              <a:cs typeface="Arial"/>
            </a:endParaRPr>
          </a:p>
          <a:p>
            <a:pPr>
              <a:lnSpc>
                <a:spcPct val="85000"/>
              </a:lnSpc>
            </a:pPr>
            <a:endParaRPr lang="ca-ES" dirty="0">
              <a:latin typeface="Arial"/>
              <a:cs typeface="Arial"/>
            </a:endParaRPr>
          </a:p>
          <a:p>
            <a:pPr>
              <a:lnSpc>
                <a:spcPct val="85000"/>
              </a:lnSpc>
            </a:pPr>
            <a:r>
              <a:rPr lang="ca-ES" i="1" dirty="0">
                <a:latin typeface="Arial"/>
                <a:cs typeface="Arial"/>
              </a:rPr>
              <a:t>La selecció de la modalitat és una decisió de l’IP/la IP</a:t>
            </a:r>
          </a:p>
        </p:txBody>
      </p:sp>
      <p:sp>
        <p:nvSpPr>
          <p:cNvPr id="5" name="Rectángulo 27">
            <a:extLst>
              <a:ext uri="{FF2B5EF4-FFF2-40B4-BE49-F238E27FC236}">
                <a16:creationId xmlns:a16="http://schemas.microsoft.com/office/drawing/2014/main" id="{D19D5538-83E9-A7FC-BEF6-53C60059B2F3}"/>
              </a:ext>
            </a:extLst>
          </p:cNvPr>
          <p:cNvSpPr/>
          <p:nvPr/>
        </p:nvSpPr>
        <p:spPr>
          <a:xfrm>
            <a:off x="4474308" y="5236350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1200" dirty="0">
              <a:solidFill>
                <a:srgbClr val="0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E18B88-3F24-5178-0338-FBFB64EA6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" y="6171075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8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36e726-b9ec-47b9-81f4-d821132a58ae">
      <Terms xmlns="http://schemas.microsoft.com/office/infopath/2007/PartnerControls"/>
    </lcf76f155ced4ddcb4097134ff3c332f>
    <TaxCatchAll xmlns="13a79242-0249-46de-8ff7-d6491fc0ab8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E748C8D3BEDE43B71B78ED52BF5CC0" ma:contentTypeVersion="26" ma:contentTypeDescription="Crea un document nou" ma:contentTypeScope="" ma:versionID="f26c5ff253100c8970e40be39f483ad3">
  <xsd:schema xmlns:xsd="http://www.w3.org/2001/XMLSchema" xmlns:xs="http://www.w3.org/2001/XMLSchema" xmlns:p="http://schemas.microsoft.com/office/2006/metadata/properties" xmlns:ns2="c536e726-b9ec-47b9-81f4-d821132a58ae" xmlns:ns3="13a79242-0249-46de-8ff7-d6491fc0ab81" targetNamespace="http://schemas.microsoft.com/office/2006/metadata/properties" ma:root="true" ma:fieldsID="d32f67a2a050d91087b643407e226c59" ns2:_="" ns3:_="">
    <xsd:import namespace="c536e726-b9ec-47b9-81f4-d821132a58ae"/>
    <xsd:import namespace="13a79242-0249-46de-8ff7-d6491fc0ab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6e726-b9ec-47b9-81f4-d821132a58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es de la imatge" ma:readOnly="false" ma:fieldId="{5cf76f15-5ced-4ddc-b409-7134ff3c332f}" ma:taxonomyMulti="true" ma:sspId="34c01127-bdf0-454e-9077-a20ba63b60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79242-0249-46de-8ff7-d6491fc0ab8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b6bb31d-6ebd-4deb-89d1-c054e363aa07}" ma:internalName="TaxCatchAll" ma:showField="CatchAllData" ma:web="13a79242-0249-46de-8ff7-d6491fc0ab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EB3C86-8E5C-4B5C-9CE6-95B30E872E5E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4323b3df-8132-45da-9814-5f12b4f3bf2e"/>
    <ds:schemaRef ds:uri="http://www.w3.org/XML/1998/namespace"/>
    <ds:schemaRef ds:uri="http://purl.org/dc/terms/"/>
    <ds:schemaRef ds:uri="http://schemas.microsoft.com/office/2006/documentManagement/types"/>
    <ds:schemaRef ds:uri="ccf361f3-7d9d-47e4-9d86-af699410c5d4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CAE1AC7-74CA-49AD-A5E3-75176D7BF1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53ADD7-E5B5-4546-AD6A-D5592496AFA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31253</TotalTime>
  <Words>1860</Words>
  <Application>Microsoft Office PowerPoint</Application>
  <PresentationFormat>Presentació en pantalla (4:3)</PresentationFormat>
  <Paragraphs>276</Paragraphs>
  <Slides>28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Lucida Grande</vt:lpstr>
      <vt:lpstr>Wingdings</vt:lpstr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RosaMaria.Cabrera@uab.es</dc:creator>
  <cp:lastModifiedBy>Anabel Poveda Barbero</cp:lastModifiedBy>
  <cp:revision>19</cp:revision>
  <dcterms:created xsi:type="dcterms:W3CDTF">2019-10-28T14:52:52Z</dcterms:created>
  <dcterms:modified xsi:type="dcterms:W3CDTF">2025-01-09T12:36:31Z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0x01010097E748C8D3BEDE43B71B78ED52BF5CC0</vt:lpwstr>
  </property>
  <property fmtid="{D5CDD505-2E9C-101B-9397-08002B2CF9AE}" pid="3" name="MediaServiceImageTags">
    <vt:lpwstr/>
  </property>
</Properties>
</file>