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317" r:id="rId2"/>
    <p:sldId id="329" r:id="rId3"/>
    <p:sldId id="330" r:id="rId4"/>
    <p:sldId id="331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7378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6A6B"/>
    <a:srgbClr val="454C4D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/>
    <p:restoredTop sz="94643"/>
  </p:normalViewPr>
  <p:slideViewPr>
    <p:cSldViewPr snapToGrid="0" snapToObjects="1" showGuides="1">
      <p:cViewPr varScale="1">
        <p:scale>
          <a:sx n="150" d="100"/>
          <a:sy n="150" d="100"/>
        </p:scale>
        <p:origin x="444" y="88"/>
      </p:cViewPr>
      <p:guideLst>
        <p:guide pos="7378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6398471926936"/>
          <c:y val="3.9831689616150898E-2"/>
          <c:w val="0.527202886156245"/>
          <c:h val="0.79080432923436705"/>
        </c:manualLayout>
      </c:layout>
      <c:doughnut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Exemple titol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hade val="58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hade val="58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shade val="58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F00-496C-A029-4C25B863C208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8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hade val="8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shade val="8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F00-496C-A029-4C25B863C208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2">
                      <a:tint val="8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tint val="8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tint val="8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F00-496C-A029-4C25B863C208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2">
                      <a:tint val="58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tint val="58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tint val="58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F00-496C-A029-4C25B863C20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Arial"/>
                    <a:ea typeface="+mn-ea"/>
                    <a:cs typeface="+mn-cs"/>
                  </a:defRPr>
                </a:pPr>
                <a:endParaRPr lang="es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Hoja1!$A$2:$A$5</c:f>
              <c:strCache>
                <c:ptCount val="4"/>
                <c:pt idx="0">
                  <c:v>1er trim.</c:v>
                </c:pt>
                <c:pt idx="1">
                  <c:v>2do trim.</c:v>
                </c:pt>
                <c:pt idx="2">
                  <c:v>3er trim.</c:v>
                </c:pt>
                <c:pt idx="3">
                  <c:v>4to trim.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10</c:v>
                </c:pt>
                <c:pt idx="1">
                  <c:v>30</c:v>
                </c:pt>
                <c:pt idx="2">
                  <c:v>15</c:v>
                </c:pt>
                <c:pt idx="3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F00-496C-A029-4C25B863C2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119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2">
      <a:schemeClr val="dk1"/>
    </cs:effectRef>
    <cs:fontRef idx="minor">
      <a:schemeClr val="tx1"/>
    </cs:fontRef>
  </cs:dataPoint>
  <cs:dataPoint3D>
    <cs:lnRef idx="0"/>
    <cs:fillRef idx="1">
      <cs:styleClr val="auto"/>
    </cs:fillRef>
    <cs:effectRef idx="2">
      <a:schemeClr val="dk1"/>
    </cs:effectRef>
    <cs:fontRef idx="minor">
      <a:schemeClr val="tx1"/>
    </cs:fontRef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2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 mods="ignoreCSTransforms">
      <cs:styleClr val="0">
        <a:shade val="25000"/>
      </cs:styleClr>
    </cs:fillRef>
    <cs:effectRef idx="2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 mods="ignoreCSTransforms">
      <cs:styleClr val="0">
        <a:tint val="25000"/>
      </cs:styleClr>
    </cs:fillRef>
    <cs:effectRef idx="2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B4B90-5F30-4F0D-8BDC-AAF860E56953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ADB699-322D-4397-823C-AE6F0463AA3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4943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2C0EF-63E2-284B-A581-CB634F2DF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A2B326B-2528-5B4B-9DAF-64D00E7486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4324AB-555F-FD43-8B1E-192A01072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3F71DC-9D67-F849-A973-464965F63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F4DD135-B748-814B-857D-6CCF1C993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97112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C078BD-140C-5B48-8E27-03AEA798F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A29120-64CD-AB4F-B0D4-0573BE1D8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47C79EF-87EC-2B42-94A7-9AFA560B8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C4CC602-3D45-934E-9380-614390A62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E585CD-7E7A-5747-9E71-998C31F57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3056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767F4C-66BA-8E4E-838B-08EEC4829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84F2D4D-34AE-984E-A016-B4AAC1100B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69E9B1E-A6C9-F945-BF23-B9970275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B935B5-E1E1-E243-8712-0E0510CF7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FB2E12-7C40-5647-9A31-0973FC1EE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762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C3B23A-48D4-714B-81EF-8FCAB8A29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9E5C1D-4EB7-B948-8F2D-BEF7DFE2DA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C2C7BFE-6925-F347-853F-B1CE33CEB4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E9946C5-B8B1-F244-8953-8961DA00D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536AA4C-8467-B24D-9B1E-AD16487F6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7B672C7-07B6-1C47-BE20-E1DE2546E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4126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D2F571-40DE-B742-B6E9-DC74D177D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00B470B-AB9D-A34A-B679-F644F990F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AD74B53-6849-9144-8C16-B895C150AD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8E7618C-2229-AB47-B329-9062F8A5A6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BBDD579-C836-524E-B4EC-F52767AE2A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86D8B55-9730-C241-9672-5C07A0055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E2052BD-6324-BD4B-80FE-BA702C360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557BE36-E136-304B-AFA9-1299055C1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2852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2F9B0B-C203-7C48-898F-37AFC85C7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FE9895-3407-1741-B4A1-16E56A73E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F5CDE51-276F-444C-8658-899494CD9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0085453-D6CB-BD4F-9089-8B016A1D4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7152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4426BC8-DF5B-4740-AF1A-36EDD9D0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E7DE899-FEE9-934D-AE5F-EE91AF58E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C77D49D-50F8-FE45-BE5E-AF058F879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3600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D401ED-21EC-CC43-AE9B-1D0B4FD3B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6C7EB3-3B77-ED4D-AA9F-16432D591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9DD046B-544F-CE4B-971B-20C5968E4B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A5A8B9C-E1B8-4F42-8183-15B1F72D6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433C7BE-30E1-B94A-8BD3-BFB549DA6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8FA6865-D08F-CF46-9A35-0E3C05762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272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4AABC9-9677-5C4D-945A-DDD33628A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8AFFE88-1163-DF42-B49E-6920E1C11B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3D8491-B45A-A540-BE9E-534BFC137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9D3E5BB-8A48-4D44-B28B-7EB8222E8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A735DBF-9338-3B4C-A209-91EAC6F63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D7C2567-C513-4944-AF5C-AA2BBC250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4029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F2A7F9-ACCF-CF4E-A2FF-BD6D9B20B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6899486-EA83-0640-9A7C-6E473943AE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7F1E27-09C3-CD48-86A9-20D06B4A5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6BEA4C-5033-A949-BD4A-922CC349E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988481-B438-D34F-9530-7661AEB5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195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51D33AC-8D37-C04E-A7CC-65A7A9C359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55476EA-91A0-E145-8697-DBA8B1C46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40E8DE-6C1F-B741-AD2A-EE7798DBD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072DF9D-3D7A-7E4B-B864-2EA3BBB01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9A05B0-E9BC-3E4C-8D0A-242311FE1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9846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D03A51F-8F12-FD47-B919-E8CF113DA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4DE8AD9-A9D8-EF45-911F-7959472B9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31C6F1-3DA0-7B4E-A292-4C05A7FE6D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3141C-779C-8C46-AC00-02EF21872622}" type="datetimeFigureOut">
              <a:rPr lang="es-ES" smtClean="0"/>
              <a:t>03/09/2025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0AB025-DA09-414A-B0C7-AB37FD0A6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81A670-06D1-4C45-BCC0-F58C9273EB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5408D-BB95-7147-891C-226241EF7CA3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572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E2B01E9-FE27-E848-BEE0-549FD4C5E483}"/>
              </a:ext>
            </a:extLst>
          </p:cNvPr>
          <p:cNvSpPr>
            <a:spLocks noGrp="1"/>
          </p:cNvSpPr>
          <p:nvPr/>
        </p:nvSpPr>
        <p:spPr>
          <a:xfrm>
            <a:off x="300038" y="5086522"/>
            <a:ext cx="5327619" cy="107521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10000"/>
              </a:lnSpc>
            </a:pPr>
            <a:r>
              <a:rPr lang="ca-ES" sz="35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Títol</a:t>
            </a:r>
          </a:p>
          <a:p>
            <a:pPr algn="l">
              <a:lnSpc>
                <a:spcPct val="110000"/>
              </a:lnSpc>
            </a:pPr>
            <a:r>
              <a:rPr lang="ca-ES" sz="2800" i="1" dirty="0">
                <a:latin typeface="Arial" panose="020B0604020202020204" pitchFamily="34" charset="0"/>
                <a:cs typeface="Arial" panose="020B0604020202020204" pitchFamily="34" charset="0"/>
              </a:rPr>
              <a:t>subtítol</a:t>
            </a:r>
          </a:p>
        </p:txBody>
      </p:sp>
      <p:sp>
        <p:nvSpPr>
          <p:cNvPr id="36" name="QuadreDeText 35">
            <a:extLst>
              <a:ext uri="{FF2B5EF4-FFF2-40B4-BE49-F238E27FC236}">
                <a16:creationId xmlns:a16="http://schemas.microsoft.com/office/drawing/2014/main" id="{77861A16-679E-1629-5344-486E0A14DC5C}"/>
              </a:ext>
            </a:extLst>
          </p:cNvPr>
          <p:cNvSpPr txBox="1"/>
          <p:nvPr/>
        </p:nvSpPr>
        <p:spPr>
          <a:xfrm>
            <a:off x="5092620" y="6502555"/>
            <a:ext cx="20067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/>
              <a:t>www.fundaciouab.cat</a:t>
            </a:r>
          </a:p>
        </p:txBody>
      </p:sp>
      <p:cxnSp>
        <p:nvCxnSpPr>
          <p:cNvPr id="39" name="Connector recte 38">
            <a:extLst>
              <a:ext uri="{FF2B5EF4-FFF2-40B4-BE49-F238E27FC236}">
                <a16:creationId xmlns:a16="http://schemas.microsoft.com/office/drawing/2014/main" id="{F819F682-BEE4-3D73-5DEF-B6129000B990}"/>
              </a:ext>
            </a:extLst>
          </p:cNvPr>
          <p:cNvCxnSpPr>
            <a:cxnSpLocks/>
          </p:cNvCxnSpPr>
          <p:nvPr/>
        </p:nvCxnSpPr>
        <p:spPr>
          <a:xfrm>
            <a:off x="0" y="6413446"/>
            <a:ext cx="1219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Imatge 54" descr="Imatge de la plantilla de treballadors de la FUAB">
            <a:extLst>
              <a:ext uri="{FF2B5EF4-FFF2-40B4-BE49-F238E27FC236}">
                <a16:creationId xmlns:a16="http://schemas.microsoft.com/office/drawing/2014/main" id="{8ABA4EC5-DF4C-F730-F11E-882AFD89F2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336" y="817164"/>
            <a:ext cx="6118234" cy="40405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0" name="Imatge 59" descr="Personal de l'Hospital clínic veterinari explorant un gos">
            <a:extLst>
              <a:ext uri="{FF2B5EF4-FFF2-40B4-BE49-F238E27FC236}">
                <a16:creationId xmlns:a16="http://schemas.microsoft.com/office/drawing/2014/main" id="{6B6535D3-25A0-831F-CECC-0834FD772D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3703" y="2695575"/>
            <a:ext cx="3059429" cy="216208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4" name="Imatge 53" descr="Personal de secretaria atenent estudiants">
            <a:extLst>
              <a:ext uri="{FF2B5EF4-FFF2-40B4-BE49-F238E27FC236}">
                <a16:creationId xmlns:a16="http://schemas.microsoft.com/office/drawing/2014/main" id="{E683F4B6-92DE-40D0-68FD-2909A9086C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4897" y="817164"/>
            <a:ext cx="6077101" cy="18866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2" name="Imatge 61" descr="Activitat de la Fundació Autònoma Solidària">
            <a:extLst>
              <a:ext uri="{FF2B5EF4-FFF2-40B4-BE49-F238E27FC236}">
                <a16:creationId xmlns:a16="http://schemas.microsoft.com/office/drawing/2014/main" id="{AEBC81A5-1365-D2B6-3732-6045828DB1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4898" y="2724149"/>
            <a:ext cx="3038549" cy="213351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Imatge 8" descr="Logotip Fundació UAB 2023">
            <a:extLst>
              <a:ext uri="{FF2B5EF4-FFF2-40B4-BE49-F238E27FC236}">
                <a16:creationId xmlns:a16="http://schemas.microsoft.com/office/drawing/2014/main" id="{BD370422-A565-EA57-D5D3-C00E7773A3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475" y="284498"/>
            <a:ext cx="2320794" cy="24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09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id="{AB800BA9-1B97-7441-BA54-244E912A31B9}"/>
              </a:ext>
            </a:extLst>
          </p:cNvPr>
          <p:cNvSpPr/>
          <p:nvPr/>
        </p:nvSpPr>
        <p:spPr>
          <a:xfrm>
            <a:off x="-1" y="808937"/>
            <a:ext cx="12192001" cy="5604510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pic>
        <p:nvPicPr>
          <p:cNvPr id="27" name="Imatge 26" descr="Imatge de la plantilla de treballadors de la FUAB">
            <a:extLst>
              <a:ext uri="{FF2B5EF4-FFF2-40B4-BE49-F238E27FC236}">
                <a16:creationId xmlns:a16="http://schemas.microsoft.com/office/drawing/2014/main" id="{DD418DA4-4758-F0F1-93DA-ADF93F98F9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4300" y="786077"/>
            <a:ext cx="12390120" cy="293999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3" name="QuadreDeText 2">
            <a:extLst>
              <a:ext uri="{FF2B5EF4-FFF2-40B4-BE49-F238E27FC236}">
                <a16:creationId xmlns:a16="http://schemas.microsoft.com/office/drawing/2014/main" id="{E07B8622-C38B-551F-B514-C8DCAFB4009F}"/>
              </a:ext>
            </a:extLst>
          </p:cNvPr>
          <p:cNvSpPr txBox="1"/>
          <p:nvPr/>
        </p:nvSpPr>
        <p:spPr>
          <a:xfrm>
            <a:off x="300038" y="3994322"/>
            <a:ext cx="5472112" cy="2151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4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2400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endParaRPr lang="es-ES" sz="2400" b="1" dirty="0">
              <a:solidFill>
                <a:schemeClr val="bg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dolor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amet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adipiscing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Curabitur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fringilla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condimentum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enim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malesuada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Integer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consectetur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laoreet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odio,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porta eros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et.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 dolor ac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orci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maximus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vitae commodo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pretium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leo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nisi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mollis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mauris,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molestie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dui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ligula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ut mi. </a:t>
            </a:r>
          </a:p>
        </p:txBody>
      </p:sp>
      <p:sp>
        <p:nvSpPr>
          <p:cNvPr id="6" name="QuadreDeText 5">
            <a:extLst>
              <a:ext uri="{FF2B5EF4-FFF2-40B4-BE49-F238E27FC236}">
                <a16:creationId xmlns:a16="http://schemas.microsoft.com/office/drawing/2014/main" id="{64E52B63-5BA7-9D2E-374D-452E305D6931}"/>
              </a:ext>
            </a:extLst>
          </p:cNvPr>
          <p:cNvSpPr txBox="1"/>
          <p:nvPr/>
        </p:nvSpPr>
        <p:spPr>
          <a:xfrm>
            <a:off x="6306503" y="4492086"/>
            <a:ext cx="5619741" cy="1653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Cras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sollicitudin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blandit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felis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pretium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Maecenas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scelerisque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mi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dignissim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sed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tincidunt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augue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vestibulum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Morbi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suscipit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 ante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iaculis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vehicula.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Pellentesque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vehicula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erat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vel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elit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aliquam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euismod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Etiam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quis eros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finibus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interdum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ex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eget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dictum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libero. Ut neque dolor,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malesuada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ut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placerat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id,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gravida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arcu</a:t>
            </a:r>
            <a:r>
              <a:rPr lang="es-ES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0" name="QuadreDeText 9">
            <a:extLst>
              <a:ext uri="{FF2B5EF4-FFF2-40B4-BE49-F238E27FC236}">
                <a16:creationId xmlns:a16="http://schemas.microsoft.com/office/drawing/2014/main" id="{82CF042D-EE2B-2064-B5A2-C1D01804D2FA}"/>
              </a:ext>
            </a:extLst>
          </p:cNvPr>
          <p:cNvSpPr txBox="1"/>
          <p:nvPr/>
        </p:nvSpPr>
        <p:spPr>
          <a:xfrm>
            <a:off x="205739" y="6502555"/>
            <a:ext cx="20067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/>
              <a:t>www.fundaciouab.cat</a:t>
            </a:r>
          </a:p>
        </p:txBody>
      </p:sp>
      <p:cxnSp>
        <p:nvCxnSpPr>
          <p:cNvPr id="11" name="Connector recte 10">
            <a:extLst>
              <a:ext uri="{FF2B5EF4-FFF2-40B4-BE49-F238E27FC236}">
                <a16:creationId xmlns:a16="http://schemas.microsoft.com/office/drawing/2014/main" id="{B77488A6-DB76-CCB5-3116-7894A48F9B8D}"/>
              </a:ext>
            </a:extLst>
          </p:cNvPr>
          <p:cNvCxnSpPr>
            <a:cxnSpLocks/>
          </p:cNvCxnSpPr>
          <p:nvPr/>
        </p:nvCxnSpPr>
        <p:spPr>
          <a:xfrm>
            <a:off x="-1" y="6413447"/>
            <a:ext cx="1219200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3">
            <a:extLst>
              <a:ext uri="{FF2B5EF4-FFF2-40B4-BE49-F238E27FC236}">
                <a16:creationId xmlns:a16="http://schemas.microsoft.com/office/drawing/2014/main" id="{9B18DD9F-F400-96DA-AB79-728EA4AAE7BC}"/>
              </a:ext>
            </a:extLst>
          </p:cNvPr>
          <p:cNvSpPr txBox="1"/>
          <p:nvPr/>
        </p:nvSpPr>
        <p:spPr>
          <a:xfrm>
            <a:off x="11599602" y="6502555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2</a:t>
            </a:fld>
            <a:endParaRPr lang="ca-ES" sz="1400" dirty="0"/>
          </a:p>
        </p:txBody>
      </p:sp>
      <p:pic>
        <p:nvPicPr>
          <p:cNvPr id="4" name="Imatge 3" descr="Logotip Fundació UAB 2023">
            <a:extLst>
              <a:ext uri="{FF2B5EF4-FFF2-40B4-BE49-F238E27FC236}">
                <a16:creationId xmlns:a16="http://schemas.microsoft.com/office/drawing/2014/main" id="{B778F8E1-5D97-51E6-99B2-F0725CF14D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" y="284498"/>
            <a:ext cx="2320794" cy="24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755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id="{AB800BA9-1B97-7441-BA54-244E912A31B9}"/>
              </a:ext>
            </a:extLst>
          </p:cNvPr>
          <p:cNvSpPr/>
          <p:nvPr/>
        </p:nvSpPr>
        <p:spPr>
          <a:xfrm>
            <a:off x="-1" y="808937"/>
            <a:ext cx="12192001" cy="5604510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7" name="CuadroTexto 13">
            <a:extLst>
              <a:ext uri="{FF2B5EF4-FFF2-40B4-BE49-F238E27FC236}">
                <a16:creationId xmlns:a16="http://schemas.microsoft.com/office/drawing/2014/main" id="{2A7582E1-4552-BBEA-A203-2A0DD3BDC797}"/>
              </a:ext>
            </a:extLst>
          </p:cNvPr>
          <p:cNvSpPr txBox="1"/>
          <p:nvPr/>
        </p:nvSpPr>
        <p:spPr>
          <a:xfrm>
            <a:off x="11599602" y="6502555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3</a:t>
            </a:fld>
            <a:endParaRPr lang="ca-ES" sz="1400" dirty="0"/>
          </a:p>
        </p:txBody>
      </p:sp>
      <p:sp>
        <p:nvSpPr>
          <p:cNvPr id="10" name="QuadreDeText 9">
            <a:extLst>
              <a:ext uri="{FF2B5EF4-FFF2-40B4-BE49-F238E27FC236}">
                <a16:creationId xmlns:a16="http://schemas.microsoft.com/office/drawing/2014/main" id="{82CF042D-EE2B-2064-B5A2-C1D01804D2FA}"/>
              </a:ext>
            </a:extLst>
          </p:cNvPr>
          <p:cNvSpPr txBox="1"/>
          <p:nvPr/>
        </p:nvSpPr>
        <p:spPr>
          <a:xfrm>
            <a:off x="205739" y="6502555"/>
            <a:ext cx="20067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/>
              <a:t>www.fundaciouab.cat</a:t>
            </a:r>
          </a:p>
        </p:txBody>
      </p:sp>
      <p:sp>
        <p:nvSpPr>
          <p:cNvPr id="2" name="Rectángulo 3">
            <a:extLst>
              <a:ext uri="{FF2B5EF4-FFF2-40B4-BE49-F238E27FC236}">
                <a16:creationId xmlns:a16="http://schemas.microsoft.com/office/drawing/2014/main" id="{07CF2E2C-B109-6706-46A3-800CD89E9A95}"/>
              </a:ext>
            </a:extLst>
          </p:cNvPr>
          <p:cNvSpPr/>
          <p:nvPr/>
        </p:nvSpPr>
        <p:spPr>
          <a:xfrm>
            <a:off x="300038" y="1039428"/>
            <a:ext cx="5527674" cy="4923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2800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endParaRPr lang="es-ES" sz="2800" b="1" dirty="0">
              <a:solidFill>
                <a:schemeClr val="bg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s-ES" b="1" i="0" dirty="0">
              <a:solidFill>
                <a:srgbClr val="000000"/>
              </a:solidFill>
              <a:effectLst/>
              <a:latin typeface="+mj-lt"/>
            </a:endParaRPr>
          </a:p>
          <a:p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Quisque vitae ornare </a:t>
            </a:r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erat</a:t>
            </a:r>
            <a:endParaRPr lang="es-ES" b="1" i="0" dirty="0">
              <a:solidFill>
                <a:srgbClr val="000000"/>
              </a:solidFill>
              <a:effectLst/>
              <a:latin typeface="+mj-lt"/>
            </a:endParaRPr>
          </a:p>
          <a:p>
            <a:r>
              <a:rPr lang="is-IS" sz="1800" dirty="0">
                <a:latin typeface="+mj-lt"/>
                <a:cs typeface="Arial"/>
              </a:rPr>
              <a:t>Lorem ipsum dolor sit amet, consectetur adipiscing elit. Phasellus ornare sem et luctus posuere. Suspendisse luctus massa quis velit commodo tincidunt. </a:t>
            </a:r>
          </a:p>
          <a:p>
            <a:r>
              <a:rPr lang="ca-ES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 </a:t>
            </a:r>
            <a:endParaRPr lang="ca-ES" b="0" i="0" u="none" strike="noStrike" dirty="0">
              <a:solidFill>
                <a:srgbClr val="000000"/>
              </a:solidFill>
              <a:effectLst/>
              <a:latin typeface="+mj-lt"/>
              <a:cs typeface="Arial" panose="020B0604020202020204" pitchFamily="34" charset="0"/>
            </a:endParaRPr>
          </a:p>
          <a:p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Suspendisse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suscipit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sit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amet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tellus</a:t>
            </a:r>
            <a:r>
              <a:rPr lang="fr-FR" b="1" i="0" dirty="0">
                <a:solidFill>
                  <a:srgbClr val="000000"/>
                </a:solidFill>
                <a:effectLst/>
                <a:latin typeface="+mj-lt"/>
              </a:rPr>
              <a:t> ut </a:t>
            </a:r>
            <a:r>
              <a:rPr lang="fr-FR" b="1" i="0" dirty="0" err="1">
                <a:solidFill>
                  <a:srgbClr val="000000"/>
                </a:solidFill>
                <a:effectLst/>
                <a:latin typeface="+mj-lt"/>
              </a:rPr>
              <a:t>tempor</a:t>
            </a:r>
            <a:endParaRPr lang="fr-FR" b="1" i="0" dirty="0">
              <a:solidFill>
                <a:srgbClr val="000000"/>
              </a:solidFill>
              <a:effectLst/>
              <a:latin typeface="+mj-lt"/>
            </a:endParaRPr>
          </a:p>
          <a:p>
            <a:r>
              <a:rPr lang="is-IS" sz="1800" dirty="0">
                <a:latin typeface="+mj-lt"/>
                <a:cs typeface="Arial"/>
              </a:rPr>
              <a:t>Nullam et augue et sem pulvinar sollicitudin nec suscipit nisl. Ut ac sem sit amet nibh rhoncus blandit. Nullam sit amet placerat lacus. </a:t>
            </a:r>
            <a:endParaRPr lang="en-US" sz="1800" dirty="0">
              <a:latin typeface="+mj-lt"/>
              <a:cs typeface="Arial"/>
            </a:endParaRPr>
          </a:p>
          <a:p>
            <a:r>
              <a:rPr lang="ca-ES" b="1" i="1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 </a:t>
            </a:r>
            <a:endParaRPr lang="ca-ES" b="1" i="1" u="none" strike="noStrike" dirty="0">
              <a:solidFill>
                <a:srgbClr val="000000"/>
              </a:solidFill>
              <a:effectLst/>
              <a:latin typeface="+mj-lt"/>
              <a:cs typeface="Arial" panose="020B0604020202020204" pitchFamily="34" charset="0"/>
            </a:endParaRPr>
          </a:p>
          <a:p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Integer</a:t>
            </a:r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viverra</a:t>
            </a:r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 nunc </a:t>
            </a:r>
            <a:r>
              <a:rPr lang="es-ES" b="1" i="0" dirty="0" err="1">
                <a:solidFill>
                  <a:srgbClr val="000000"/>
                </a:solidFill>
                <a:effectLst/>
                <a:latin typeface="+mj-lt"/>
              </a:rPr>
              <a:t>diam</a:t>
            </a:r>
            <a:r>
              <a:rPr lang="es-ES" b="1" i="0" dirty="0">
                <a:solidFill>
                  <a:srgbClr val="000000"/>
                </a:solidFill>
                <a:effectLst/>
                <a:latin typeface="+mj-lt"/>
              </a:rPr>
              <a:t> </a:t>
            </a:r>
          </a:p>
          <a:p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In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cursus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sapien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auctor in.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Donec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vitae eros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tincidunt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,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lobortis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ipsum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quis,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tempor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sapien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. </a:t>
            </a:r>
            <a:r>
              <a:rPr lang="es-ES" b="0" i="0" dirty="0" err="1">
                <a:solidFill>
                  <a:srgbClr val="000000"/>
                </a:solidFill>
                <a:effectLst/>
                <a:latin typeface="+mj-lt"/>
              </a:rPr>
              <a:t>Phasellus</a:t>
            </a:r>
            <a:r>
              <a:rPr lang="es-ES" b="0" i="0" dirty="0">
                <a:solidFill>
                  <a:srgbClr val="000000"/>
                </a:solidFill>
                <a:effectLst/>
                <a:latin typeface="+mj-lt"/>
              </a:rPr>
              <a:t> non magna neque. </a:t>
            </a:r>
            <a:endParaRPr lang="ca-ES" b="0" i="0" u="none" strike="noStrike" dirty="0">
              <a:solidFill>
                <a:srgbClr val="000000"/>
              </a:solidFill>
              <a:effectLst/>
              <a:latin typeface="+mj-lt"/>
              <a:cs typeface="Arial" panose="020B0604020202020204" pitchFamily="34" charset="0"/>
            </a:endParaRPr>
          </a:p>
        </p:txBody>
      </p:sp>
      <p:pic>
        <p:nvPicPr>
          <p:cNvPr id="11" name="Imatge 10" descr="Imatge de treballadors de la FUAB duent a terme una activitat de cohesió">
            <a:extLst>
              <a:ext uri="{FF2B5EF4-FFF2-40B4-BE49-F238E27FC236}">
                <a16:creationId xmlns:a16="http://schemas.microsoft.com/office/drawing/2014/main" id="{F4446B56-0C82-3C75-1893-BA2BEF60E8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4901" y="1934729"/>
            <a:ext cx="5527674" cy="4027970"/>
          </a:xfrm>
          <a:prstGeom prst="rect">
            <a:avLst/>
          </a:prstGeom>
        </p:spPr>
      </p:pic>
      <p:cxnSp>
        <p:nvCxnSpPr>
          <p:cNvPr id="12" name="Connector recte 11">
            <a:extLst>
              <a:ext uri="{FF2B5EF4-FFF2-40B4-BE49-F238E27FC236}">
                <a16:creationId xmlns:a16="http://schemas.microsoft.com/office/drawing/2014/main" id="{1CF56D4F-31A1-E0DD-AD4C-F754A9FBD819}"/>
              </a:ext>
            </a:extLst>
          </p:cNvPr>
          <p:cNvCxnSpPr>
            <a:cxnSpLocks/>
          </p:cNvCxnSpPr>
          <p:nvPr/>
        </p:nvCxnSpPr>
        <p:spPr>
          <a:xfrm>
            <a:off x="-1" y="808936"/>
            <a:ext cx="1219200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tge 5" descr="Logotip Fundació UAB 2023">
            <a:extLst>
              <a:ext uri="{FF2B5EF4-FFF2-40B4-BE49-F238E27FC236}">
                <a16:creationId xmlns:a16="http://schemas.microsoft.com/office/drawing/2014/main" id="{4AB72634-E950-8620-66BC-0ED36C7C4D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" y="284498"/>
            <a:ext cx="2320794" cy="246304"/>
          </a:xfrm>
          <a:prstGeom prst="rect">
            <a:avLst/>
          </a:prstGeom>
        </p:spPr>
      </p:pic>
      <p:cxnSp>
        <p:nvCxnSpPr>
          <p:cNvPr id="3" name="Connector recte 2">
            <a:extLst>
              <a:ext uri="{FF2B5EF4-FFF2-40B4-BE49-F238E27FC236}">
                <a16:creationId xmlns:a16="http://schemas.microsoft.com/office/drawing/2014/main" id="{2D5244B5-2D81-0945-0C9B-6653A05385F6}"/>
              </a:ext>
            </a:extLst>
          </p:cNvPr>
          <p:cNvCxnSpPr>
            <a:cxnSpLocks/>
          </p:cNvCxnSpPr>
          <p:nvPr/>
        </p:nvCxnSpPr>
        <p:spPr>
          <a:xfrm>
            <a:off x="-1" y="6413447"/>
            <a:ext cx="1219200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97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id="{AB800BA9-1B97-7441-BA54-244E912A31B9}"/>
              </a:ext>
            </a:extLst>
          </p:cNvPr>
          <p:cNvSpPr/>
          <p:nvPr/>
        </p:nvSpPr>
        <p:spPr>
          <a:xfrm>
            <a:off x="-1" y="808937"/>
            <a:ext cx="12192001" cy="5604510"/>
          </a:xfrm>
          <a:prstGeom prst="rect">
            <a:avLst/>
          </a:prstGeom>
          <a:solidFill>
            <a:schemeClr val="bg1">
              <a:lumMod val="65000"/>
              <a:alpha val="1451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0" name="QuadreDeText 9">
            <a:extLst>
              <a:ext uri="{FF2B5EF4-FFF2-40B4-BE49-F238E27FC236}">
                <a16:creationId xmlns:a16="http://schemas.microsoft.com/office/drawing/2014/main" id="{82CF042D-EE2B-2064-B5A2-C1D01804D2FA}"/>
              </a:ext>
            </a:extLst>
          </p:cNvPr>
          <p:cNvSpPr txBox="1"/>
          <p:nvPr/>
        </p:nvSpPr>
        <p:spPr>
          <a:xfrm>
            <a:off x="205739" y="6502555"/>
            <a:ext cx="20067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/>
              <a:t>www.fundaciouab.cat</a:t>
            </a:r>
          </a:p>
        </p:txBody>
      </p:sp>
      <p:graphicFrame>
        <p:nvGraphicFramePr>
          <p:cNvPr id="5" name="Taula 5">
            <a:extLst>
              <a:ext uri="{FF2B5EF4-FFF2-40B4-BE49-F238E27FC236}">
                <a16:creationId xmlns:a16="http://schemas.microsoft.com/office/drawing/2014/main" id="{8385E1B5-1A92-DC49-3FD8-66CD54F11E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090604"/>
              </p:ext>
            </p:extLst>
          </p:nvPr>
        </p:nvGraphicFramePr>
        <p:xfrm>
          <a:off x="371475" y="1745364"/>
          <a:ext cx="6840855" cy="3934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5597">
                  <a:extLst>
                    <a:ext uri="{9D8B030D-6E8A-4147-A177-3AD203B41FA5}">
                      <a16:colId xmlns:a16="http://schemas.microsoft.com/office/drawing/2014/main" val="2697484802"/>
                    </a:ext>
                  </a:extLst>
                </a:gridCol>
                <a:gridCol w="1601228">
                  <a:extLst>
                    <a:ext uri="{9D8B030D-6E8A-4147-A177-3AD203B41FA5}">
                      <a16:colId xmlns:a16="http://schemas.microsoft.com/office/drawing/2014/main" val="791055677"/>
                    </a:ext>
                  </a:extLst>
                </a:gridCol>
                <a:gridCol w="2408433">
                  <a:extLst>
                    <a:ext uri="{9D8B030D-6E8A-4147-A177-3AD203B41FA5}">
                      <a16:colId xmlns:a16="http://schemas.microsoft.com/office/drawing/2014/main" val="4164269372"/>
                    </a:ext>
                  </a:extLst>
                </a:gridCol>
                <a:gridCol w="1415597">
                  <a:extLst>
                    <a:ext uri="{9D8B030D-6E8A-4147-A177-3AD203B41FA5}">
                      <a16:colId xmlns:a16="http://schemas.microsoft.com/office/drawing/2014/main" val="183474699"/>
                    </a:ext>
                  </a:extLst>
                </a:gridCol>
              </a:tblGrid>
              <a:tr h="491862">
                <a:tc>
                  <a:txBody>
                    <a:bodyPr/>
                    <a:lstStyle/>
                    <a:p>
                      <a:pPr algn="ctr"/>
                      <a:r>
                        <a:rPr lang="es-ES" sz="14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Quisque vitae </a:t>
                      </a:r>
                      <a:endParaRPr lang="es-ES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s-I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/>
                        </a:rPr>
                        <a:t>dolor sit amet</a:t>
                      </a:r>
                      <a:endParaRPr lang="es-ES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s-I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/>
                        </a:rPr>
                        <a:t>consectetur adipiscing </a:t>
                      </a:r>
                      <a:endParaRPr lang="es-ES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s-ES" sz="14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cursus</a:t>
                      </a:r>
                      <a:r>
                        <a:rPr lang="es-ES" sz="14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s-ES" sz="1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511751"/>
                  </a:ext>
                </a:extLst>
              </a:tr>
              <a:tr h="491862">
                <a:tc>
                  <a:txBody>
                    <a:bodyPr/>
                    <a:lstStyle/>
                    <a:p>
                      <a:pPr algn="ctr"/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13676"/>
                  </a:ext>
                </a:extLst>
              </a:tr>
              <a:tr h="4918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0561011"/>
                  </a:ext>
                </a:extLst>
              </a:tr>
              <a:tr h="4918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4947979"/>
                  </a:ext>
                </a:extLst>
              </a:tr>
              <a:tr h="4918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461719"/>
                  </a:ext>
                </a:extLst>
              </a:tr>
              <a:tr h="4918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1538699"/>
                  </a:ext>
                </a:extLst>
              </a:tr>
              <a:tr h="4918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8449872"/>
                  </a:ext>
                </a:extLst>
              </a:tr>
              <a:tr h="4918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err="1"/>
                        <a:t>xx.xx</a:t>
                      </a:r>
                      <a:endParaRPr lang="es-E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264355"/>
                  </a:ext>
                </a:extLst>
              </a:tr>
            </a:tbl>
          </a:graphicData>
        </a:graphic>
      </p:graphicFrame>
      <p:sp>
        <p:nvSpPr>
          <p:cNvPr id="12" name="Rectángulo 3">
            <a:extLst>
              <a:ext uri="{FF2B5EF4-FFF2-40B4-BE49-F238E27FC236}">
                <a16:creationId xmlns:a16="http://schemas.microsoft.com/office/drawing/2014/main" id="{DCB255F1-09BB-C302-2FCF-1071F0388BCA}"/>
              </a:ext>
            </a:extLst>
          </p:cNvPr>
          <p:cNvSpPr/>
          <p:nvPr/>
        </p:nvSpPr>
        <p:spPr>
          <a:xfrm>
            <a:off x="300038" y="1039428"/>
            <a:ext cx="55276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Lorem</a:t>
            </a:r>
            <a:r>
              <a:rPr lang="es-ES" sz="2800" b="1" dirty="0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b="1" dirty="0" err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ipsum</a:t>
            </a:r>
            <a:endParaRPr lang="es-ES" sz="2800" b="1" dirty="0">
              <a:solidFill>
                <a:schemeClr val="bg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Gráfico 11" descr="La categoria a té 10 ítems, la categoria b té 30 ítems, la c 15 i la d 55">
            <a:extLst>
              <a:ext uri="{FF2B5EF4-FFF2-40B4-BE49-F238E27FC236}">
                <a16:creationId xmlns:a16="http://schemas.microsoft.com/office/drawing/2014/main" id="{E1FD4D73-2C89-B222-B12D-775E20BD8C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8410874"/>
              </p:ext>
            </p:extLst>
          </p:nvPr>
        </p:nvGraphicFramePr>
        <p:xfrm>
          <a:off x="6824978" y="2320816"/>
          <a:ext cx="6064251" cy="38534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CuadroTexto 13">
            <a:extLst>
              <a:ext uri="{FF2B5EF4-FFF2-40B4-BE49-F238E27FC236}">
                <a16:creationId xmlns:a16="http://schemas.microsoft.com/office/drawing/2014/main" id="{E8ECCDB5-7D2B-1247-1F61-D63120B3AA8A}"/>
              </a:ext>
            </a:extLst>
          </p:cNvPr>
          <p:cNvSpPr txBox="1"/>
          <p:nvPr/>
        </p:nvSpPr>
        <p:spPr>
          <a:xfrm>
            <a:off x="11599602" y="6502555"/>
            <a:ext cx="3866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745F2BE4-CAA5-DF42-B9A3-3A8F24524E98}" type="slidenum">
              <a:rPr lang="ca-ES" sz="1400" smtClean="0"/>
              <a:t>4</a:t>
            </a:fld>
            <a:endParaRPr lang="ca-ES" sz="1400" dirty="0"/>
          </a:p>
        </p:txBody>
      </p:sp>
      <p:pic>
        <p:nvPicPr>
          <p:cNvPr id="6" name="Imatge 5" descr="Logotip Fundació UAB 2023">
            <a:extLst>
              <a:ext uri="{FF2B5EF4-FFF2-40B4-BE49-F238E27FC236}">
                <a16:creationId xmlns:a16="http://schemas.microsoft.com/office/drawing/2014/main" id="{55A658D2-DA36-8C89-AC95-06D5C1230B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" y="284498"/>
            <a:ext cx="2320794" cy="246304"/>
          </a:xfrm>
          <a:prstGeom prst="rect">
            <a:avLst/>
          </a:prstGeom>
        </p:spPr>
      </p:pic>
      <p:cxnSp>
        <p:nvCxnSpPr>
          <p:cNvPr id="2" name="Connector recte 1">
            <a:extLst>
              <a:ext uri="{FF2B5EF4-FFF2-40B4-BE49-F238E27FC236}">
                <a16:creationId xmlns:a16="http://schemas.microsoft.com/office/drawing/2014/main" id="{C447A674-C17F-BB5F-EC8A-37B689767E5F}"/>
              </a:ext>
            </a:extLst>
          </p:cNvPr>
          <p:cNvCxnSpPr>
            <a:cxnSpLocks/>
          </p:cNvCxnSpPr>
          <p:nvPr/>
        </p:nvCxnSpPr>
        <p:spPr>
          <a:xfrm>
            <a:off x="-1" y="6413447"/>
            <a:ext cx="1219200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or recte 6">
            <a:extLst>
              <a:ext uri="{FF2B5EF4-FFF2-40B4-BE49-F238E27FC236}">
                <a16:creationId xmlns:a16="http://schemas.microsoft.com/office/drawing/2014/main" id="{81A2F27B-2BC7-0A3D-13B2-FFB8CAFAADFB}"/>
              </a:ext>
            </a:extLst>
          </p:cNvPr>
          <p:cNvCxnSpPr>
            <a:cxnSpLocks/>
          </p:cNvCxnSpPr>
          <p:nvPr/>
        </p:nvCxnSpPr>
        <p:spPr>
          <a:xfrm>
            <a:off x="-1" y="808936"/>
            <a:ext cx="12192001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6152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Personalitzat 1">
      <a:dk1>
        <a:srgbClr val="000000"/>
      </a:dk1>
      <a:lt1>
        <a:sysClr val="window" lastClr="FFFFFF"/>
      </a:lt1>
      <a:dk2>
        <a:srgbClr val="008C3C"/>
      </a:dk2>
      <a:lt2>
        <a:srgbClr val="008539"/>
      </a:lt2>
      <a:accent1>
        <a:srgbClr val="737B4C"/>
      </a:accent1>
      <a:accent2>
        <a:srgbClr val="A9C47F"/>
      </a:accent2>
      <a:accent3>
        <a:srgbClr val="B3A369"/>
      </a:accent3>
      <a:accent4>
        <a:srgbClr val="956C58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tilla_Presentacio_FUAB_corporativa_model2" id="{EEF7B344-EE38-480F-9751-6E153402CBE8}" vid="{AD6DF1B1-42AB-4667-AC3A-477E15448A85}"/>
    </a:ext>
  </a:extLst>
</a:theme>
</file>

<file path=ppt/theme/theme2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ci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611</TotalTime>
  <Words>331</Words>
  <Application>Microsoft Office PowerPoint</Application>
  <PresentationFormat>Pantalla panoràmica</PresentationFormat>
  <Paragraphs>55</Paragraphs>
  <Slides>4</Slides>
  <Notes>0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2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4</vt:i4>
      </vt:variant>
    </vt:vector>
  </HeadingPairs>
  <TitlesOfParts>
    <vt:vector size="7" baseType="lpstr">
      <vt:lpstr>Arial</vt:lpstr>
      <vt:lpstr>Calibri</vt:lpstr>
      <vt:lpstr>Tema de Office</vt:lpstr>
      <vt:lpstr>Presentació del PowerPoint</vt:lpstr>
      <vt:lpstr>Presentació del PowerPoint</vt:lpstr>
      <vt:lpstr>Presentació del PowerPoint</vt:lpstr>
      <vt:lpstr>Presentació del PowerPoint</vt:lpstr>
    </vt:vector>
  </TitlesOfParts>
  <Company>Fundació 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Fundació UAB</dc:creator>
  <cp:lastModifiedBy>Ferran Gallart Canal</cp:lastModifiedBy>
  <cp:revision>34</cp:revision>
  <dcterms:created xsi:type="dcterms:W3CDTF">2018-10-23T14:57:34Z</dcterms:created>
  <dcterms:modified xsi:type="dcterms:W3CDTF">2025-09-03T08:22:55Z</dcterms:modified>
</cp:coreProperties>
</file>