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17" r:id="rId2"/>
    <p:sldId id="314" r:id="rId3"/>
    <p:sldId id="328" r:id="rId4"/>
    <p:sldId id="327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56" userDrawn="1">
          <p15:clr>
            <a:srgbClr val="A4A3A4"/>
          </p15:clr>
        </p15:guide>
        <p15:guide id="2" pos="189" userDrawn="1">
          <p15:clr>
            <a:srgbClr val="A4A3A4"/>
          </p15:clr>
        </p15:guide>
        <p15:guide id="3" orient="horz" pos="709" userDrawn="1">
          <p15:clr>
            <a:srgbClr val="A4A3A4"/>
          </p15:clr>
        </p15:guide>
        <p15:guide id="4" pos="567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200"/>
    <a:srgbClr val="009A00"/>
    <a:srgbClr val="44CA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 mitjà 2 - èmfasi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471"/>
    <p:restoredTop sz="97640"/>
  </p:normalViewPr>
  <p:slideViewPr>
    <p:cSldViewPr snapToGrid="0" snapToObjects="1" showGuides="1">
      <p:cViewPr varScale="1">
        <p:scale>
          <a:sx n="159" d="100"/>
          <a:sy n="159" d="100"/>
        </p:scale>
        <p:origin x="972" y="96"/>
      </p:cViewPr>
      <p:guideLst>
        <p:guide orient="horz" pos="4156"/>
        <p:guide pos="189"/>
        <p:guide orient="horz" pos="709"/>
        <p:guide pos="567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51A277-A97B-F149-8FDC-3E9A06A660D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B2680-73DA-FA47-B4EA-15C7AAD1D848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03068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1FD303-3BDE-AF4E-A274-9F77B22C32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D0E8232-5ADE-7144-8718-5A6666EBCC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17C37C-41A5-6C47-8FA6-2341546BF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C8A44F-6060-7043-9766-4ECBE637A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273360A-82F8-1346-98FE-F55636A86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577005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DB539A-DFFC-A04D-9BDC-117EB527E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E530C6-AC65-8D4B-BB20-EEF739BC1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C79B3B-D761-C044-BD0E-7AFB0C6C3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AA03AEF-FBE2-0648-9E4C-2B0DC442D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0DB015-13F4-9D42-9791-E5C6EE172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609120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40096B-A9B5-DD4B-B112-3F1E231F6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BBCC43-155A-D84D-9B6D-F8F0D9D69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3EDF63-1400-9E49-A404-126AE8859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6E254B-F42B-784E-8586-4633CE229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05AC85-EFA2-4E43-B734-E05E6BE77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641572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3F69D3-5EAB-8F43-8176-34642DDA4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750239-B197-4841-AB31-A36037C675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C938F89-771F-0640-BF60-08E6765902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58B809-45B3-B444-8818-9EC9FA1F3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460EE30-E11A-4A4A-B902-B3AB14733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A08996-28A8-9A46-9ED0-67B28A58C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65979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26D2E5-A0BE-B14D-9434-01DC13AB3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B13EB9C-6FEC-F346-8F6B-CE729B8763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9FAB043-FADD-114A-8935-7296FE407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62ED34E-678E-5D40-BAEF-E3903EFB5C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ACB01CA-2021-D945-9B42-4402F8691F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6E2449F-5048-B540-8AEB-81FF51B44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D4B20F9-E6AF-3D4E-8A85-8116CBBEE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1C81504-FCFA-2343-A4E5-08A72D831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0581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A947B6-90D6-CF4E-8FBD-18ED07D13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DD70DB-3AC7-F442-890E-2E2F6C9DD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633DCBE-D6E4-D340-8F33-3BB3034E4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DA78849-74A1-F04A-8239-EF2ACB78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77216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92062AC-7155-F14A-9CA9-601D77EA1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F6107D-5C0F-E041-BB38-DAB234A38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E9D29D3-50A1-5D43-9901-21D577A0E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6807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D4A737-7481-8442-892F-6614E1E4D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C388F7-62DF-D641-965D-EE86F0CCD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82A797C-8089-C645-95CF-DDD48BA1DF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32AB5C-8A0A-5C40-8BBF-789F7F139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1D047AB-BC9A-7A44-9315-CEFA7B2B3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F734984-7E26-ED46-8E0E-A6999E01B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19242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58C55B-4E93-1543-9A25-3F4CA0419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BC3238C-7653-CD46-9467-C7BBC8A2CE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65E7301-B6D6-B746-8D5A-8248C31922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ED2EAE-A1E4-0D43-BD87-C26A83457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39BF65B-EDEF-814A-9310-E0A008568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C3736CA-4160-134B-A110-D334404A7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7050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4472BE-2C5B-1146-869C-CA1E23BE1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33A2878-3963-8D4A-A1D0-2C0E1FF112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7E345A-BF4B-5649-998B-859D342E9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012434-36DF-F245-8E62-0B17CDBB7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0669D1-0570-F74D-8326-7F1C7096F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33453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DAE3185-5E22-F54F-A8D6-8713D32F42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40915F8-5414-D241-B1D0-31204E5760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4D8F06-69C3-BA45-97E2-FE59A49B5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33EA2A-55D9-1044-A965-80B38D04D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950B86-7590-664A-B6D8-0E8C8D20C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80493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116CDB1-FE57-9C4E-940D-FA22A608B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5DE98C6-EC42-4747-9F4B-D6507C0E32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5404F6-E817-2746-8064-057BCEAD7F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6450C-190D-144E-851F-6A0F941B4D41}" type="datetimeFigureOut">
              <a:rPr lang="ca-ES" smtClean="0"/>
              <a:t>3/9/2025</a:t>
            </a:fld>
            <a:endParaRPr lang="ca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9DA199-D310-F540-AC9F-B8DFEAD482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28BC33-94D2-184D-A12D-4852B724EF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C25D7-32DC-1A44-9956-EAF71F11379A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94522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AB800BA9-1B97-7441-BA54-244E912A31B9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633571C-42DB-FD4E-8460-DA0BFD2DC5C8}"/>
              </a:ext>
            </a:extLst>
          </p:cNvPr>
          <p:cNvSpPr/>
          <p:nvPr/>
        </p:nvSpPr>
        <p:spPr>
          <a:xfrm>
            <a:off x="0" y="6515100"/>
            <a:ext cx="12192000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_tradnl" sz="2000" dirty="0"/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7BDAA27C-C55F-5142-BEF3-CE44EF70BC6C}"/>
              </a:ext>
            </a:extLst>
          </p:cNvPr>
          <p:cNvSpPr/>
          <p:nvPr/>
        </p:nvSpPr>
        <p:spPr>
          <a:xfrm>
            <a:off x="0" y="0"/>
            <a:ext cx="12192000" cy="7847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ES_tradnl" sz="2000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CE2B01E9-FE27-E848-BEE0-549FD4C5E483}"/>
              </a:ext>
            </a:extLst>
          </p:cNvPr>
          <p:cNvSpPr>
            <a:spLocks noGrp="1"/>
          </p:cNvSpPr>
          <p:nvPr/>
        </p:nvSpPr>
        <p:spPr>
          <a:xfrm>
            <a:off x="300038" y="1115539"/>
            <a:ext cx="6186143" cy="17585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10000"/>
              </a:lnSpc>
            </a:pPr>
            <a:r>
              <a:rPr lang="ca-ES" sz="3500" b="1" dirty="0">
                <a:latin typeface="Arial" panose="020B0604020202020204" pitchFamily="34" charset="0"/>
                <a:cs typeface="Arial" panose="020B0604020202020204" pitchFamily="34" charset="0"/>
              </a:rPr>
              <a:t>Títol</a:t>
            </a:r>
            <a:endParaRPr lang="ca-ES" sz="3500" b="1" dirty="0">
              <a:solidFill>
                <a:srgbClr val="009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10000"/>
              </a:lnSpc>
            </a:pPr>
            <a:r>
              <a:rPr lang="ca-ES" sz="2800" i="1" dirty="0">
                <a:latin typeface="Arial" panose="020B0604020202020204" pitchFamily="34" charset="0"/>
                <a:cs typeface="Arial" panose="020B0604020202020204" pitchFamily="34" charset="0"/>
              </a:rPr>
              <a:t>Subtítol</a:t>
            </a:r>
          </a:p>
        </p:txBody>
      </p:sp>
      <p:grpSp>
        <p:nvGrpSpPr>
          <p:cNvPr id="9" name="Agrupa 8">
            <a:extLst>
              <a:ext uri="{FF2B5EF4-FFF2-40B4-BE49-F238E27FC236}">
                <a16:creationId xmlns:a16="http://schemas.microsoft.com/office/drawing/2014/main" id="{C9F11CF3-138D-A50E-4E0F-A1CCF8180373}"/>
              </a:ext>
            </a:extLst>
          </p:cNvPr>
          <p:cNvGrpSpPr/>
          <p:nvPr/>
        </p:nvGrpSpPr>
        <p:grpSpPr>
          <a:xfrm>
            <a:off x="6030533" y="268000"/>
            <a:ext cx="3115832" cy="3466533"/>
            <a:chOff x="6030533" y="268000"/>
            <a:chExt cx="3115832" cy="3466533"/>
          </a:xfrm>
        </p:grpSpPr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5205994B-C3AE-084D-9017-9F54C5AFA1DF}"/>
                </a:ext>
              </a:extLst>
            </p:cNvPr>
            <p:cNvSpPr/>
            <p:nvPr/>
          </p:nvSpPr>
          <p:spPr>
            <a:xfrm rot="371319">
              <a:off x="6030533" y="268000"/>
              <a:ext cx="3115832" cy="34665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7" name="Imatge 6" descr="Imatge tipus Polaroid amb estudiants conversant a l'entrada del recinte">
              <a:extLst>
                <a:ext uri="{FF2B5EF4-FFF2-40B4-BE49-F238E27FC236}">
                  <a16:creationId xmlns:a16="http://schemas.microsoft.com/office/drawing/2014/main" id="{1AAE4A0A-5D7C-CBAF-7334-F5814A00A1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24"/>
            <a:stretch/>
          </p:blipFill>
          <p:spPr>
            <a:xfrm rot="361490">
              <a:off x="6267095" y="497454"/>
              <a:ext cx="2722261" cy="2685835"/>
            </a:xfrm>
            <a:prstGeom prst="rect">
              <a:avLst/>
            </a:prstGeom>
          </p:spPr>
        </p:pic>
      </p:grpSp>
      <p:grpSp>
        <p:nvGrpSpPr>
          <p:cNvPr id="12" name="Agrupa 11">
            <a:extLst>
              <a:ext uri="{FF2B5EF4-FFF2-40B4-BE49-F238E27FC236}">
                <a16:creationId xmlns:a16="http://schemas.microsoft.com/office/drawing/2014/main" id="{CB28C418-2379-8C9A-DB62-99395A06A693}"/>
              </a:ext>
            </a:extLst>
          </p:cNvPr>
          <p:cNvGrpSpPr/>
          <p:nvPr/>
        </p:nvGrpSpPr>
        <p:grpSpPr>
          <a:xfrm>
            <a:off x="6065678" y="3023373"/>
            <a:ext cx="3152632" cy="3507475"/>
            <a:chOff x="6065678" y="3023373"/>
            <a:chExt cx="3152632" cy="3507475"/>
          </a:xfrm>
        </p:grpSpPr>
        <p:sp>
          <p:nvSpPr>
            <p:cNvPr id="23" name="Rectángulo 22">
              <a:extLst>
                <a:ext uri="{FF2B5EF4-FFF2-40B4-BE49-F238E27FC236}">
                  <a16:creationId xmlns:a16="http://schemas.microsoft.com/office/drawing/2014/main" id="{E3B123D1-2535-6941-A0AC-6B5495463A70}"/>
                </a:ext>
              </a:extLst>
            </p:cNvPr>
            <p:cNvSpPr/>
            <p:nvPr/>
          </p:nvSpPr>
          <p:spPr>
            <a:xfrm rot="21308079">
              <a:off x="6065678" y="3023373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11" name="Imatge 10" descr="Imatge tipus Polaroid de dues estudiants internacionals a l'entrada del centre">
              <a:extLst>
                <a:ext uri="{FF2B5EF4-FFF2-40B4-BE49-F238E27FC236}">
                  <a16:creationId xmlns:a16="http://schemas.microsoft.com/office/drawing/2014/main" id="{190C93DD-958F-F8EF-F37E-B5FABE4198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484"/>
            <a:stretch/>
          </p:blipFill>
          <p:spPr>
            <a:xfrm rot="21115477">
              <a:off x="6244820" y="3261212"/>
              <a:ext cx="2810896" cy="2715732"/>
            </a:xfrm>
            <a:prstGeom prst="rect">
              <a:avLst/>
            </a:prstGeom>
          </p:spPr>
        </p:pic>
      </p:grpSp>
      <p:grpSp>
        <p:nvGrpSpPr>
          <p:cNvPr id="39" name="Grupo 38">
            <a:extLst>
              <a:ext uri="{FF2B5EF4-FFF2-40B4-BE49-F238E27FC236}">
                <a16:creationId xmlns:a16="http://schemas.microsoft.com/office/drawing/2014/main" id="{D0991F03-EF30-9F49-8DC4-3576D60CB108}"/>
              </a:ext>
            </a:extLst>
          </p:cNvPr>
          <p:cNvGrpSpPr/>
          <p:nvPr/>
        </p:nvGrpSpPr>
        <p:grpSpPr>
          <a:xfrm>
            <a:off x="8998888" y="3055391"/>
            <a:ext cx="3152632" cy="3507475"/>
            <a:chOff x="8998888" y="3055391"/>
            <a:chExt cx="3152632" cy="3507475"/>
          </a:xfrm>
        </p:grpSpPr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FFF639EB-4F4F-614C-A63F-20363667223D}"/>
                </a:ext>
              </a:extLst>
            </p:cNvPr>
            <p:cNvSpPr/>
            <p:nvPr/>
          </p:nvSpPr>
          <p:spPr>
            <a:xfrm rot="589645">
              <a:off x="8998888" y="3055391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13" name="Imagen 12" descr="Imatge tipus Polaroid del pati del recinte">
              <a:extLst>
                <a:ext uri="{FF2B5EF4-FFF2-40B4-BE49-F238E27FC236}">
                  <a16:creationId xmlns:a16="http://schemas.microsoft.com/office/drawing/2014/main" id="{2BEB4E38-1307-F94D-B36F-44B7D16854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807"/>
            <a:stretch/>
          </p:blipFill>
          <p:spPr>
            <a:xfrm rot="599991">
              <a:off x="9232843" y="3341308"/>
              <a:ext cx="2684386" cy="2741317"/>
            </a:xfrm>
            <a:prstGeom prst="rect">
              <a:avLst/>
            </a:prstGeom>
          </p:spPr>
        </p:pic>
      </p:grpSp>
      <p:grpSp>
        <p:nvGrpSpPr>
          <p:cNvPr id="57" name="Grupo 56">
            <a:extLst>
              <a:ext uri="{FF2B5EF4-FFF2-40B4-BE49-F238E27FC236}">
                <a16:creationId xmlns:a16="http://schemas.microsoft.com/office/drawing/2014/main" id="{F4AF3B5B-A1D2-9747-B585-3D08DC1BC12C}"/>
              </a:ext>
            </a:extLst>
          </p:cNvPr>
          <p:cNvGrpSpPr/>
          <p:nvPr/>
        </p:nvGrpSpPr>
        <p:grpSpPr>
          <a:xfrm>
            <a:off x="8881300" y="169785"/>
            <a:ext cx="3152632" cy="3507475"/>
            <a:chOff x="8881300" y="169785"/>
            <a:chExt cx="3152632" cy="3507475"/>
          </a:xfrm>
        </p:grpSpPr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DF93DBBC-FBAE-834B-AA5B-1CDA4C830A9A}"/>
                </a:ext>
              </a:extLst>
            </p:cNvPr>
            <p:cNvSpPr/>
            <p:nvPr/>
          </p:nvSpPr>
          <p:spPr>
            <a:xfrm rot="21275951">
              <a:off x="8881300" y="169785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56" name="Imagen 55" descr="Imatge tipus Polaroid amb estudiants fent-se un selfie dins l'edifici">
              <a:extLst>
                <a:ext uri="{FF2B5EF4-FFF2-40B4-BE49-F238E27FC236}">
                  <a16:creationId xmlns:a16="http://schemas.microsoft.com/office/drawing/2014/main" id="{5993BBCC-7AA5-5C4E-8467-82C4A1E0DC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305837">
              <a:off x="9069983" y="407332"/>
              <a:ext cx="2775265" cy="2710632"/>
            </a:xfrm>
            <a:prstGeom prst="rect">
              <a:avLst/>
            </a:prstGeom>
          </p:spPr>
        </p:pic>
      </p:grpSp>
      <p:grpSp>
        <p:nvGrpSpPr>
          <p:cNvPr id="52" name="Grupo 51">
            <a:extLst>
              <a:ext uri="{FF2B5EF4-FFF2-40B4-BE49-F238E27FC236}">
                <a16:creationId xmlns:a16="http://schemas.microsoft.com/office/drawing/2014/main" id="{15700EFE-2B02-CE44-9650-545F7E968B99}"/>
              </a:ext>
            </a:extLst>
          </p:cNvPr>
          <p:cNvGrpSpPr/>
          <p:nvPr/>
        </p:nvGrpSpPr>
        <p:grpSpPr>
          <a:xfrm>
            <a:off x="3277570" y="2807849"/>
            <a:ext cx="3152632" cy="3507475"/>
            <a:chOff x="3277570" y="2807849"/>
            <a:chExt cx="3152632" cy="3507475"/>
          </a:xfrm>
        </p:grpSpPr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55FFCC52-5B40-4C4D-A67D-C2038583A802}"/>
                </a:ext>
              </a:extLst>
            </p:cNvPr>
            <p:cNvSpPr/>
            <p:nvPr/>
          </p:nvSpPr>
          <p:spPr>
            <a:xfrm rot="323842">
              <a:off x="3277570" y="2807849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50" name="Imagen 49" descr="Imatge tipus Polaroid de la façana del recinte de Sant Pau">
              <a:extLst>
                <a:ext uri="{FF2B5EF4-FFF2-40B4-BE49-F238E27FC236}">
                  <a16:creationId xmlns:a16="http://schemas.microsoft.com/office/drawing/2014/main" id="{7791B167-2968-754F-B56E-BBF5A7EAD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42955">
              <a:off x="3485769" y="3108797"/>
              <a:ext cx="2763446" cy="2725198"/>
            </a:xfrm>
            <a:prstGeom prst="rect">
              <a:avLst/>
            </a:prstGeom>
          </p:spPr>
        </p:pic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id="{B2F559DD-C6DF-0249-9505-ED6484B3CF69}"/>
              </a:ext>
            </a:extLst>
          </p:cNvPr>
          <p:cNvGrpSpPr/>
          <p:nvPr/>
        </p:nvGrpSpPr>
        <p:grpSpPr>
          <a:xfrm>
            <a:off x="300858" y="3097377"/>
            <a:ext cx="3152632" cy="3507475"/>
            <a:chOff x="300858" y="3097377"/>
            <a:chExt cx="3152632" cy="3507475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7377EF5F-98B0-B042-8781-4E4C3C376428}"/>
                </a:ext>
              </a:extLst>
            </p:cNvPr>
            <p:cNvSpPr/>
            <p:nvPr/>
          </p:nvSpPr>
          <p:spPr>
            <a:xfrm rot="21272131">
              <a:off x="300858" y="3097377"/>
              <a:ext cx="3152632" cy="3507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pic>
          <p:nvPicPr>
            <p:cNvPr id="27" name="Imagen 26" descr="Imatge tipus Polaroid amb estudiants a l'entrada de recinte">
              <a:extLst>
                <a:ext uri="{FF2B5EF4-FFF2-40B4-BE49-F238E27FC236}">
                  <a16:creationId xmlns:a16="http://schemas.microsoft.com/office/drawing/2014/main" id="{511D8BBD-3434-9A44-A8BF-5F20BBDFF3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878"/>
            <a:stretch/>
          </p:blipFill>
          <p:spPr>
            <a:xfrm rot="21245602">
              <a:off x="501782" y="3351271"/>
              <a:ext cx="2748290" cy="2800583"/>
            </a:xfrm>
            <a:prstGeom prst="rect">
              <a:avLst/>
            </a:prstGeom>
          </p:spPr>
        </p:pic>
      </p:grpSp>
      <p:pic>
        <p:nvPicPr>
          <p:cNvPr id="5" name="Imatge 4" descr="Logotip Fundació UAB 2023">
            <a:extLst>
              <a:ext uri="{FF2B5EF4-FFF2-40B4-BE49-F238E27FC236}">
                <a16:creationId xmlns:a16="http://schemas.microsoft.com/office/drawing/2014/main" id="{86A38E6E-7C83-4BB5-521A-02CC5871A7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988" y="260807"/>
            <a:ext cx="2695411" cy="2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09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E50FAEE7-42D1-A14B-A33C-B7153565D5AB}"/>
              </a:ext>
            </a:extLst>
          </p:cNvPr>
          <p:cNvSpPr/>
          <p:nvPr/>
        </p:nvSpPr>
        <p:spPr>
          <a:xfrm>
            <a:off x="-1" y="710233"/>
            <a:ext cx="12192001" cy="6147767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4B4D84C-8BC0-544B-8EE7-CE4AFCBCD96B}"/>
              </a:ext>
            </a:extLst>
          </p:cNvPr>
          <p:cNvSpPr txBox="1"/>
          <p:nvPr/>
        </p:nvSpPr>
        <p:spPr>
          <a:xfrm>
            <a:off x="3917373" y="-37822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7CAEB21E-FEDA-0241-95A7-890757F399E8}"/>
              </a:ext>
            </a:extLst>
          </p:cNvPr>
          <p:cNvCxnSpPr>
            <a:cxnSpLocks/>
          </p:cNvCxnSpPr>
          <p:nvPr/>
        </p:nvCxnSpPr>
        <p:spPr>
          <a:xfrm>
            <a:off x="-52899" y="6762170"/>
            <a:ext cx="116285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38654-83D3-3D40-ADB9-72C58C1F0FE8}"/>
              </a:ext>
            </a:extLst>
          </p:cNvPr>
          <p:cNvSpPr txBox="1"/>
          <p:nvPr/>
        </p:nvSpPr>
        <p:spPr>
          <a:xfrm>
            <a:off x="11589751" y="6587864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2</a:t>
            </a:fld>
            <a:endParaRPr lang="ca-ES" sz="14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8360CC-7B3E-544B-959A-9EFD0C4DEA64}"/>
              </a:ext>
            </a:extLst>
          </p:cNvPr>
          <p:cNvCxnSpPr>
            <a:cxnSpLocks/>
          </p:cNvCxnSpPr>
          <p:nvPr/>
        </p:nvCxnSpPr>
        <p:spPr>
          <a:xfrm>
            <a:off x="11926244" y="6762170"/>
            <a:ext cx="2657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235F41B-6DEC-2344-BD44-8096D811CADA}"/>
              </a:ext>
            </a:extLst>
          </p:cNvPr>
          <p:cNvSpPr/>
          <p:nvPr/>
        </p:nvSpPr>
        <p:spPr>
          <a:xfrm>
            <a:off x="307659" y="1136675"/>
            <a:ext cx="6705872" cy="4692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8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8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adipiscing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Curabitur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fringilla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condimentum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Integer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laoreet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odio,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porta eros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orci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maximus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vitae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leo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mauris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molestie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mi.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sagittis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sollicitudin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blandit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scelerisque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mi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dignissim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sed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tincidunt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augue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Morbi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suscipit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ante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iaculis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erat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aliquam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euismod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Etiam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eros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finibus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interdum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ex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dictum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libero.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placerat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id,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gravida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arcu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Imagen 6" descr="Escales interiors del centre">
            <a:extLst>
              <a:ext uri="{FF2B5EF4-FFF2-40B4-BE49-F238E27FC236}">
                <a16:creationId xmlns:a16="http://schemas.microsoft.com/office/drawing/2014/main" id="{EEE1E759-9BEA-7B46-912B-809EE15812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2238" y="829109"/>
            <a:ext cx="3179762" cy="5768541"/>
          </a:xfrm>
          <a:prstGeom prst="rect">
            <a:avLst/>
          </a:prstGeom>
        </p:spPr>
      </p:pic>
      <p:pic>
        <p:nvPicPr>
          <p:cNvPr id="3" name="Imatge 2" descr="Logotip Fundació UAB 2023">
            <a:extLst>
              <a:ext uri="{FF2B5EF4-FFF2-40B4-BE49-F238E27FC236}">
                <a16:creationId xmlns:a16="http://schemas.microsoft.com/office/drawing/2014/main" id="{A5C85368-C9B1-7C85-6704-042A41EE08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8" y="271342"/>
            <a:ext cx="2320794" cy="246304"/>
          </a:xfrm>
          <a:prstGeom prst="rect">
            <a:avLst/>
          </a:prstGeom>
        </p:spPr>
      </p:pic>
      <p:cxnSp>
        <p:nvCxnSpPr>
          <p:cNvPr id="8" name="Conector recto 8">
            <a:extLst>
              <a:ext uri="{FF2B5EF4-FFF2-40B4-BE49-F238E27FC236}">
                <a16:creationId xmlns:a16="http://schemas.microsoft.com/office/drawing/2014/main" id="{E8661C37-96E1-F6BF-06C6-142E98680EA7}"/>
              </a:ext>
            </a:extLst>
          </p:cNvPr>
          <p:cNvCxnSpPr>
            <a:cxnSpLocks/>
          </p:cNvCxnSpPr>
          <p:nvPr/>
        </p:nvCxnSpPr>
        <p:spPr>
          <a:xfrm>
            <a:off x="-1" y="710232"/>
            <a:ext cx="1219200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420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E50FAEE7-42D1-A14B-A33C-B7153565D5AB}"/>
              </a:ext>
            </a:extLst>
          </p:cNvPr>
          <p:cNvSpPr/>
          <p:nvPr/>
        </p:nvSpPr>
        <p:spPr>
          <a:xfrm>
            <a:off x="-1" y="710232"/>
            <a:ext cx="12192001" cy="6147768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4B4D84C-8BC0-544B-8EE7-CE4AFCBCD96B}"/>
              </a:ext>
            </a:extLst>
          </p:cNvPr>
          <p:cNvSpPr txBox="1"/>
          <p:nvPr/>
        </p:nvSpPr>
        <p:spPr>
          <a:xfrm>
            <a:off x="3917373" y="-37822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7CAEB21E-FEDA-0241-95A7-890757F399E8}"/>
              </a:ext>
            </a:extLst>
          </p:cNvPr>
          <p:cNvCxnSpPr>
            <a:cxnSpLocks/>
          </p:cNvCxnSpPr>
          <p:nvPr/>
        </p:nvCxnSpPr>
        <p:spPr>
          <a:xfrm>
            <a:off x="-52899" y="6762170"/>
            <a:ext cx="116285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38654-83D3-3D40-ADB9-72C58C1F0FE8}"/>
              </a:ext>
            </a:extLst>
          </p:cNvPr>
          <p:cNvSpPr txBox="1"/>
          <p:nvPr/>
        </p:nvSpPr>
        <p:spPr>
          <a:xfrm>
            <a:off x="11589751" y="6587864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3</a:t>
            </a:fld>
            <a:endParaRPr lang="ca-ES" sz="14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8360CC-7B3E-544B-959A-9EFD0C4DEA64}"/>
              </a:ext>
            </a:extLst>
          </p:cNvPr>
          <p:cNvCxnSpPr>
            <a:cxnSpLocks/>
          </p:cNvCxnSpPr>
          <p:nvPr/>
        </p:nvCxnSpPr>
        <p:spPr>
          <a:xfrm>
            <a:off x="11926244" y="6762170"/>
            <a:ext cx="2657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235F41B-6DEC-2344-BD44-8096D811CADA}"/>
              </a:ext>
            </a:extLst>
          </p:cNvPr>
          <p:cNvSpPr/>
          <p:nvPr/>
        </p:nvSpPr>
        <p:spPr>
          <a:xfrm>
            <a:off x="307658" y="1137546"/>
            <a:ext cx="6585599" cy="5501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8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8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adipiscing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Curabitur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fringilla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condimentum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Integer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laoreet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odio,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porta eros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orci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maximus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vitae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leo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mauris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molestie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mi. Ut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sagittis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commodo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Cras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sollicitudin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scelerisque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mi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dignissim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sed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tincidunt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augue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Morbi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suscipit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ante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iaculis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vehicula.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erat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aliquam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euismod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19" name="Imagen 18" descr="Persona sortint per l'entrada principal del centre">
            <a:extLst>
              <a:ext uri="{FF2B5EF4-FFF2-40B4-BE49-F238E27FC236}">
                <a16:creationId xmlns:a16="http://schemas.microsoft.com/office/drawing/2014/main" id="{FFF33874-75CB-A743-A85C-C2C7EE620D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05"/>
          <a:stretch/>
        </p:blipFill>
        <p:spPr>
          <a:xfrm>
            <a:off x="9012238" y="800100"/>
            <a:ext cx="3179762" cy="5791908"/>
          </a:xfrm>
          <a:prstGeom prst="rect">
            <a:avLst/>
          </a:prstGeom>
        </p:spPr>
      </p:pic>
      <p:pic>
        <p:nvPicPr>
          <p:cNvPr id="4" name="Imatge 3" descr="Logotip Fundació UAB 2023">
            <a:extLst>
              <a:ext uri="{FF2B5EF4-FFF2-40B4-BE49-F238E27FC236}">
                <a16:creationId xmlns:a16="http://schemas.microsoft.com/office/drawing/2014/main" id="{24651BE1-8357-A778-BF22-43890CD51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8" y="271342"/>
            <a:ext cx="2320794" cy="246304"/>
          </a:xfrm>
          <a:prstGeom prst="rect">
            <a:avLst/>
          </a:prstGeom>
        </p:spPr>
      </p:pic>
      <p:cxnSp>
        <p:nvCxnSpPr>
          <p:cNvPr id="6" name="Conector recto 8">
            <a:extLst>
              <a:ext uri="{FF2B5EF4-FFF2-40B4-BE49-F238E27FC236}">
                <a16:creationId xmlns:a16="http://schemas.microsoft.com/office/drawing/2014/main" id="{B3CBB7FB-721F-937E-FFC0-C54FB31D5E86}"/>
              </a:ext>
            </a:extLst>
          </p:cNvPr>
          <p:cNvCxnSpPr>
            <a:cxnSpLocks/>
          </p:cNvCxnSpPr>
          <p:nvPr/>
        </p:nvCxnSpPr>
        <p:spPr>
          <a:xfrm>
            <a:off x="-1" y="710232"/>
            <a:ext cx="1219200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279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E50FAEE7-42D1-A14B-A33C-B7153565D5AB}"/>
              </a:ext>
            </a:extLst>
          </p:cNvPr>
          <p:cNvSpPr/>
          <p:nvPr/>
        </p:nvSpPr>
        <p:spPr>
          <a:xfrm>
            <a:off x="-1" y="710233"/>
            <a:ext cx="12192001" cy="6147768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42193CCF-8455-4A43-B52F-9204C5C9A9A9}"/>
              </a:ext>
            </a:extLst>
          </p:cNvPr>
          <p:cNvCxnSpPr>
            <a:cxnSpLocks/>
          </p:cNvCxnSpPr>
          <p:nvPr/>
        </p:nvCxnSpPr>
        <p:spPr>
          <a:xfrm>
            <a:off x="-1" y="710232"/>
            <a:ext cx="1219200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F4B4D84C-8BC0-544B-8EE7-CE4AFCBCD96B}"/>
              </a:ext>
            </a:extLst>
          </p:cNvPr>
          <p:cNvSpPr txBox="1"/>
          <p:nvPr/>
        </p:nvSpPr>
        <p:spPr>
          <a:xfrm>
            <a:off x="3917373" y="-37822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7CAEB21E-FEDA-0241-95A7-890757F399E8}"/>
              </a:ext>
            </a:extLst>
          </p:cNvPr>
          <p:cNvCxnSpPr>
            <a:cxnSpLocks/>
          </p:cNvCxnSpPr>
          <p:nvPr/>
        </p:nvCxnSpPr>
        <p:spPr>
          <a:xfrm>
            <a:off x="-52899" y="6762170"/>
            <a:ext cx="116285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138654-83D3-3D40-ADB9-72C58C1F0FE8}"/>
              </a:ext>
            </a:extLst>
          </p:cNvPr>
          <p:cNvSpPr txBox="1"/>
          <p:nvPr/>
        </p:nvSpPr>
        <p:spPr>
          <a:xfrm>
            <a:off x="11589751" y="6587864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4</a:t>
            </a:fld>
            <a:endParaRPr lang="ca-ES" sz="14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428360CC-7B3E-544B-959A-9EFD0C4DEA64}"/>
              </a:ext>
            </a:extLst>
          </p:cNvPr>
          <p:cNvCxnSpPr>
            <a:cxnSpLocks/>
          </p:cNvCxnSpPr>
          <p:nvPr/>
        </p:nvCxnSpPr>
        <p:spPr>
          <a:xfrm>
            <a:off x="11926244" y="6762170"/>
            <a:ext cx="2657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5" name="Imagen 4" descr="Alumnes en els passadissos del recinte">
            <a:extLst>
              <a:ext uri="{FF2B5EF4-FFF2-40B4-BE49-F238E27FC236}">
                <a16:creationId xmlns:a16="http://schemas.microsoft.com/office/drawing/2014/main" id="{F33DD7AD-D479-524C-A481-8B73FEE00A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2237" y="800100"/>
            <a:ext cx="3179763" cy="5797550"/>
          </a:xfrm>
          <a:prstGeom prst="rect">
            <a:avLst/>
          </a:prstGeom>
        </p:spPr>
      </p:pic>
      <p:pic>
        <p:nvPicPr>
          <p:cNvPr id="3" name="Imatge 2" descr="Logotip Fundació UAB 2023">
            <a:extLst>
              <a:ext uri="{FF2B5EF4-FFF2-40B4-BE49-F238E27FC236}">
                <a16:creationId xmlns:a16="http://schemas.microsoft.com/office/drawing/2014/main" id="{53DDC0C1-F66E-98F5-C700-90BF03329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8" y="271342"/>
            <a:ext cx="2320794" cy="246304"/>
          </a:xfrm>
          <a:prstGeom prst="rect">
            <a:avLst/>
          </a:prstGeom>
        </p:spPr>
      </p:pic>
      <p:graphicFrame>
        <p:nvGraphicFramePr>
          <p:cNvPr id="17" name="Tabla 7">
            <a:extLst>
              <a:ext uri="{FF2B5EF4-FFF2-40B4-BE49-F238E27FC236}">
                <a16:creationId xmlns:a16="http://schemas.microsoft.com/office/drawing/2014/main" id="{F609B0C2-F297-6621-506D-E7F72DCDB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157319"/>
              </p:ext>
            </p:extLst>
          </p:nvPr>
        </p:nvGraphicFramePr>
        <p:xfrm>
          <a:off x="300038" y="3698875"/>
          <a:ext cx="8263668" cy="22340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5917">
                  <a:extLst>
                    <a:ext uri="{9D8B030D-6E8A-4147-A177-3AD203B41FA5}">
                      <a16:colId xmlns:a16="http://schemas.microsoft.com/office/drawing/2014/main" val="2829401174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82197893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352329865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4100693818"/>
                    </a:ext>
                  </a:extLst>
                </a:gridCol>
              </a:tblGrid>
              <a:tr h="588831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2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Lorem</a:t>
                      </a:r>
                      <a:r>
                        <a:rPr lang="es-E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2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ipsum</a:t>
                      </a:r>
                      <a:endParaRPr lang="es-ES" sz="2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sz="16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" sz="17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144390"/>
                  </a:ext>
                </a:extLst>
              </a:tr>
              <a:tr h="318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Cras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sollicitudin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Aliquam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Vestibulum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Aenean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84029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Maecenas</a:t>
                      </a:r>
                      <a:r>
                        <a:rPr lang="ca-ES" sz="14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scelerisque</a:t>
                      </a:r>
                      <a:endParaRPr lang="es-ES" sz="14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Volutpat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ullamcorper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Quisque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dui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587162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fermentum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Ultrices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vel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Hendrerit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ante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1928210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294161"/>
                  </a:ext>
                </a:extLst>
              </a:tr>
            </a:tbl>
          </a:graphicData>
        </a:graphic>
      </p:graphicFrame>
      <p:graphicFrame>
        <p:nvGraphicFramePr>
          <p:cNvPr id="18" name="Tabla 7">
            <a:extLst>
              <a:ext uri="{FF2B5EF4-FFF2-40B4-BE49-F238E27FC236}">
                <a16:creationId xmlns:a16="http://schemas.microsoft.com/office/drawing/2014/main" id="{E776258B-0943-7749-E9F4-6BDAFC5AE8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614802"/>
              </p:ext>
            </p:extLst>
          </p:nvPr>
        </p:nvGraphicFramePr>
        <p:xfrm>
          <a:off x="300038" y="848951"/>
          <a:ext cx="8263668" cy="227284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65917">
                  <a:extLst>
                    <a:ext uri="{9D8B030D-6E8A-4147-A177-3AD203B41FA5}">
                      <a16:colId xmlns:a16="http://schemas.microsoft.com/office/drawing/2014/main" val="2829401174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82197893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3523298657"/>
                    </a:ext>
                  </a:extLst>
                </a:gridCol>
                <a:gridCol w="2065917">
                  <a:extLst>
                    <a:ext uri="{9D8B030D-6E8A-4147-A177-3AD203B41FA5}">
                      <a16:colId xmlns:a16="http://schemas.microsoft.com/office/drawing/2014/main" val="4100693818"/>
                    </a:ext>
                  </a:extLst>
                </a:gridCol>
              </a:tblGrid>
              <a:tr h="588831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2000" b="1" dirty="0" err="1">
                          <a:solidFill>
                            <a:schemeClr val="bg2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Lorem</a:t>
                      </a:r>
                      <a:r>
                        <a:rPr lang="es-ES" sz="2000" b="1" dirty="0">
                          <a:solidFill>
                            <a:schemeClr val="bg2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2000" b="1" dirty="0" err="1">
                          <a:solidFill>
                            <a:schemeClr val="bg2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ipsum</a:t>
                      </a:r>
                      <a:endParaRPr lang="es-ES" sz="2000" b="1" dirty="0">
                        <a:solidFill>
                          <a:schemeClr val="bg2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 sz="16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" sz="17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144390"/>
                  </a:ext>
                </a:extLst>
              </a:tr>
              <a:tr h="3892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Cras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6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sollicitudin</a:t>
                      </a: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Aliquam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Vestibulum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Aenean</a:t>
                      </a:r>
                      <a:r>
                        <a:rPr lang="ca-ES" sz="1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a-ES" sz="1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vitae</a:t>
                      </a:r>
                      <a:endParaRPr lang="ca-ES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84029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Maecenas</a:t>
                      </a:r>
                      <a:r>
                        <a:rPr lang="ca-ES" sz="14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b="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scelerisque</a:t>
                      </a:r>
                      <a:endParaRPr lang="es-ES" sz="14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Volutpat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ullamcorper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Quisque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dui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5871621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fermentum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Ultrices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vel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Hendrerit</a:t>
                      </a:r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a-ES" sz="1400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ante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1928210"/>
                  </a:ext>
                </a:extLst>
              </a:tr>
              <a:tr h="431582"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  <a:endParaRPr lang="es-E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2941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470490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FUAB">
      <a:dk1>
        <a:srgbClr val="000000"/>
      </a:dk1>
      <a:lt1>
        <a:sysClr val="window" lastClr="FFFFFF"/>
      </a:lt1>
      <a:dk2>
        <a:srgbClr val="008C3C"/>
      </a:dk2>
      <a:lt2>
        <a:srgbClr val="008539"/>
      </a:lt2>
      <a:accent1>
        <a:srgbClr val="737B4C"/>
      </a:accent1>
      <a:accent2>
        <a:srgbClr val="A9C47F"/>
      </a:accent2>
      <a:accent3>
        <a:srgbClr val="B3A369"/>
      </a:accent3>
      <a:accent4>
        <a:srgbClr val="956C58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_Presentacio_FUAB_CC_corporativa" id="{1DE25C02-A0EB-4247-8944-4D10D1907617}" vid="{FEE69ECF-9F42-468D-829A-9CBCA66582C7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8777</TotalTime>
  <Words>283</Words>
  <Application>Microsoft Office PowerPoint</Application>
  <PresentationFormat>Pantalla panoràmica</PresentationFormat>
  <Paragraphs>52</Paragraphs>
  <Slides>4</Slides>
  <Notes>0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2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Tema de Office</vt:lpstr>
      <vt:lpstr>Presentació del PowerPoint</vt:lpstr>
      <vt:lpstr>Presentació del PowerPoint</vt:lpstr>
      <vt:lpstr>Presentació del PowerPoint</vt:lpstr>
      <vt:lpstr>Presentació del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Casa Convalescència</dc:creator>
  <cp:lastModifiedBy>Ferran Gallart Canal</cp:lastModifiedBy>
  <cp:revision>176</cp:revision>
  <dcterms:created xsi:type="dcterms:W3CDTF">2021-03-16T11:46:59Z</dcterms:created>
  <dcterms:modified xsi:type="dcterms:W3CDTF">2025-09-03T08:24:36Z</dcterms:modified>
</cp:coreProperties>
</file>