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0"/>
  </p:notesMasterIdLst>
  <p:sldIdLst>
    <p:sldId id="256" r:id="rId5"/>
    <p:sldId id="269" r:id="rId6"/>
    <p:sldId id="279" r:id="rId7"/>
    <p:sldId id="280" r:id="rId8"/>
    <p:sldId id="281" r:id="rId9"/>
    <p:sldId id="282" r:id="rId10"/>
    <p:sldId id="283" r:id="rId11"/>
    <p:sldId id="299" r:id="rId12"/>
    <p:sldId id="285" r:id="rId13"/>
    <p:sldId id="322" r:id="rId14"/>
    <p:sldId id="318" r:id="rId15"/>
    <p:sldId id="302" r:id="rId16"/>
    <p:sldId id="287" r:id="rId17"/>
    <p:sldId id="320" r:id="rId18"/>
    <p:sldId id="317" r:id="rId19"/>
    <p:sldId id="301" r:id="rId20"/>
    <p:sldId id="303" r:id="rId21"/>
    <p:sldId id="288" r:id="rId22"/>
    <p:sldId id="289" r:id="rId23"/>
    <p:sldId id="304" r:id="rId24"/>
    <p:sldId id="306" r:id="rId25"/>
    <p:sldId id="308" r:id="rId26"/>
    <p:sldId id="309" r:id="rId27"/>
    <p:sldId id="290" r:id="rId28"/>
    <p:sldId id="291" r:id="rId29"/>
    <p:sldId id="310" r:id="rId30"/>
    <p:sldId id="314" r:id="rId31"/>
    <p:sldId id="313" r:id="rId32"/>
    <p:sldId id="312" r:id="rId33"/>
    <p:sldId id="316" r:id="rId34"/>
    <p:sldId id="311" r:id="rId35"/>
    <p:sldId id="292" r:id="rId36"/>
    <p:sldId id="321" r:id="rId37"/>
    <p:sldId id="323" r:id="rId38"/>
    <p:sldId id="293" r:id="rId39"/>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 userDrawn="1">
          <p15:clr>
            <a:srgbClr val="A4A3A4"/>
          </p15:clr>
        </p15:guide>
        <p15:guide id="2" pos="1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550A"/>
    <a:srgbClr val="1E130F"/>
    <a:srgbClr val="140C0C"/>
    <a:srgbClr val="995608"/>
    <a:srgbClr val="99540B"/>
    <a:srgbClr val="9A5607"/>
    <a:srgbClr val="86420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900" autoAdjust="0"/>
    <p:restoredTop sz="94648"/>
  </p:normalViewPr>
  <p:slideViewPr>
    <p:cSldViewPr snapToGrid="0" snapToObjects="1" showGuides="1">
      <p:cViewPr varScale="1">
        <p:scale>
          <a:sx n="86" d="100"/>
          <a:sy n="86" d="100"/>
        </p:scale>
        <p:origin x="792" y="58"/>
      </p:cViewPr>
      <p:guideLst>
        <p:guide orient="horz" pos="300"/>
        <p:guide pos="158"/>
      </p:guideLst>
    </p:cSldViewPr>
  </p:slideViewPr>
  <p:notesTextViewPr>
    <p:cViewPr>
      <p:scale>
        <a:sx n="100" d="100"/>
        <a:sy n="100" d="100"/>
      </p:scale>
      <p:origin x="0" y="0"/>
    </p:cViewPr>
  </p:notesTextViewPr>
  <p:sorterViewPr>
    <p:cViewPr varScale="1">
      <p:scale>
        <a:sx n="1" d="1"/>
        <a:sy n="1" d="1"/>
      </p:scale>
      <p:origin x="0" y="-37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s-ES_tradn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EE23D906-6A35-814F-871E-EB506D1A378B}" type="datetimeFigureOut">
              <a:rPr lang="es-ES_tradnl" smtClean="0"/>
              <a:pPr/>
              <a:t>22/06/2020</a:t>
            </a:fld>
            <a:endParaRPr lang="es-ES_tradnl"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s-ES_tradn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933DBAD9-78FB-5942-B5B5-ABCEEAB537D2}" type="slidenum">
              <a:rPr lang="es-ES_tradnl" smtClean="0"/>
              <a:pPr/>
              <a:t>‹Nº›</a:t>
            </a:fld>
            <a:endParaRPr lang="es-ES_tradnl" dirty="0"/>
          </a:p>
        </p:txBody>
      </p:sp>
    </p:spTree>
    <p:extLst>
      <p:ext uri="{BB962C8B-B14F-4D97-AF65-F5344CB8AC3E}">
        <p14:creationId xmlns:p14="http://schemas.microsoft.com/office/powerpoint/2010/main" val="1181635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933DBAD9-78FB-5942-B5B5-ABCEEAB537D2}" type="slidenum">
              <a:rPr lang="es-ES_tradnl" smtClean="0"/>
              <a:t>1</a:t>
            </a:fld>
            <a:endParaRPr lang="es-ES_tradnl"/>
          </a:p>
        </p:txBody>
      </p:sp>
    </p:spTree>
    <p:extLst>
      <p:ext uri="{BB962C8B-B14F-4D97-AF65-F5344CB8AC3E}">
        <p14:creationId xmlns:p14="http://schemas.microsoft.com/office/powerpoint/2010/main" val="1972346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E763116-8C3D-40CC-B9A8-A8A44BFE79C0}" type="datetime1">
              <a:rPr lang="es-ES" smtClean="0"/>
              <a:t>22/06/2020</a:t>
            </a:fld>
            <a:endParaRPr lang="es-ES"/>
          </a:p>
        </p:txBody>
      </p:sp>
      <p:sp>
        <p:nvSpPr>
          <p:cNvPr id="5" name="Marcador de pie de página 4"/>
          <p:cNvSpPr>
            <a:spLocks noGrp="1"/>
          </p:cNvSpPr>
          <p:nvPr>
            <p:ph type="ftr" sz="quarter" idx="11"/>
          </p:nvPr>
        </p:nvSpPr>
        <p:spPr/>
        <p:txBody>
          <a:bodyPr/>
          <a:lstStyle/>
          <a:p>
            <a:r>
              <a:rPr lang="es-ES"/>
              <a:t>Direcció Jurídica i de RH - 29/5/2020</a:t>
            </a:r>
          </a:p>
        </p:txBody>
      </p:sp>
      <p:sp>
        <p:nvSpPr>
          <p:cNvPr id="6" name="Marcador de número de diapositiva 5"/>
          <p:cNvSpPr>
            <a:spLocks noGrp="1"/>
          </p:cNvSpPr>
          <p:nvPr>
            <p:ph type="sldNum" sz="quarter" idx="12"/>
          </p:nvPr>
        </p:nvSpPr>
        <p:spPr/>
        <p:txBody>
          <a:bodyPr/>
          <a:lstStyle/>
          <a:p>
            <a:fld id="{8966E17D-E6DF-074E-96E6-4D2DDC6C5480}" type="slidenum">
              <a:rPr lang="es-ES" smtClean="0"/>
              <a:t>‹Nº›</a:t>
            </a:fld>
            <a:endParaRPr lang="es-ES"/>
          </a:p>
        </p:txBody>
      </p:sp>
    </p:spTree>
    <p:extLst>
      <p:ext uri="{BB962C8B-B14F-4D97-AF65-F5344CB8AC3E}">
        <p14:creationId xmlns:p14="http://schemas.microsoft.com/office/powerpoint/2010/main" val="1118200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43B3C5E7-1BA6-4F49-8465-1A9EB2EBF4BD}" type="datetime1">
              <a:rPr lang="es-ES" smtClean="0"/>
              <a:t>22/06/2020</a:t>
            </a:fld>
            <a:endParaRPr lang="es-ES"/>
          </a:p>
        </p:txBody>
      </p:sp>
      <p:sp>
        <p:nvSpPr>
          <p:cNvPr id="5" name="Marcador de pie de página 4"/>
          <p:cNvSpPr>
            <a:spLocks noGrp="1"/>
          </p:cNvSpPr>
          <p:nvPr>
            <p:ph type="ftr" sz="quarter" idx="11"/>
          </p:nvPr>
        </p:nvSpPr>
        <p:spPr/>
        <p:txBody>
          <a:bodyPr/>
          <a:lstStyle/>
          <a:p>
            <a:r>
              <a:rPr lang="es-ES"/>
              <a:t>Direcció Jurídica i de RH - 29/5/2020</a:t>
            </a:r>
          </a:p>
        </p:txBody>
      </p:sp>
      <p:sp>
        <p:nvSpPr>
          <p:cNvPr id="6" name="Marcador de número de diapositiva 5"/>
          <p:cNvSpPr>
            <a:spLocks noGrp="1"/>
          </p:cNvSpPr>
          <p:nvPr>
            <p:ph type="sldNum" sz="quarter" idx="12"/>
          </p:nvPr>
        </p:nvSpPr>
        <p:spPr/>
        <p:txBody>
          <a:bodyPr/>
          <a:lstStyle/>
          <a:p>
            <a:fld id="{8966E17D-E6DF-074E-96E6-4D2DDC6C5480}" type="slidenum">
              <a:rPr lang="es-ES" smtClean="0"/>
              <a:t>‹Nº›</a:t>
            </a:fld>
            <a:endParaRPr lang="es-ES"/>
          </a:p>
        </p:txBody>
      </p:sp>
    </p:spTree>
    <p:extLst>
      <p:ext uri="{BB962C8B-B14F-4D97-AF65-F5344CB8AC3E}">
        <p14:creationId xmlns:p14="http://schemas.microsoft.com/office/powerpoint/2010/main" val="329341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E69A7C79-24A4-46A2-9174-0F21A4D1E59A}" type="datetime1">
              <a:rPr lang="es-ES" smtClean="0"/>
              <a:t>22/06/2020</a:t>
            </a:fld>
            <a:endParaRPr lang="es-ES"/>
          </a:p>
        </p:txBody>
      </p:sp>
      <p:sp>
        <p:nvSpPr>
          <p:cNvPr id="5" name="Marcador de pie de página 4"/>
          <p:cNvSpPr>
            <a:spLocks noGrp="1"/>
          </p:cNvSpPr>
          <p:nvPr>
            <p:ph type="ftr" sz="quarter" idx="11"/>
          </p:nvPr>
        </p:nvSpPr>
        <p:spPr/>
        <p:txBody>
          <a:bodyPr/>
          <a:lstStyle/>
          <a:p>
            <a:r>
              <a:rPr lang="es-ES"/>
              <a:t>Direcció Jurídica i de RH - 29/5/2020</a:t>
            </a:r>
          </a:p>
        </p:txBody>
      </p:sp>
      <p:sp>
        <p:nvSpPr>
          <p:cNvPr id="6" name="Marcador de número de diapositiva 5"/>
          <p:cNvSpPr>
            <a:spLocks noGrp="1"/>
          </p:cNvSpPr>
          <p:nvPr>
            <p:ph type="sldNum" sz="quarter" idx="12"/>
          </p:nvPr>
        </p:nvSpPr>
        <p:spPr/>
        <p:txBody>
          <a:bodyPr/>
          <a:lstStyle/>
          <a:p>
            <a:fld id="{8966E17D-E6DF-074E-96E6-4D2DDC6C5480}" type="slidenum">
              <a:rPr lang="es-ES" smtClean="0"/>
              <a:t>‹Nº›</a:t>
            </a:fld>
            <a:endParaRPr lang="es-ES"/>
          </a:p>
        </p:txBody>
      </p:sp>
    </p:spTree>
    <p:extLst>
      <p:ext uri="{BB962C8B-B14F-4D97-AF65-F5344CB8AC3E}">
        <p14:creationId xmlns:p14="http://schemas.microsoft.com/office/powerpoint/2010/main" val="329287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D3BD4EC8-6463-4492-B1CD-76B2ADEDEA0C}" type="datetime1">
              <a:rPr lang="es-ES" smtClean="0"/>
              <a:t>22/06/2020</a:t>
            </a:fld>
            <a:endParaRPr lang="es-ES"/>
          </a:p>
        </p:txBody>
      </p:sp>
      <p:sp>
        <p:nvSpPr>
          <p:cNvPr id="5" name="Marcador de pie de página 4"/>
          <p:cNvSpPr>
            <a:spLocks noGrp="1"/>
          </p:cNvSpPr>
          <p:nvPr>
            <p:ph type="ftr" sz="quarter" idx="11"/>
          </p:nvPr>
        </p:nvSpPr>
        <p:spPr/>
        <p:txBody>
          <a:bodyPr/>
          <a:lstStyle/>
          <a:p>
            <a:r>
              <a:rPr lang="es-ES"/>
              <a:t>Direcció Jurídica i de RH - 29/5/2020</a:t>
            </a:r>
          </a:p>
        </p:txBody>
      </p:sp>
      <p:sp>
        <p:nvSpPr>
          <p:cNvPr id="6" name="Marcador de número de diapositiva 5"/>
          <p:cNvSpPr>
            <a:spLocks noGrp="1"/>
          </p:cNvSpPr>
          <p:nvPr>
            <p:ph type="sldNum" sz="quarter" idx="12"/>
          </p:nvPr>
        </p:nvSpPr>
        <p:spPr/>
        <p:txBody>
          <a:bodyPr/>
          <a:lstStyle/>
          <a:p>
            <a:fld id="{8966E17D-E6DF-074E-96E6-4D2DDC6C5480}" type="slidenum">
              <a:rPr lang="es-ES" smtClean="0"/>
              <a:t>‹Nº›</a:t>
            </a:fld>
            <a:endParaRPr lang="es-ES"/>
          </a:p>
        </p:txBody>
      </p:sp>
    </p:spTree>
    <p:extLst>
      <p:ext uri="{BB962C8B-B14F-4D97-AF65-F5344CB8AC3E}">
        <p14:creationId xmlns:p14="http://schemas.microsoft.com/office/powerpoint/2010/main" val="3773253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357F9C32-C021-4553-9F36-626CA9C3E1EA}" type="datetime1">
              <a:rPr lang="es-ES" smtClean="0"/>
              <a:t>22/06/2020</a:t>
            </a:fld>
            <a:endParaRPr lang="es-ES"/>
          </a:p>
        </p:txBody>
      </p:sp>
      <p:sp>
        <p:nvSpPr>
          <p:cNvPr id="5" name="Marcador de pie de página 4"/>
          <p:cNvSpPr>
            <a:spLocks noGrp="1"/>
          </p:cNvSpPr>
          <p:nvPr>
            <p:ph type="ftr" sz="quarter" idx="11"/>
          </p:nvPr>
        </p:nvSpPr>
        <p:spPr/>
        <p:txBody>
          <a:bodyPr/>
          <a:lstStyle/>
          <a:p>
            <a:r>
              <a:rPr lang="es-ES"/>
              <a:t>Direcció Jurídica i de RH - 29/5/2020</a:t>
            </a:r>
          </a:p>
        </p:txBody>
      </p:sp>
      <p:sp>
        <p:nvSpPr>
          <p:cNvPr id="6" name="Marcador de número de diapositiva 5"/>
          <p:cNvSpPr>
            <a:spLocks noGrp="1"/>
          </p:cNvSpPr>
          <p:nvPr>
            <p:ph type="sldNum" sz="quarter" idx="12"/>
          </p:nvPr>
        </p:nvSpPr>
        <p:spPr/>
        <p:txBody>
          <a:bodyPr/>
          <a:lstStyle/>
          <a:p>
            <a:fld id="{8966E17D-E6DF-074E-96E6-4D2DDC6C5480}" type="slidenum">
              <a:rPr lang="es-ES" smtClean="0"/>
              <a:t>‹Nº›</a:t>
            </a:fld>
            <a:endParaRPr lang="es-ES"/>
          </a:p>
        </p:txBody>
      </p:sp>
    </p:spTree>
    <p:extLst>
      <p:ext uri="{BB962C8B-B14F-4D97-AF65-F5344CB8AC3E}">
        <p14:creationId xmlns:p14="http://schemas.microsoft.com/office/powerpoint/2010/main" val="3803007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4D508E8A-3E9F-4AA1-AF70-65007999C470}" type="datetime1">
              <a:rPr lang="es-ES" smtClean="0"/>
              <a:t>22/06/2020</a:t>
            </a:fld>
            <a:endParaRPr lang="es-ES"/>
          </a:p>
        </p:txBody>
      </p:sp>
      <p:sp>
        <p:nvSpPr>
          <p:cNvPr id="6" name="Marcador de pie de página 5"/>
          <p:cNvSpPr>
            <a:spLocks noGrp="1"/>
          </p:cNvSpPr>
          <p:nvPr>
            <p:ph type="ftr" sz="quarter" idx="11"/>
          </p:nvPr>
        </p:nvSpPr>
        <p:spPr/>
        <p:txBody>
          <a:bodyPr/>
          <a:lstStyle/>
          <a:p>
            <a:r>
              <a:rPr lang="es-ES"/>
              <a:t>Direcció Jurídica i de RH - 29/5/2020</a:t>
            </a:r>
          </a:p>
        </p:txBody>
      </p:sp>
      <p:sp>
        <p:nvSpPr>
          <p:cNvPr id="7" name="Marcador de número de diapositiva 6"/>
          <p:cNvSpPr>
            <a:spLocks noGrp="1"/>
          </p:cNvSpPr>
          <p:nvPr>
            <p:ph type="sldNum" sz="quarter" idx="12"/>
          </p:nvPr>
        </p:nvSpPr>
        <p:spPr/>
        <p:txBody>
          <a:bodyPr/>
          <a:lstStyle/>
          <a:p>
            <a:fld id="{8966E17D-E6DF-074E-96E6-4D2DDC6C5480}" type="slidenum">
              <a:rPr lang="es-ES" smtClean="0"/>
              <a:t>‹Nº›</a:t>
            </a:fld>
            <a:endParaRPr lang="es-ES"/>
          </a:p>
        </p:txBody>
      </p:sp>
    </p:spTree>
    <p:extLst>
      <p:ext uri="{BB962C8B-B14F-4D97-AF65-F5344CB8AC3E}">
        <p14:creationId xmlns:p14="http://schemas.microsoft.com/office/powerpoint/2010/main" val="401804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8B800F98-5298-49DC-AB01-6A1959BCA450}" type="datetime1">
              <a:rPr lang="es-ES" smtClean="0"/>
              <a:t>22/06/2020</a:t>
            </a:fld>
            <a:endParaRPr lang="es-ES"/>
          </a:p>
        </p:txBody>
      </p:sp>
      <p:sp>
        <p:nvSpPr>
          <p:cNvPr id="8" name="Marcador de pie de página 7"/>
          <p:cNvSpPr>
            <a:spLocks noGrp="1"/>
          </p:cNvSpPr>
          <p:nvPr>
            <p:ph type="ftr" sz="quarter" idx="11"/>
          </p:nvPr>
        </p:nvSpPr>
        <p:spPr/>
        <p:txBody>
          <a:bodyPr/>
          <a:lstStyle/>
          <a:p>
            <a:r>
              <a:rPr lang="es-ES"/>
              <a:t>Direcció Jurídica i de RH - 29/5/2020</a:t>
            </a:r>
          </a:p>
        </p:txBody>
      </p:sp>
      <p:sp>
        <p:nvSpPr>
          <p:cNvPr id="9" name="Marcador de número de diapositiva 8"/>
          <p:cNvSpPr>
            <a:spLocks noGrp="1"/>
          </p:cNvSpPr>
          <p:nvPr>
            <p:ph type="sldNum" sz="quarter" idx="12"/>
          </p:nvPr>
        </p:nvSpPr>
        <p:spPr/>
        <p:txBody>
          <a:bodyPr/>
          <a:lstStyle/>
          <a:p>
            <a:fld id="{8966E17D-E6DF-074E-96E6-4D2DDC6C5480}" type="slidenum">
              <a:rPr lang="es-ES" smtClean="0"/>
              <a:t>‹Nº›</a:t>
            </a:fld>
            <a:endParaRPr lang="es-ES"/>
          </a:p>
        </p:txBody>
      </p:sp>
    </p:spTree>
    <p:extLst>
      <p:ext uri="{BB962C8B-B14F-4D97-AF65-F5344CB8AC3E}">
        <p14:creationId xmlns:p14="http://schemas.microsoft.com/office/powerpoint/2010/main" val="2582128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844A5019-65D8-487A-ADDC-9A4057C0D7F8}" type="datetime1">
              <a:rPr lang="es-ES" smtClean="0"/>
              <a:t>22/06/2020</a:t>
            </a:fld>
            <a:endParaRPr lang="es-ES"/>
          </a:p>
        </p:txBody>
      </p:sp>
      <p:sp>
        <p:nvSpPr>
          <p:cNvPr id="4" name="Marcador de pie de página 3"/>
          <p:cNvSpPr>
            <a:spLocks noGrp="1"/>
          </p:cNvSpPr>
          <p:nvPr>
            <p:ph type="ftr" sz="quarter" idx="11"/>
          </p:nvPr>
        </p:nvSpPr>
        <p:spPr/>
        <p:txBody>
          <a:bodyPr/>
          <a:lstStyle/>
          <a:p>
            <a:r>
              <a:rPr lang="es-ES"/>
              <a:t>Direcció Jurídica i de RH - 29/5/2020</a:t>
            </a:r>
          </a:p>
        </p:txBody>
      </p:sp>
      <p:sp>
        <p:nvSpPr>
          <p:cNvPr id="5" name="Marcador de número de diapositiva 4"/>
          <p:cNvSpPr>
            <a:spLocks noGrp="1"/>
          </p:cNvSpPr>
          <p:nvPr>
            <p:ph type="sldNum" sz="quarter" idx="12"/>
          </p:nvPr>
        </p:nvSpPr>
        <p:spPr/>
        <p:txBody>
          <a:bodyPr/>
          <a:lstStyle/>
          <a:p>
            <a:fld id="{8966E17D-E6DF-074E-96E6-4D2DDC6C5480}" type="slidenum">
              <a:rPr lang="es-ES" smtClean="0"/>
              <a:t>‹Nº›</a:t>
            </a:fld>
            <a:endParaRPr lang="es-ES"/>
          </a:p>
        </p:txBody>
      </p:sp>
    </p:spTree>
    <p:extLst>
      <p:ext uri="{BB962C8B-B14F-4D97-AF65-F5344CB8AC3E}">
        <p14:creationId xmlns:p14="http://schemas.microsoft.com/office/powerpoint/2010/main" val="25742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64F5FE9-19D2-47E7-98C9-7894097FF424}" type="datetime1">
              <a:rPr lang="es-ES" smtClean="0"/>
              <a:t>22/06/2020</a:t>
            </a:fld>
            <a:endParaRPr lang="es-ES"/>
          </a:p>
        </p:txBody>
      </p:sp>
      <p:sp>
        <p:nvSpPr>
          <p:cNvPr id="3" name="Marcador de pie de página 2"/>
          <p:cNvSpPr>
            <a:spLocks noGrp="1"/>
          </p:cNvSpPr>
          <p:nvPr>
            <p:ph type="ftr" sz="quarter" idx="11"/>
          </p:nvPr>
        </p:nvSpPr>
        <p:spPr/>
        <p:txBody>
          <a:bodyPr/>
          <a:lstStyle/>
          <a:p>
            <a:r>
              <a:rPr lang="es-ES"/>
              <a:t>Direcció Jurídica i de RH - 29/5/2020</a:t>
            </a:r>
          </a:p>
        </p:txBody>
      </p:sp>
      <p:sp>
        <p:nvSpPr>
          <p:cNvPr id="4" name="Marcador de número de diapositiva 3"/>
          <p:cNvSpPr>
            <a:spLocks noGrp="1"/>
          </p:cNvSpPr>
          <p:nvPr>
            <p:ph type="sldNum" sz="quarter" idx="12"/>
          </p:nvPr>
        </p:nvSpPr>
        <p:spPr/>
        <p:txBody>
          <a:bodyPr/>
          <a:lstStyle/>
          <a:p>
            <a:fld id="{8966E17D-E6DF-074E-96E6-4D2DDC6C5480}" type="slidenum">
              <a:rPr lang="es-ES" smtClean="0"/>
              <a:t>‹Nº›</a:t>
            </a:fld>
            <a:endParaRPr lang="es-ES"/>
          </a:p>
        </p:txBody>
      </p:sp>
    </p:spTree>
    <p:extLst>
      <p:ext uri="{BB962C8B-B14F-4D97-AF65-F5344CB8AC3E}">
        <p14:creationId xmlns:p14="http://schemas.microsoft.com/office/powerpoint/2010/main" val="1155899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55598C29-E0F8-4568-BBAE-3DAB6A3A4D27}" type="datetime1">
              <a:rPr lang="es-ES" smtClean="0"/>
              <a:t>22/06/2020</a:t>
            </a:fld>
            <a:endParaRPr lang="es-ES"/>
          </a:p>
        </p:txBody>
      </p:sp>
      <p:sp>
        <p:nvSpPr>
          <p:cNvPr id="6" name="Marcador de pie de página 5"/>
          <p:cNvSpPr>
            <a:spLocks noGrp="1"/>
          </p:cNvSpPr>
          <p:nvPr>
            <p:ph type="ftr" sz="quarter" idx="11"/>
          </p:nvPr>
        </p:nvSpPr>
        <p:spPr/>
        <p:txBody>
          <a:bodyPr/>
          <a:lstStyle/>
          <a:p>
            <a:r>
              <a:rPr lang="es-ES"/>
              <a:t>Direcció Jurídica i de RH - 29/5/2020</a:t>
            </a:r>
          </a:p>
        </p:txBody>
      </p:sp>
      <p:sp>
        <p:nvSpPr>
          <p:cNvPr id="7" name="Marcador de número de diapositiva 6"/>
          <p:cNvSpPr>
            <a:spLocks noGrp="1"/>
          </p:cNvSpPr>
          <p:nvPr>
            <p:ph type="sldNum" sz="quarter" idx="12"/>
          </p:nvPr>
        </p:nvSpPr>
        <p:spPr/>
        <p:txBody>
          <a:bodyPr/>
          <a:lstStyle/>
          <a:p>
            <a:fld id="{8966E17D-E6DF-074E-96E6-4D2DDC6C5480}" type="slidenum">
              <a:rPr lang="es-ES" smtClean="0"/>
              <a:t>‹Nº›</a:t>
            </a:fld>
            <a:endParaRPr lang="es-ES"/>
          </a:p>
        </p:txBody>
      </p:sp>
    </p:spTree>
    <p:extLst>
      <p:ext uri="{BB962C8B-B14F-4D97-AF65-F5344CB8AC3E}">
        <p14:creationId xmlns:p14="http://schemas.microsoft.com/office/powerpoint/2010/main" val="3132660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626560D-1411-4A84-ADB1-50FD7E6D4BB7}" type="datetime1">
              <a:rPr lang="es-ES" smtClean="0"/>
              <a:t>22/06/2020</a:t>
            </a:fld>
            <a:endParaRPr lang="es-ES"/>
          </a:p>
        </p:txBody>
      </p:sp>
      <p:sp>
        <p:nvSpPr>
          <p:cNvPr id="6" name="Marcador de pie de página 5"/>
          <p:cNvSpPr>
            <a:spLocks noGrp="1"/>
          </p:cNvSpPr>
          <p:nvPr>
            <p:ph type="ftr" sz="quarter" idx="11"/>
          </p:nvPr>
        </p:nvSpPr>
        <p:spPr/>
        <p:txBody>
          <a:bodyPr/>
          <a:lstStyle/>
          <a:p>
            <a:r>
              <a:rPr lang="es-ES"/>
              <a:t>Direcció Jurídica i de RH - 29/5/2020</a:t>
            </a:r>
          </a:p>
        </p:txBody>
      </p:sp>
      <p:sp>
        <p:nvSpPr>
          <p:cNvPr id="7" name="Marcador de número de diapositiva 6"/>
          <p:cNvSpPr>
            <a:spLocks noGrp="1"/>
          </p:cNvSpPr>
          <p:nvPr>
            <p:ph type="sldNum" sz="quarter" idx="12"/>
          </p:nvPr>
        </p:nvSpPr>
        <p:spPr/>
        <p:txBody>
          <a:bodyPr/>
          <a:lstStyle/>
          <a:p>
            <a:fld id="{8966E17D-E6DF-074E-96E6-4D2DDC6C5480}" type="slidenum">
              <a:rPr lang="es-ES" smtClean="0"/>
              <a:t>‹Nº›</a:t>
            </a:fld>
            <a:endParaRPr lang="es-ES"/>
          </a:p>
        </p:txBody>
      </p:sp>
    </p:spTree>
    <p:extLst>
      <p:ext uri="{BB962C8B-B14F-4D97-AF65-F5344CB8AC3E}">
        <p14:creationId xmlns:p14="http://schemas.microsoft.com/office/powerpoint/2010/main" val="480924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dirty="0"/>
              <a:t>Clic para editar título</a:t>
            </a:r>
            <a:endParaRPr lang="es-ES" dirty="0"/>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Arial Regular"/>
              </a:defRPr>
            </a:lvl1pPr>
          </a:lstStyle>
          <a:p>
            <a:fld id="{A1CEBA8E-8CA1-48DE-8194-622BF655B8AC}" type="datetime1">
              <a:rPr lang="es-ES" smtClean="0"/>
              <a:t>22/06/2020</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Arial Regular"/>
              </a:defRPr>
            </a:lvl1pPr>
          </a:lstStyle>
          <a:p>
            <a:r>
              <a:rPr lang="es-ES"/>
              <a:t>Direcció Jurídica i de RH - 29/5/2020</a:t>
            </a:r>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Arial Regular"/>
              </a:defRPr>
            </a:lvl1pPr>
          </a:lstStyle>
          <a:p>
            <a:fld id="{8966E17D-E6DF-074E-96E6-4D2DDC6C5480}" type="slidenum">
              <a:rPr lang="es-ES" smtClean="0"/>
              <a:pPr/>
              <a:t>‹Nº›</a:t>
            </a:fld>
            <a:endParaRPr lang="es-ES" dirty="0"/>
          </a:p>
        </p:txBody>
      </p:sp>
    </p:spTree>
    <p:extLst>
      <p:ext uri="{BB962C8B-B14F-4D97-AF65-F5344CB8AC3E}">
        <p14:creationId xmlns:p14="http://schemas.microsoft.com/office/powerpoint/2010/main" val="1894520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b="0" i="0" kern="1200">
          <a:solidFill>
            <a:schemeClr val="tx1"/>
          </a:solidFill>
          <a:latin typeface="Arial Regular"/>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rial Regular"/>
          <a:ea typeface="+mn-ea"/>
          <a:cs typeface="+mn-cs"/>
        </a:defRPr>
      </a:lvl1pPr>
      <a:lvl2pPr marL="742950" indent="-285750" algn="l" defTabSz="457200" rtl="0" eaLnBrk="1" latinLnBrk="0" hangingPunct="1">
        <a:spcBef>
          <a:spcPct val="20000"/>
        </a:spcBef>
        <a:buFont typeface="Arial"/>
        <a:buChar char="–"/>
        <a:defRPr sz="2800" b="0" i="0" kern="1200">
          <a:solidFill>
            <a:schemeClr val="tx1"/>
          </a:solidFill>
          <a:latin typeface="Arial Regular"/>
          <a:ea typeface="+mn-ea"/>
          <a:cs typeface="+mn-cs"/>
        </a:defRPr>
      </a:lvl2pPr>
      <a:lvl3pPr marL="1143000" indent="-228600" algn="l" defTabSz="457200" rtl="0" eaLnBrk="1" latinLnBrk="0" hangingPunct="1">
        <a:spcBef>
          <a:spcPct val="20000"/>
        </a:spcBef>
        <a:buFont typeface="Arial"/>
        <a:buChar char="•"/>
        <a:defRPr sz="2400" b="0" i="0" kern="1200">
          <a:solidFill>
            <a:schemeClr val="tx1"/>
          </a:solidFill>
          <a:latin typeface="Arial Regular"/>
          <a:ea typeface="+mn-ea"/>
          <a:cs typeface="+mn-cs"/>
        </a:defRPr>
      </a:lvl3pPr>
      <a:lvl4pPr marL="1600200" indent="-228600" algn="l" defTabSz="457200" rtl="0" eaLnBrk="1" latinLnBrk="0" hangingPunct="1">
        <a:spcBef>
          <a:spcPct val="20000"/>
        </a:spcBef>
        <a:buFont typeface="Arial"/>
        <a:buChar char="–"/>
        <a:defRPr sz="2000" b="0" i="0" kern="1200">
          <a:solidFill>
            <a:schemeClr val="tx1"/>
          </a:solidFill>
          <a:latin typeface="Arial Regular"/>
          <a:ea typeface="+mn-ea"/>
          <a:cs typeface="+mn-cs"/>
        </a:defRPr>
      </a:lvl4pPr>
      <a:lvl5pPr marL="2057400" indent="-228600" algn="l" defTabSz="457200" rtl="0" eaLnBrk="1" latinLnBrk="0" hangingPunct="1">
        <a:spcBef>
          <a:spcPct val="20000"/>
        </a:spcBef>
        <a:buFont typeface="Arial"/>
        <a:buChar char="»"/>
        <a:defRPr sz="2000" b="0" i="0" kern="1200">
          <a:solidFill>
            <a:schemeClr val="tx1"/>
          </a:solidFill>
          <a:latin typeface="Arial 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2.jfif"/><Relationship Id="rId4" Type="http://schemas.openxmlformats.org/officeDocument/2006/relationships/hyperlink" Target="https://www.youtube.com/watch?v=pcTkr-29CUQ&amp;list=PLAydlOUpCxDkk94W0Xq_9noyUC-u90tdw&amp;index=12&amp;t=0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s://www.youtube.com/watch?v=EKGO6SRjJW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hyperlink" Target="https://www.youtube.com/watch?v=1g5QRjlGUB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portaldogc.gencat.cat/utilsEADOP/PDF/8158/1800178.pdf"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scbs.gob.es/gabinetePrensa/notaPrensa/pdf/GUIA110420172227802.pdf"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treballiaferssocials.gencat.cat/web/.content/01departament/coronavirus/recomanacions-empreses-treballadors-crl.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ajaime@egarsatsp.es"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9633" y="-1"/>
            <a:ext cx="1587500" cy="6340409"/>
          </a:xfrm>
          <a:prstGeom prst="rect">
            <a:avLst/>
          </a:prstGeom>
          <a:solidFill>
            <a:srgbClr val="9B55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latin typeface="Arial Regular"/>
            </a:endParaRPr>
          </a:p>
        </p:txBody>
      </p:sp>
      <p:sp>
        <p:nvSpPr>
          <p:cNvPr id="8" name="Rectángulo 7"/>
          <p:cNvSpPr/>
          <p:nvPr/>
        </p:nvSpPr>
        <p:spPr>
          <a:xfrm>
            <a:off x="1557867" y="29059"/>
            <a:ext cx="7586132" cy="6340410"/>
          </a:xfrm>
          <a:prstGeom prst="rect">
            <a:avLst/>
          </a:prstGeom>
          <a:solidFill>
            <a:srgbClr val="140C0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latin typeface="Arial Regular"/>
            </a:endParaRPr>
          </a:p>
        </p:txBody>
      </p:sp>
      <p:sp>
        <p:nvSpPr>
          <p:cNvPr id="2" name="Título 1"/>
          <p:cNvSpPr>
            <a:spLocks noGrp="1"/>
          </p:cNvSpPr>
          <p:nvPr>
            <p:ph type="ctrTitle"/>
          </p:nvPr>
        </p:nvSpPr>
        <p:spPr>
          <a:xfrm>
            <a:off x="2425234" y="971681"/>
            <a:ext cx="5661590" cy="578909"/>
          </a:xfrm>
        </p:spPr>
        <p:txBody>
          <a:bodyPr>
            <a:noAutofit/>
          </a:bodyPr>
          <a:lstStyle/>
          <a:p>
            <a:pPr algn="l"/>
            <a:r>
              <a:rPr lang="es-ES" sz="3200" b="1" dirty="0">
                <a:solidFill>
                  <a:schemeClr val="bg1"/>
                </a:solidFill>
                <a:latin typeface="Arial" panose="020B0604020202020204" pitchFamily="34" charset="0"/>
                <a:cs typeface="Arial" panose="020B0604020202020204" pitchFamily="34" charset="0"/>
              </a:rPr>
              <a:t>PROTOCOL  DE  TORNADA  A L’ACTIVITAT  LABORAL</a:t>
            </a:r>
          </a:p>
        </p:txBody>
      </p:sp>
      <p:pic>
        <p:nvPicPr>
          <p:cNvPr id="5" name="Imagen 4" descr="logoFUAB nou abril 2008.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144" y="179388"/>
            <a:ext cx="2093516" cy="350042"/>
          </a:xfrm>
          <a:prstGeom prst="rect">
            <a:avLst/>
          </a:prstGeom>
        </p:spPr>
      </p:pic>
      <p:pic>
        <p:nvPicPr>
          <p:cNvPr id="4" name="Imagen 3" descr="edifici blanc.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547663" y="2180859"/>
            <a:ext cx="7596336" cy="4159549"/>
          </a:xfrm>
          <a:prstGeom prst="rect">
            <a:avLst/>
          </a:prstGeom>
        </p:spPr>
      </p:pic>
      <p:pic>
        <p:nvPicPr>
          <p:cNvPr id="9" name="Imagen 8">
            <a:extLst>
              <a:ext uri="{FF2B5EF4-FFF2-40B4-BE49-F238E27FC236}">
                <a16:creationId xmlns:a16="http://schemas.microsoft.com/office/drawing/2014/main" id="{53AB950A-9E74-1743-BCCE-22B5AAB021CE}"/>
              </a:ext>
            </a:extLst>
          </p:cNvPr>
          <p:cNvPicPr>
            <a:picLocks noChangeAspect="1"/>
          </p:cNvPicPr>
          <p:nvPr/>
        </p:nvPicPr>
        <p:blipFill>
          <a:blip r:embed="rId5"/>
          <a:stretch>
            <a:fillRect/>
          </a:stretch>
        </p:blipFill>
        <p:spPr>
          <a:xfrm>
            <a:off x="104144" y="6438176"/>
            <a:ext cx="2016756" cy="383314"/>
          </a:xfrm>
          <a:prstGeom prst="rect">
            <a:avLst/>
          </a:prstGeom>
        </p:spPr>
      </p:pic>
      <p:sp>
        <p:nvSpPr>
          <p:cNvPr id="3" name="CuadroTexto 2"/>
          <p:cNvSpPr txBox="1"/>
          <p:nvPr/>
        </p:nvSpPr>
        <p:spPr>
          <a:xfrm>
            <a:off x="5306391" y="2491191"/>
            <a:ext cx="3668120" cy="707886"/>
          </a:xfrm>
          <a:prstGeom prst="rect">
            <a:avLst/>
          </a:prstGeom>
          <a:noFill/>
        </p:spPr>
        <p:txBody>
          <a:bodyPr wrap="none" rtlCol="0">
            <a:spAutoFit/>
          </a:bodyPr>
          <a:lstStyle/>
          <a:p>
            <a:pPr algn="r"/>
            <a:r>
              <a:rPr lang="ca-ES" sz="2000" b="1" dirty="0"/>
              <a:t>DIRECCIÓ JURÍDICA i de RH</a:t>
            </a:r>
          </a:p>
          <a:p>
            <a:pPr algn="r"/>
            <a:r>
              <a:rPr lang="ca-ES" sz="2000" b="1" dirty="0"/>
              <a:t>22 de juny de 2020</a:t>
            </a:r>
          </a:p>
        </p:txBody>
      </p:sp>
    </p:spTree>
    <p:extLst>
      <p:ext uri="{BB962C8B-B14F-4D97-AF65-F5344CB8AC3E}">
        <p14:creationId xmlns:p14="http://schemas.microsoft.com/office/powerpoint/2010/main" val="955298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751300" y="2207736"/>
            <a:ext cx="7279574" cy="2585323"/>
          </a:xfrm>
          <a:prstGeom prst="rect">
            <a:avLst/>
          </a:prstGeom>
          <a:noFill/>
        </p:spPr>
        <p:txBody>
          <a:bodyPr wrap="square" rtlCol="0" anchor="t">
            <a:spAutoFit/>
          </a:bodyPr>
          <a:lstStyle/>
          <a:p>
            <a:pPr algn="just"/>
            <a:endParaRPr lang="ca-ES" dirty="0"/>
          </a:p>
          <a:p>
            <a:pPr marL="285750" indent="-285750" algn="just">
              <a:buFont typeface="Arial" panose="020B0604020202020204" pitchFamily="34" charset="0"/>
              <a:buChar char="•"/>
            </a:pPr>
            <a:r>
              <a:rPr lang="ca-ES" dirty="0"/>
              <a:t>Els dies que correspongui teletreballar, la jornada serà l’habitual, distribuïda segons les necessitats de cada persona i de la prestació de servei.</a:t>
            </a:r>
          </a:p>
          <a:p>
            <a:pPr algn="just"/>
            <a:endParaRPr lang="ca-ES" dirty="0"/>
          </a:p>
          <a:p>
            <a:pPr marL="285750" indent="-285750" algn="just">
              <a:buFont typeface="Arial" panose="020B0604020202020204" pitchFamily="34" charset="0"/>
              <a:buChar char="•"/>
            </a:pPr>
            <a:r>
              <a:rPr lang="ca-ES" dirty="0"/>
              <a:t>Durant el període previst en el calendari laboral com a jornada intensiva, tant la jornada de teletreball com la de presència efectiva, serà l’establerta en aquest calendari. </a:t>
            </a:r>
            <a:endParaRPr lang="ca-ES" sz="1600" dirty="0"/>
          </a:p>
          <a:p>
            <a:pPr algn="just"/>
            <a:endParaRPr lang="ca-ES"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nchor="t">
            <a:spAutoFit/>
          </a:bodyPr>
          <a:lstStyle/>
          <a:p>
            <a:r>
              <a:rPr lang="es-ES" sz="2800" b="1" dirty="0">
                <a:solidFill>
                  <a:schemeClr val="bg1"/>
                </a:solidFill>
                <a:latin typeface="Arial" panose="020B0604020202020204" pitchFamily="34" charset="0"/>
                <a:cs typeface="Arial" panose="020B0604020202020204" pitchFamily="34" charset="0"/>
              </a:rPr>
              <a:t>9</a:t>
            </a: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95802"/>
            <a:ext cx="2016756" cy="325687"/>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1169603" y="792629"/>
            <a:ext cx="14431171" cy="523220"/>
          </a:xfrm>
          <a:prstGeom prst="rect">
            <a:avLst/>
          </a:prstGeom>
          <a:noFill/>
        </p:spPr>
        <p:txBody>
          <a:bodyPr wrap="square" rtlCol="0">
            <a:spAutoFit/>
          </a:bodyPr>
          <a:lstStyle/>
          <a:p>
            <a:r>
              <a:rPr lang="es-ES" sz="2400" b="1" dirty="0"/>
              <a:t>   </a:t>
            </a:r>
            <a:r>
              <a:rPr lang="es-ES" sz="2800" b="1" dirty="0"/>
              <a:t>              MESURES ORGANITZATIVES</a:t>
            </a:r>
            <a:endParaRPr lang="es-ES" sz="2800" b="1" dirty="0">
              <a:latin typeface="Arial Regular"/>
            </a:endParaRPr>
          </a:p>
        </p:txBody>
      </p:sp>
      <p:sp>
        <p:nvSpPr>
          <p:cNvPr id="10" name="Marcador de pie de página 2">
            <a:extLst>
              <a:ext uri="{FF2B5EF4-FFF2-40B4-BE49-F238E27FC236}">
                <a16:creationId xmlns:a16="http://schemas.microsoft.com/office/drawing/2014/main" id="{073E6912-0275-4577-A6D2-D526CDDB162A}"/>
              </a:ext>
            </a:extLst>
          </p:cNvPr>
          <p:cNvSpPr>
            <a:spLocks noGrp="1"/>
          </p:cNvSpPr>
          <p:nvPr>
            <p:ph type="ftr" sz="quarter" idx="11"/>
          </p:nvPr>
        </p:nvSpPr>
        <p:spPr>
          <a:xfrm>
            <a:off x="3124200" y="6356350"/>
            <a:ext cx="2895600" cy="365125"/>
          </a:xfrm>
        </p:spPr>
        <p:txBody>
          <a:bodyPr/>
          <a:lstStyle/>
          <a:p>
            <a:r>
              <a:rPr lang="es-ES" dirty="0"/>
              <a:t>Direcció Jurídica i de RH - 22/06/2020</a:t>
            </a:r>
          </a:p>
        </p:txBody>
      </p:sp>
      <p:sp>
        <p:nvSpPr>
          <p:cNvPr id="3" name="AutoShape 2" descr="Resultat d'imatges de imagenes de horas de del reloj a las 7:4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453392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77840" y="1286700"/>
            <a:ext cx="8289908" cy="5355312"/>
          </a:xfrm>
          <a:prstGeom prst="rect">
            <a:avLst/>
          </a:prstGeom>
          <a:noFill/>
        </p:spPr>
        <p:txBody>
          <a:bodyPr wrap="square" rtlCol="0">
            <a:spAutoFit/>
          </a:bodyPr>
          <a:lstStyle/>
          <a:p>
            <a:pPr lvl="0" algn="just"/>
            <a:endParaRPr lang="ca-ES" dirty="0"/>
          </a:p>
          <a:p>
            <a:pPr marL="285750" lvl="0" indent="-285750" algn="just">
              <a:buFont typeface="Arial" panose="020B0604020202020204" pitchFamily="34" charset="0"/>
              <a:buChar char="•"/>
            </a:pPr>
            <a:r>
              <a:rPr lang="ca-ES" dirty="0"/>
              <a:t>Inhabilitació temporal dels terminals que fins ara s’han utilitzat per a fer el registre de jornada. El registre es farà des de l’ordinador a l’aplicatiu </a:t>
            </a:r>
            <a:r>
              <a:rPr lang="ca-ES" i="1" dirty="0" err="1"/>
              <a:t>my</a:t>
            </a:r>
            <a:r>
              <a:rPr lang="ca-ES" i="1" dirty="0"/>
              <a:t> web </a:t>
            </a:r>
            <a:r>
              <a:rPr lang="ca-ES" i="1" dirty="0" err="1"/>
              <a:t>time</a:t>
            </a:r>
            <a:r>
              <a:rPr lang="ca-ES" i="1" dirty="0"/>
              <a:t> i</a:t>
            </a:r>
            <a:r>
              <a:rPr lang="ca-ES" dirty="0"/>
              <a:t> quan ens identifiquem amb el nostre NIU i contrasenya, ens apareixerà a la pantalla la imatge següent:</a:t>
            </a:r>
            <a:endParaRPr lang="ca-ES" i="1" dirty="0"/>
          </a:p>
          <a:p>
            <a:pPr marL="285750" lvl="0" indent="-285750" algn="just">
              <a:buFont typeface="Arial" panose="020B0604020202020204" pitchFamily="34" charset="0"/>
              <a:buChar char="•"/>
            </a:pPr>
            <a:endParaRPr lang="ca-ES" i="1" dirty="0"/>
          </a:p>
          <a:p>
            <a:pPr marL="285750" lvl="0" indent="-285750" algn="just">
              <a:buFont typeface="Arial" panose="020B0604020202020204" pitchFamily="34" charset="0"/>
              <a:buChar char="•"/>
            </a:pPr>
            <a:endParaRPr lang="ca-ES" i="1" dirty="0"/>
          </a:p>
          <a:p>
            <a:pPr marL="285750" lvl="0" indent="-285750" algn="just">
              <a:buFont typeface="Arial" panose="020B0604020202020204" pitchFamily="34" charset="0"/>
              <a:buChar char="•"/>
            </a:pPr>
            <a:endParaRPr lang="ca-ES" i="1" dirty="0"/>
          </a:p>
          <a:p>
            <a:pPr marL="285750" lvl="0" indent="-285750" algn="just">
              <a:buFont typeface="Arial" panose="020B0604020202020204" pitchFamily="34" charset="0"/>
              <a:buChar char="•"/>
            </a:pPr>
            <a:endParaRPr lang="ca-ES" i="1" dirty="0"/>
          </a:p>
          <a:p>
            <a:pPr marL="285750" lvl="0" indent="-285750" algn="just">
              <a:buFont typeface="Arial" panose="020B0604020202020204" pitchFamily="34" charset="0"/>
              <a:buChar char="•"/>
            </a:pPr>
            <a:endParaRPr lang="ca-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marL="285750" indent="-285750" algn="just">
              <a:buFont typeface="Arial" panose="020B0604020202020204" pitchFamily="34" charset="0"/>
              <a:buChar char="•"/>
            </a:pPr>
            <a:r>
              <a:rPr lang="ca-ES" dirty="0"/>
              <a:t>Marcar botó verd + OK per a l’entrada a la feina (decalatge de 5 minuts).</a:t>
            </a:r>
          </a:p>
          <a:p>
            <a:pPr marL="285750" indent="-285750" algn="just">
              <a:buFont typeface="Arial" panose="020B0604020202020204" pitchFamily="34" charset="0"/>
              <a:buChar char="•"/>
            </a:pPr>
            <a:r>
              <a:rPr lang="ca-ES" dirty="0"/>
              <a:t>Marcar botó vermell + OK per a la sortida de la feina.</a:t>
            </a:r>
          </a:p>
          <a:p>
            <a:pPr lvl="0" algn="just"/>
            <a:endParaRPr lang="ca-ES"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nchor="t">
            <a:spAutoFit/>
          </a:bodyPr>
          <a:lstStyle/>
          <a:p>
            <a:r>
              <a:rPr lang="es-ES" sz="2800" b="1" dirty="0">
                <a:solidFill>
                  <a:schemeClr val="bg1"/>
                </a:solidFill>
                <a:latin typeface="Arial"/>
                <a:cs typeface="Arial"/>
              </a:rPr>
              <a:t>10</a:t>
            </a:r>
            <a:endParaRPr lang="es-ES" sz="2800" b="1" dirty="0">
              <a:solidFill>
                <a:schemeClr val="bg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95802"/>
            <a:ext cx="2016756" cy="325687"/>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1099791" y="1048703"/>
            <a:ext cx="14431171" cy="461665"/>
          </a:xfrm>
          <a:prstGeom prst="rect">
            <a:avLst/>
          </a:prstGeom>
          <a:noFill/>
        </p:spPr>
        <p:txBody>
          <a:bodyPr wrap="square" rtlCol="0">
            <a:spAutoFit/>
          </a:bodyPr>
          <a:lstStyle/>
          <a:p>
            <a:r>
              <a:rPr lang="es-ES" sz="2400" b="1" dirty="0"/>
              <a:t>                                MESURES ORGANITZATIVES</a:t>
            </a:r>
            <a:endParaRPr lang="es-ES" sz="2800" b="1" dirty="0">
              <a:latin typeface="Arial Regular"/>
            </a:endParaRPr>
          </a:p>
        </p:txBody>
      </p:sp>
      <p:sp>
        <p:nvSpPr>
          <p:cNvPr id="10" name="Marcador de pie de página 2">
            <a:extLst>
              <a:ext uri="{FF2B5EF4-FFF2-40B4-BE49-F238E27FC236}">
                <a16:creationId xmlns:a16="http://schemas.microsoft.com/office/drawing/2014/main" id="{73C40F58-CAE8-4514-9A67-C37BCFC418D3}"/>
              </a:ext>
            </a:extLst>
          </p:cNvPr>
          <p:cNvSpPr>
            <a:spLocks noGrp="1"/>
          </p:cNvSpPr>
          <p:nvPr>
            <p:ph type="ftr" sz="quarter" idx="11"/>
          </p:nvPr>
        </p:nvSpPr>
        <p:spPr>
          <a:xfrm>
            <a:off x="3124200" y="6356350"/>
            <a:ext cx="2895600" cy="365125"/>
          </a:xfrm>
        </p:spPr>
        <p:txBody>
          <a:bodyPr/>
          <a:lstStyle/>
          <a:p>
            <a:r>
              <a:rPr lang="es-ES" dirty="0"/>
              <a:t>Direcció Jurídica i de RH - 22/06/2020</a:t>
            </a:r>
          </a:p>
        </p:txBody>
      </p:sp>
      <p:pic>
        <p:nvPicPr>
          <p:cNvPr id="1028" name="Picture 4" descr="Visualització prèvia de la imat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3055" y="2758738"/>
            <a:ext cx="4260837" cy="256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424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607023" y="1392295"/>
            <a:ext cx="7524514" cy="4524315"/>
          </a:xfrm>
          <a:prstGeom prst="rect">
            <a:avLst/>
          </a:prstGeom>
          <a:noFill/>
        </p:spPr>
        <p:txBody>
          <a:bodyPr wrap="square" rtlCol="0">
            <a:spAutoFit/>
          </a:bodyPr>
          <a:lstStyle/>
          <a:p>
            <a:pPr lvl="0" algn="just"/>
            <a:endParaRPr lang="ca-ES" dirty="0"/>
          </a:p>
          <a:p>
            <a:pPr marL="285750" lvl="0" indent="-285750" algn="just">
              <a:buFont typeface="Arial" panose="020B0604020202020204" pitchFamily="34" charset="0"/>
              <a:buChar char="•"/>
            </a:pPr>
            <a:r>
              <a:rPr lang="ca-ES" dirty="0"/>
              <a:t>Tancaments d’espais comuns: menjadors, offices...</a:t>
            </a:r>
          </a:p>
          <a:p>
            <a:pPr lvl="0" algn="just"/>
            <a:endParaRPr lang="ca-ES" dirty="0"/>
          </a:p>
          <a:p>
            <a:pPr marL="285750" indent="-285750" algn="just">
              <a:buFont typeface="Arial" panose="020B0604020202020204" pitchFamily="34" charset="0"/>
              <a:buChar char="•"/>
            </a:pPr>
            <a:r>
              <a:rPr lang="ca-ES" dirty="0"/>
              <a:t>Inhabilitació de màquines de </a:t>
            </a:r>
            <a:r>
              <a:rPr lang="ca-ES" i="1" dirty="0" err="1"/>
              <a:t>vending</a:t>
            </a:r>
            <a:r>
              <a:rPr lang="ca-ES" dirty="0"/>
              <a:t>, fonts d’aigua, cafeteres, microones, neveres i altres elements d’ús comú que no siguin imprescindibles. </a:t>
            </a:r>
          </a:p>
          <a:p>
            <a:pPr algn="just"/>
            <a:endParaRPr lang="ca-ES" dirty="0"/>
          </a:p>
          <a:p>
            <a:pPr marL="285750" indent="-285750" algn="just">
              <a:buFont typeface="Arial" panose="020B0604020202020204" pitchFamily="34" charset="0"/>
              <a:buChar char="•"/>
            </a:pPr>
            <a:r>
              <a:rPr lang="ca-ES" dirty="0"/>
              <a:t>Adequació del nombre de lavabos oberts i el seu manteniment a l’ocupació de les instal·lacions i a les condicions de cada edifici.</a:t>
            </a:r>
          </a:p>
          <a:p>
            <a:pPr algn="just"/>
            <a:endParaRPr lang="ca-ES" dirty="0"/>
          </a:p>
          <a:p>
            <a:pPr marL="285750" indent="-285750" algn="just">
              <a:buFont typeface="Arial" panose="020B0604020202020204" pitchFamily="34" charset="0"/>
              <a:buChar char="•"/>
            </a:pPr>
            <a:r>
              <a:rPr lang="ca-ES" dirty="0"/>
              <a:t>Habilitació de papereres amb pedal per accionar la tapa en llocs estratègics per llençar obligatòriament tots els residus orgànics i susceptibles de contagi de COVID-19.</a:t>
            </a:r>
          </a:p>
          <a:p>
            <a:pPr algn="just"/>
            <a:endParaRPr lang="ca-ES" dirty="0"/>
          </a:p>
          <a:p>
            <a:pPr marL="285750" indent="-285750" algn="just">
              <a:buFont typeface="Arial" panose="020B0604020202020204" pitchFamily="34" charset="0"/>
              <a:buChar char="•"/>
            </a:pPr>
            <a:r>
              <a:rPr lang="ca-ES" dirty="0"/>
              <a:t>Limitació de l’ús dels ascensors.</a:t>
            </a:r>
          </a:p>
          <a:p>
            <a:pPr lvl="0" algn="just"/>
            <a:endParaRPr lang="ca-ES"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nchor="t">
            <a:spAutoFit/>
          </a:bodyPr>
          <a:lstStyle/>
          <a:p>
            <a:r>
              <a:rPr lang="es-ES" sz="2800" b="1" dirty="0">
                <a:solidFill>
                  <a:schemeClr val="bg1"/>
                </a:solidFill>
                <a:latin typeface="Arial"/>
                <a:cs typeface="Arial"/>
              </a:rPr>
              <a:t>11</a:t>
            </a:r>
            <a:endParaRPr lang="es-ES" sz="2800" b="1" dirty="0">
              <a:solidFill>
                <a:schemeClr val="bg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95802"/>
            <a:ext cx="2016756" cy="325687"/>
          </a:xfrm>
          <a:prstGeom prst="rect">
            <a:avLst/>
          </a:prstGeom>
        </p:spPr>
      </p:pic>
      <p:sp>
        <p:nvSpPr>
          <p:cNvPr id="10" name="Marcador de pie de página 2">
            <a:extLst>
              <a:ext uri="{FF2B5EF4-FFF2-40B4-BE49-F238E27FC236}">
                <a16:creationId xmlns:a16="http://schemas.microsoft.com/office/drawing/2014/main" id="{F8D4D2F1-4EF2-44FE-BFE1-02D0C6E1E602}"/>
              </a:ext>
            </a:extLst>
          </p:cNvPr>
          <p:cNvSpPr>
            <a:spLocks noGrp="1"/>
          </p:cNvSpPr>
          <p:nvPr>
            <p:ph type="ftr" sz="quarter" idx="11"/>
          </p:nvPr>
        </p:nvSpPr>
        <p:spPr>
          <a:xfrm>
            <a:off x="3124200" y="6356350"/>
            <a:ext cx="2895600" cy="365125"/>
          </a:xfrm>
        </p:spPr>
        <p:txBody>
          <a:bodyPr/>
          <a:lstStyle/>
          <a:p>
            <a:r>
              <a:rPr lang="es-ES" dirty="0"/>
              <a:t>Direcció Jurídica i de RH - 22/06/2020</a:t>
            </a:r>
          </a:p>
        </p:txBody>
      </p:sp>
      <p:sp>
        <p:nvSpPr>
          <p:cNvPr id="6" name="Rectángulo 5">
            <a:extLst>
              <a:ext uri="{FF2B5EF4-FFF2-40B4-BE49-F238E27FC236}">
                <a16:creationId xmlns:a16="http://schemas.microsoft.com/office/drawing/2014/main" id="{5901FA54-66A2-42E1-9575-EE936E90EEDB}"/>
              </a:ext>
            </a:extLst>
          </p:cNvPr>
          <p:cNvSpPr/>
          <p:nvPr/>
        </p:nvSpPr>
        <p:spPr>
          <a:xfrm>
            <a:off x="3524435" y="883074"/>
            <a:ext cx="4775011" cy="461665"/>
          </a:xfrm>
          <a:prstGeom prst="rect">
            <a:avLst/>
          </a:prstGeom>
        </p:spPr>
        <p:txBody>
          <a:bodyPr wrap="square">
            <a:spAutoFit/>
          </a:bodyPr>
          <a:lstStyle/>
          <a:p>
            <a:r>
              <a:rPr lang="es-ES" sz="2400" b="1" dirty="0"/>
              <a:t>MESURES ORGANITZATIVES</a:t>
            </a:r>
            <a:endParaRPr lang="es-ES" sz="2400" dirty="0"/>
          </a:p>
        </p:txBody>
      </p:sp>
    </p:spTree>
    <p:extLst>
      <p:ext uri="{BB962C8B-B14F-4D97-AF65-F5344CB8AC3E}">
        <p14:creationId xmlns:p14="http://schemas.microsoft.com/office/powerpoint/2010/main" val="1506439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643664" y="2223292"/>
            <a:ext cx="7524514" cy="2585323"/>
          </a:xfrm>
          <a:prstGeom prst="rect">
            <a:avLst/>
          </a:prstGeom>
          <a:noFill/>
        </p:spPr>
        <p:txBody>
          <a:bodyPr wrap="square" rtlCol="0">
            <a:spAutoFit/>
          </a:bodyPr>
          <a:lstStyle/>
          <a:p>
            <a:pPr lvl="0"/>
            <a:endParaRPr lang="es-ES" b="1" dirty="0"/>
          </a:p>
          <a:p>
            <a:pPr marL="285750" lvl="0" indent="-285750" algn="just">
              <a:buFont typeface="Arial" panose="020B0604020202020204" pitchFamily="34" charset="0"/>
              <a:buChar char="•"/>
            </a:pPr>
            <a:r>
              <a:rPr lang="ca-ES" dirty="0"/>
              <a:t>Les reunions, tant amb personal intern com extern, s’hauran de fer de manera virtual.</a:t>
            </a:r>
          </a:p>
          <a:p>
            <a:pPr marL="285750" lvl="0" indent="-285750" algn="just">
              <a:buFont typeface="Arial" panose="020B0604020202020204" pitchFamily="34" charset="0"/>
              <a:buChar char="•"/>
            </a:pPr>
            <a:endParaRPr lang="ca-ES" dirty="0"/>
          </a:p>
          <a:p>
            <a:pPr marL="285750" lvl="0" indent="-285750" algn="just">
              <a:buFont typeface="Arial" panose="020B0604020202020204" pitchFamily="34" charset="0"/>
              <a:buChar char="•"/>
            </a:pPr>
            <a:r>
              <a:rPr lang="ca-ES" dirty="0"/>
              <a:t>Només es podran fer presencialment si és imprescindible, limitant al màxim el número de persones per a garantir la distància de 2m.</a:t>
            </a:r>
          </a:p>
          <a:p>
            <a:pPr marL="285750" indent="-285750" algn="just">
              <a:buFont typeface="Arial" panose="020B0604020202020204" pitchFamily="34" charset="0"/>
              <a:buChar char="•"/>
            </a:pPr>
            <a:endParaRPr lang="es-ES" dirty="0"/>
          </a:p>
          <a:p>
            <a:pPr marL="285750" lvl="0" indent="-285750" algn="just">
              <a:buFont typeface="Arial" panose="020B0604020202020204" pitchFamily="34" charset="0"/>
              <a:buChar char="•"/>
            </a:pPr>
            <a:endParaRPr lang="ca-ES" dirty="0"/>
          </a:p>
          <a:p>
            <a:pPr lvl="0"/>
            <a:endParaRPr lang="ca-ES"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nchor="t">
            <a:spAutoFit/>
          </a:bodyPr>
          <a:lstStyle/>
          <a:p>
            <a:r>
              <a:rPr lang="es-ES" sz="2800" b="1" dirty="0">
                <a:solidFill>
                  <a:schemeClr val="bg1"/>
                </a:solidFill>
                <a:latin typeface="Arial"/>
                <a:cs typeface="Arial"/>
              </a:rPr>
              <a:t>12</a:t>
            </a:r>
            <a:endParaRPr lang="es-ES" sz="2800" b="1" dirty="0">
              <a:solidFill>
                <a:schemeClr val="bg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95802"/>
            <a:ext cx="2016756" cy="325687"/>
          </a:xfrm>
          <a:prstGeom prst="rect">
            <a:avLst/>
          </a:prstGeom>
        </p:spPr>
      </p:pic>
      <p:sp>
        <p:nvSpPr>
          <p:cNvPr id="10" name="Marcador de pie de página 2">
            <a:extLst>
              <a:ext uri="{FF2B5EF4-FFF2-40B4-BE49-F238E27FC236}">
                <a16:creationId xmlns:a16="http://schemas.microsoft.com/office/drawing/2014/main" id="{3F2FAFB8-4F07-4482-995B-A6D03855B7FE}"/>
              </a:ext>
            </a:extLst>
          </p:cNvPr>
          <p:cNvSpPr>
            <a:spLocks noGrp="1"/>
          </p:cNvSpPr>
          <p:nvPr>
            <p:ph type="ftr" sz="quarter" idx="11"/>
          </p:nvPr>
        </p:nvSpPr>
        <p:spPr>
          <a:xfrm>
            <a:off x="3124200" y="6356350"/>
            <a:ext cx="2895600" cy="365125"/>
          </a:xfrm>
        </p:spPr>
        <p:txBody>
          <a:bodyPr/>
          <a:lstStyle/>
          <a:p>
            <a:r>
              <a:rPr lang="es-ES" dirty="0"/>
              <a:t>Direcció Jurídica i de RH - 22/06/2020</a:t>
            </a:r>
          </a:p>
        </p:txBody>
      </p:sp>
      <p:sp>
        <p:nvSpPr>
          <p:cNvPr id="3" name="Rectángulo 2">
            <a:extLst>
              <a:ext uri="{FF2B5EF4-FFF2-40B4-BE49-F238E27FC236}">
                <a16:creationId xmlns:a16="http://schemas.microsoft.com/office/drawing/2014/main" id="{C4106BDE-9377-45F2-AE5B-2759FCAFA7F9}"/>
              </a:ext>
            </a:extLst>
          </p:cNvPr>
          <p:cNvSpPr/>
          <p:nvPr/>
        </p:nvSpPr>
        <p:spPr>
          <a:xfrm>
            <a:off x="3573438" y="948500"/>
            <a:ext cx="4486741" cy="461665"/>
          </a:xfrm>
          <a:prstGeom prst="rect">
            <a:avLst/>
          </a:prstGeom>
        </p:spPr>
        <p:txBody>
          <a:bodyPr wrap="none">
            <a:spAutoFit/>
          </a:bodyPr>
          <a:lstStyle/>
          <a:p>
            <a:r>
              <a:rPr lang="es-ES" sz="2400" b="1" dirty="0"/>
              <a:t>MESURES ORGANITZATIVES</a:t>
            </a:r>
            <a:endParaRPr lang="es-ES" sz="2400" dirty="0"/>
          </a:p>
        </p:txBody>
      </p:sp>
    </p:spTree>
    <p:extLst>
      <p:ext uri="{BB962C8B-B14F-4D97-AF65-F5344CB8AC3E}">
        <p14:creationId xmlns:p14="http://schemas.microsoft.com/office/powerpoint/2010/main" val="3647165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774933" y="1397675"/>
            <a:ext cx="7712068" cy="1754326"/>
          </a:xfrm>
          <a:prstGeom prst="rect">
            <a:avLst/>
          </a:prstGeom>
          <a:noFill/>
        </p:spPr>
        <p:txBody>
          <a:bodyPr wrap="square" rtlCol="0">
            <a:spAutoFit/>
          </a:bodyPr>
          <a:lstStyle/>
          <a:p>
            <a:pPr lvl="0" algn="just"/>
            <a:endParaRPr lang="ca-ES" dirty="0"/>
          </a:p>
          <a:p>
            <a:pPr lvl="0" algn="just"/>
            <a:endParaRPr lang="ca-ES" dirty="0"/>
          </a:p>
          <a:p>
            <a:pPr lvl="0" algn="just"/>
            <a:r>
              <a:rPr lang="ca-ES" dirty="0"/>
              <a:t>Cartells informatius que s’han elaborat per tal de recordar les normes.</a:t>
            </a:r>
          </a:p>
          <a:p>
            <a:pPr marL="285750" lvl="0" indent="-285750" algn="just">
              <a:buFont typeface="Arial" panose="020B0604020202020204" pitchFamily="34" charset="0"/>
              <a:buChar char="•"/>
            </a:pPr>
            <a:endParaRPr lang="ca-ES" dirty="0"/>
          </a:p>
          <a:p>
            <a:pPr marL="285750" lvl="0" indent="-285750" algn="just">
              <a:buFont typeface="Arial" panose="020B0604020202020204" pitchFamily="34" charset="0"/>
              <a:buChar char="•"/>
            </a:pPr>
            <a:endParaRPr lang="ca-ES" dirty="0"/>
          </a:p>
          <a:p>
            <a:pPr lvl="0" algn="just"/>
            <a:endParaRPr lang="ca-ES"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nchor="t">
            <a:spAutoFit/>
          </a:bodyPr>
          <a:lstStyle/>
          <a:p>
            <a:r>
              <a:rPr lang="es-ES" sz="2800" b="1" dirty="0">
                <a:solidFill>
                  <a:schemeClr val="bg1"/>
                </a:solidFill>
                <a:latin typeface="Arial"/>
                <a:cs typeface="Arial"/>
              </a:rPr>
              <a:t>13</a:t>
            </a:r>
            <a:endParaRPr lang="es-ES" sz="2800" b="1" dirty="0">
              <a:solidFill>
                <a:schemeClr val="bg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95802"/>
            <a:ext cx="2016756" cy="325687"/>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5674115" y="1080055"/>
            <a:ext cx="3240349" cy="461665"/>
          </a:xfrm>
          <a:prstGeom prst="rect">
            <a:avLst/>
          </a:prstGeom>
          <a:noFill/>
        </p:spPr>
        <p:txBody>
          <a:bodyPr wrap="square" rtlCol="0">
            <a:spAutoFit/>
          </a:bodyPr>
          <a:lstStyle/>
          <a:p>
            <a:r>
              <a:rPr lang="es-ES" sz="2400" b="1" dirty="0"/>
              <a:t> INFOGRAFÍA</a:t>
            </a:r>
            <a:endParaRPr lang="es-ES" sz="2800" b="1" dirty="0">
              <a:latin typeface="Arial Regular"/>
            </a:endParaRPr>
          </a:p>
        </p:txBody>
      </p:sp>
      <p:sp>
        <p:nvSpPr>
          <p:cNvPr id="10" name="Marcador de pie de página 2">
            <a:extLst>
              <a:ext uri="{FF2B5EF4-FFF2-40B4-BE49-F238E27FC236}">
                <a16:creationId xmlns:a16="http://schemas.microsoft.com/office/drawing/2014/main" id="{F8D4D2F1-4EF2-44FE-BFE1-02D0C6E1E602}"/>
              </a:ext>
            </a:extLst>
          </p:cNvPr>
          <p:cNvSpPr>
            <a:spLocks noGrp="1"/>
          </p:cNvSpPr>
          <p:nvPr>
            <p:ph type="ftr" sz="quarter" idx="11"/>
          </p:nvPr>
        </p:nvSpPr>
        <p:spPr>
          <a:xfrm>
            <a:off x="3124200" y="6356350"/>
            <a:ext cx="2895600" cy="365125"/>
          </a:xfrm>
        </p:spPr>
        <p:txBody>
          <a:bodyPr/>
          <a:lstStyle/>
          <a:p>
            <a:r>
              <a:rPr lang="es-ES" dirty="0"/>
              <a:t>Direcció Jurídica i de RH - 22/06/2020</a:t>
            </a:r>
          </a:p>
        </p:txBody>
      </p:sp>
      <p:pic>
        <p:nvPicPr>
          <p:cNvPr id="13" name="Imagen 12" descr="Captura de pantalla de un celular&#10;&#10;Descripción generada automáticamente">
            <a:extLst>
              <a:ext uri="{FF2B5EF4-FFF2-40B4-BE49-F238E27FC236}">
                <a16:creationId xmlns:a16="http://schemas.microsoft.com/office/drawing/2014/main" id="{89D6B338-A1F0-4E36-AEA8-2F80BB9FF069}"/>
              </a:ext>
            </a:extLst>
          </p:cNvPr>
          <p:cNvPicPr>
            <a:picLocks noChangeAspect="1"/>
          </p:cNvPicPr>
          <p:nvPr/>
        </p:nvPicPr>
        <p:blipFill>
          <a:blip r:embed="rId4"/>
          <a:stretch>
            <a:fillRect/>
          </a:stretch>
        </p:blipFill>
        <p:spPr>
          <a:xfrm>
            <a:off x="5628887" y="2511719"/>
            <a:ext cx="2640840" cy="3649717"/>
          </a:xfrm>
          <a:prstGeom prst="rect">
            <a:avLst/>
          </a:prstGeom>
        </p:spPr>
      </p:pic>
      <p:pic>
        <p:nvPicPr>
          <p:cNvPr id="9" name="Imagen 8" descr="Captura de pantalla de un celular con letras&#10;&#10;Descripción generada automáticamente">
            <a:extLst>
              <a:ext uri="{FF2B5EF4-FFF2-40B4-BE49-F238E27FC236}">
                <a16:creationId xmlns:a16="http://schemas.microsoft.com/office/drawing/2014/main" id="{6265EDA8-1C92-42D6-A5B1-0AAB5E3A84C1}"/>
              </a:ext>
            </a:extLst>
          </p:cNvPr>
          <p:cNvPicPr>
            <a:picLocks noChangeAspect="1"/>
          </p:cNvPicPr>
          <p:nvPr/>
        </p:nvPicPr>
        <p:blipFill>
          <a:blip r:embed="rId5"/>
          <a:stretch>
            <a:fillRect/>
          </a:stretch>
        </p:blipFill>
        <p:spPr>
          <a:xfrm>
            <a:off x="2951383" y="2507687"/>
            <a:ext cx="2639309" cy="3647600"/>
          </a:xfrm>
          <a:prstGeom prst="rect">
            <a:avLst/>
          </a:prstGeom>
        </p:spPr>
      </p:pic>
      <p:pic>
        <p:nvPicPr>
          <p:cNvPr id="16" name="Imagen 15" descr="Captura de pantalla de un celular con letras&#10;&#10;Descripción generada automáticamente">
            <a:extLst>
              <a:ext uri="{FF2B5EF4-FFF2-40B4-BE49-F238E27FC236}">
                <a16:creationId xmlns:a16="http://schemas.microsoft.com/office/drawing/2014/main" id="{EC4A64BA-AEF9-41AF-A9B5-AD324C202040}"/>
              </a:ext>
            </a:extLst>
          </p:cNvPr>
          <p:cNvPicPr>
            <a:picLocks noChangeAspect="1"/>
          </p:cNvPicPr>
          <p:nvPr/>
        </p:nvPicPr>
        <p:blipFill>
          <a:blip r:embed="rId6"/>
          <a:stretch>
            <a:fillRect/>
          </a:stretch>
        </p:blipFill>
        <p:spPr>
          <a:xfrm>
            <a:off x="210423" y="2681736"/>
            <a:ext cx="2740960" cy="3466893"/>
          </a:xfrm>
          <a:prstGeom prst="rect">
            <a:avLst/>
          </a:prstGeom>
        </p:spPr>
      </p:pic>
    </p:spTree>
    <p:extLst>
      <p:ext uri="{BB962C8B-B14F-4D97-AF65-F5344CB8AC3E}">
        <p14:creationId xmlns:p14="http://schemas.microsoft.com/office/powerpoint/2010/main" val="362485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774933" y="1397675"/>
            <a:ext cx="7712068" cy="1200329"/>
          </a:xfrm>
          <a:prstGeom prst="rect">
            <a:avLst/>
          </a:prstGeom>
          <a:noFill/>
        </p:spPr>
        <p:txBody>
          <a:bodyPr wrap="square" rtlCol="0">
            <a:spAutoFit/>
          </a:bodyPr>
          <a:lstStyle/>
          <a:p>
            <a:pPr lvl="0" algn="just"/>
            <a:endParaRPr lang="ca-ES" dirty="0"/>
          </a:p>
          <a:p>
            <a:pPr lvl="0" algn="just"/>
            <a:endParaRPr lang="ca-ES" dirty="0"/>
          </a:p>
          <a:p>
            <a:pPr marL="285750" lvl="0" indent="-285750" algn="just">
              <a:buFont typeface="Arial" panose="020B0604020202020204" pitchFamily="34" charset="0"/>
              <a:buChar char="•"/>
            </a:pPr>
            <a:endParaRPr lang="ca-ES" dirty="0"/>
          </a:p>
          <a:p>
            <a:pPr lvl="0" algn="just"/>
            <a:endParaRPr lang="ca-ES"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nchor="t">
            <a:spAutoFit/>
          </a:bodyPr>
          <a:lstStyle/>
          <a:p>
            <a:r>
              <a:rPr lang="es-ES" sz="2800" b="1" dirty="0">
                <a:solidFill>
                  <a:schemeClr val="bg1"/>
                </a:solidFill>
                <a:latin typeface="Arial"/>
                <a:cs typeface="Arial"/>
              </a:rPr>
              <a:t>14</a:t>
            </a:r>
            <a:endParaRPr lang="es-ES" sz="2800" b="1" dirty="0">
              <a:solidFill>
                <a:schemeClr val="bg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95802"/>
            <a:ext cx="2016756" cy="325687"/>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5566300" y="1119525"/>
            <a:ext cx="3240349" cy="461665"/>
          </a:xfrm>
          <a:prstGeom prst="rect">
            <a:avLst/>
          </a:prstGeom>
          <a:noFill/>
        </p:spPr>
        <p:txBody>
          <a:bodyPr wrap="square" rtlCol="0">
            <a:spAutoFit/>
          </a:bodyPr>
          <a:lstStyle/>
          <a:p>
            <a:r>
              <a:rPr lang="es-ES" sz="2400" b="1" dirty="0"/>
              <a:t> INFOGRAFÍA</a:t>
            </a:r>
            <a:endParaRPr lang="es-ES" sz="2800" b="1" dirty="0">
              <a:latin typeface="Arial Regular"/>
            </a:endParaRPr>
          </a:p>
        </p:txBody>
      </p:sp>
      <p:sp>
        <p:nvSpPr>
          <p:cNvPr id="10" name="Marcador de pie de página 2">
            <a:extLst>
              <a:ext uri="{FF2B5EF4-FFF2-40B4-BE49-F238E27FC236}">
                <a16:creationId xmlns:a16="http://schemas.microsoft.com/office/drawing/2014/main" id="{F8D4D2F1-4EF2-44FE-BFE1-02D0C6E1E602}"/>
              </a:ext>
            </a:extLst>
          </p:cNvPr>
          <p:cNvSpPr>
            <a:spLocks noGrp="1"/>
          </p:cNvSpPr>
          <p:nvPr>
            <p:ph type="ftr" sz="quarter" idx="11"/>
          </p:nvPr>
        </p:nvSpPr>
        <p:spPr>
          <a:xfrm>
            <a:off x="3124200" y="6356350"/>
            <a:ext cx="2895600" cy="365125"/>
          </a:xfrm>
        </p:spPr>
        <p:txBody>
          <a:bodyPr/>
          <a:lstStyle/>
          <a:p>
            <a:r>
              <a:rPr lang="es-ES" dirty="0"/>
              <a:t>Direcció Jurídica i de RH - 22/06/2020</a:t>
            </a:r>
          </a:p>
        </p:txBody>
      </p:sp>
      <p:pic>
        <p:nvPicPr>
          <p:cNvPr id="17" name="Imagen 16" descr="Captura de pantalla de un celular&#10;&#10;Descripción generada automáticamente">
            <a:extLst>
              <a:ext uri="{FF2B5EF4-FFF2-40B4-BE49-F238E27FC236}">
                <a16:creationId xmlns:a16="http://schemas.microsoft.com/office/drawing/2014/main" id="{7031B9FD-A3F6-4E32-8E9E-8AB422F06FF2}"/>
              </a:ext>
            </a:extLst>
          </p:cNvPr>
          <p:cNvPicPr>
            <a:picLocks noChangeAspect="1"/>
          </p:cNvPicPr>
          <p:nvPr/>
        </p:nvPicPr>
        <p:blipFill>
          <a:blip r:embed="rId4"/>
          <a:stretch>
            <a:fillRect/>
          </a:stretch>
        </p:blipFill>
        <p:spPr>
          <a:xfrm>
            <a:off x="656998" y="2397935"/>
            <a:ext cx="2512689" cy="3472608"/>
          </a:xfrm>
          <a:prstGeom prst="rect">
            <a:avLst/>
          </a:prstGeom>
        </p:spPr>
      </p:pic>
      <p:pic>
        <p:nvPicPr>
          <p:cNvPr id="9" name="Imagen 8" descr="Captura de pantalla de un celular&#10;&#10;Descripción generada automáticamente">
            <a:extLst>
              <a:ext uri="{FF2B5EF4-FFF2-40B4-BE49-F238E27FC236}">
                <a16:creationId xmlns:a16="http://schemas.microsoft.com/office/drawing/2014/main" id="{2052032E-6BE1-429F-81D3-3852CD25D315}"/>
              </a:ext>
            </a:extLst>
          </p:cNvPr>
          <p:cNvPicPr>
            <a:picLocks noChangeAspect="1"/>
          </p:cNvPicPr>
          <p:nvPr/>
        </p:nvPicPr>
        <p:blipFill>
          <a:blip r:embed="rId5"/>
          <a:stretch>
            <a:fillRect/>
          </a:stretch>
        </p:blipFill>
        <p:spPr>
          <a:xfrm>
            <a:off x="5679116" y="2415956"/>
            <a:ext cx="2512690" cy="3472609"/>
          </a:xfrm>
          <a:prstGeom prst="rect">
            <a:avLst/>
          </a:prstGeom>
        </p:spPr>
      </p:pic>
      <p:pic>
        <p:nvPicPr>
          <p:cNvPr id="16" name="Imagen 15" descr="Captura de pantalla de un celular&#10;&#10;Descripción generada automáticamente">
            <a:extLst>
              <a:ext uri="{FF2B5EF4-FFF2-40B4-BE49-F238E27FC236}">
                <a16:creationId xmlns:a16="http://schemas.microsoft.com/office/drawing/2014/main" id="{1271A574-60F1-448D-B55B-BFC550F052B7}"/>
              </a:ext>
            </a:extLst>
          </p:cNvPr>
          <p:cNvPicPr>
            <a:picLocks noChangeAspect="1"/>
          </p:cNvPicPr>
          <p:nvPr/>
        </p:nvPicPr>
        <p:blipFill>
          <a:blip r:embed="rId6"/>
          <a:stretch>
            <a:fillRect/>
          </a:stretch>
        </p:blipFill>
        <p:spPr>
          <a:xfrm>
            <a:off x="3168057" y="2397935"/>
            <a:ext cx="2512690" cy="3472609"/>
          </a:xfrm>
          <a:prstGeom prst="rect">
            <a:avLst/>
          </a:prstGeom>
        </p:spPr>
      </p:pic>
    </p:spTree>
    <p:extLst>
      <p:ext uri="{BB962C8B-B14F-4D97-AF65-F5344CB8AC3E}">
        <p14:creationId xmlns:p14="http://schemas.microsoft.com/office/powerpoint/2010/main" val="1447834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104144" y="1735454"/>
            <a:ext cx="7524514" cy="369332"/>
          </a:xfrm>
          <a:prstGeom prst="rect">
            <a:avLst/>
          </a:prstGeom>
          <a:noFill/>
        </p:spPr>
        <p:txBody>
          <a:bodyPr wrap="square" rtlCol="0">
            <a:spAutoFit/>
          </a:bodyPr>
          <a:lstStyle/>
          <a:p>
            <a:pPr lvl="0" algn="just"/>
            <a:endParaRPr lang="ca-ES"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nchor="t">
            <a:spAutoFit/>
          </a:bodyPr>
          <a:lstStyle/>
          <a:p>
            <a:r>
              <a:rPr lang="es-ES" sz="2800" b="1" dirty="0">
                <a:solidFill>
                  <a:schemeClr val="bg1"/>
                </a:solidFill>
                <a:latin typeface="Arial"/>
                <a:cs typeface="Arial"/>
              </a:rPr>
              <a:t>15</a:t>
            </a:r>
            <a:endParaRPr lang="es-ES" sz="2800" b="1" dirty="0">
              <a:solidFill>
                <a:schemeClr val="bg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95802"/>
            <a:ext cx="2016756" cy="325687"/>
          </a:xfrm>
          <a:prstGeom prst="rect">
            <a:avLst/>
          </a:prstGeom>
        </p:spPr>
      </p:pic>
      <p:pic>
        <p:nvPicPr>
          <p:cNvPr id="2" name="Imagen 1">
            <a:extLst>
              <a:ext uri="{FF2B5EF4-FFF2-40B4-BE49-F238E27FC236}">
                <a16:creationId xmlns:a16="http://schemas.microsoft.com/office/drawing/2014/main" id="{2C3FF20F-5046-4DC9-8683-6541E5A8A6DD}"/>
              </a:ext>
            </a:extLst>
          </p:cNvPr>
          <p:cNvPicPr>
            <a:picLocks noChangeAspect="1"/>
          </p:cNvPicPr>
          <p:nvPr/>
        </p:nvPicPr>
        <p:blipFill>
          <a:blip r:embed="rId4"/>
          <a:stretch>
            <a:fillRect/>
          </a:stretch>
        </p:blipFill>
        <p:spPr>
          <a:xfrm>
            <a:off x="2638077" y="-13107"/>
            <a:ext cx="4990581" cy="6369457"/>
          </a:xfrm>
          <a:prstGeom prst="rect">
            <a:avLst/>
          </a:prstGeom>
        </p:spPr>
      </p:pic>
      <p:sp>
        <p:nvSpPr>
          <p:cNvPr id="10" name="Marcador de pie de página 2">
            <a:extLst>
              <a:ext uri="{FF2B5EF4-FFF2-40B4-BE49-F238E27FC236}">
                <a16:creationId xmlns:a16="http://schemas.microsoft.com/office/drawing/2014/main" id="{ED40673B-6F00-49A9-8FA4-65A131B4F511}"/>
              </a:ext>
            </a:extLst>
          </p:cNvPr>
          <p:cNvSpPr>
            <a:spLocks noGrp="1"/>
          </p:cNvSpPr>
          <p:nvPr>
            <p:ph type="ftr" sz="quarter" idx="11"/>
          </p:nvPr>
        </p:nvSpPr>
        <p:spPr>
          <a:xfrm>
            <a:off x="3124200" y="6356350"/>
            <a:ext cx="2895600" cy="365125"/>
          </a:xfrm>
        </p:spPr>
        <p:txBody>
          <a:bodyPr/>
          <a:lstStyle/>
          <a:p>
            <a:r>
              <a:rPr lang="es-ES" dirty="0"/>
              <a:t>Direcció Jurídica i de RH - 22/06/2020</a:t>
            </a:r>
          </a:p>
        </p:txBody>
      </p:sp>
    </p:spTree>
    <p:extLst>
      <p:ext uri="{BB962C8B-B14F-4D97-AF65-F5344CB8AC3E}">
        <p14:creationId xmlns:p14="http://schemas.microsoft.com/office/powerpoint/2010/main" val="4238104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519695" y="1735454"/>
            <a:ext cx="7524514" cy="4524315"/>
          </a:xfrm>
          <a:prstGeom prst="rect">
            <a:avLst/>
          </a:prstGeom>
          <a:noFill/>
        </p:spPr>
        <p:txBody>
          <a:bodyPr wrap="square" rtlCol="0">
            <a:spAutoFit/>
          </a:bodyPr>
          <a:lstStyle/>
          <a:p>
            <a:pPr lvl="0"/>
            <a:endParaRPr lang="es-ES" b="1" dirty="0"/>
          </a:p>
          <a:p>
            <a:pPr marL="285750" indent="-285750" algn="just">
              <a:buFont typeface="Arial" panose="020B0604020202020204" pitchFamily="34" charset="0"/>
              <a:buChar char="•"/>
            </a:pPr>
            <a:r>
              <a:rPr lang="ca-ES" dirty="0"/>
              <a:t>El personal extern només podrà accedir a les instal·lacions quan sigui necessari per fer tasques de manteniment o reparacions imprescindibles.</a:t>
            </a:r>
          </a:p>
          <a:p>
            <a:pPr lvl="0" algn="just"/>
            <a:endParaRPr lang="ca-ES" dirty="0"/>
          </a:p>
          <a:p>
            <a:pPr marL="285750" lvl="0" indent="-285750" algn="just">
              <a:buFont typeface="Arial" panose="020B0604020202020204" pitchFamily="34" charset="0"/>
              <a:buChar char="•"/>
            </a:pPr>
            <a:r>
              <a:rPr lang="ca-ES" dirty="0"/>
              <a:t>Habilitació d’un accés únic a cada edifici, garantint la no afectació de les vies d’evacuació en cas d’emergència. L’accés tindrà la informació necessària indicant la restricció d’accés a l’edifici i es garantirà el control del personal extern. </a:t>
            </a:r>
          </a:p>
          <a:p>
            <a:pPr lvl="0" algn="just"/>
            <a:endParaRPr lang="ca-ES" dirty="0"/>
          </a:p>
          <a:p>
            <a:pPr marL="285750" lvl="0" indent="-285750" algn="just">
              <a:buFont typeface="Arial" panose="020B0604020202020204" pitchFamily="34" charset="0"/>
              <a:buChar char="•"/>
            </a:pPr>
            <a:r>
              <a:rPr lang="ca-ES" dirty="0"/>
              <a:t>La Direcció Econòmica-Financera i de Patrimoni portarà el registre de les persones, i de les empreses a les que pertanyen, que accedeixin a les instal·lacions i dependències de les institucions de la Corporació UAB, i de les actuacions de neteja que es facin com a conseqüència.</a:t>
            </a:r>
            <a:endParaRPr lang="es-ES" dirty="0"/>
          </a:p>
          <a:p>
            <a:pPr lvl="0"/>
            <a:endParaRPr lang="ca-ES"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954107"/>
          </a:xfrm>
          <a:prstGeom prst="rect">
            <a:avLst/>
          </a:prstGeom>
          <a:noFill/>
        </p:spPr>
        <p:txBody>
          <a:bodyPr wrap="square" rtlCol="0" anchor="t">
            <a:spAutoFit/>
          </a:bodyPr>
          <a:lstStyle/>
          <a:p>
            <a:r>
              <a:rPr lang="es-ES" sz="2800" b="1" dirty="0">
                <a:solidFill>
                  <a:schemeClr val="bg1"/>
                </a:solidFill>
                <a:latin typeface="Arial"/>
                <a:cs typeface="Arial"/>
              </a:rPr>
              <a:t>16</a:t>
            </a:r>
            <a:endParaRPr lang="es-ES" sz="2800" b="1" dirty="0">
              <a:solidFill>
                <a:schemeClr val="bg1"/>
              </a:solidFill>
              <a:latin typeface="Arial" panose="020B0604020202020204" pitchFamily="34" charset="0"/>
              <a:cs typeface="Arial" panose="020B0604020202020204" pitchFamily="34" charset="0"/>
            </a:endParaRPr>
          </a:p>
          <a:p>
            <a:endParaRPr lang="es-ES" sz="2800" b="1" dirty="0">
              <a:solidFill>
                <a:schemeClr val="bg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95802"/>
            <a:ext cx="2016756" cy="325687"/>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2614555" y="1048703"/>
            <a:ext cx="14431171" cy="461665"/>
          </a:xfrm>
          <a:prstGeom prst="rect">
            <a:avLst/>
          </a:prstGeom>
          <a:noFill/>
        </p:spPr>
        <p:txBody>
          <a:bodyPr wrap="square" rtlCol="0">
            <a:spAutoFit/>
          </a:bodyPr>
          <a:lstStyle/>
          <a:p>
            <a:r>
              <a:rPr lang="es-ES" sz="2400" b="1" dirty="0"/>
              <a:t>    	ACCÉS DE PERSONAL EXTERN</a:t>
            </a:r>
            <a:endParaRPr lang="es-ES" sz="2800" b="1" dirty="0">
              <a:latin typeface="Arial Regular"/>
            </a:endParaRPr>
          </a:p>
        </p:txBody>
      </p:sp>
      <p:sp>
        <p:nvSpPr>
          <p:cNvPr id="10" name="Marcador de pie de página 2">
            <a:extLst>
              <a:ext uri="{FF2B5EF4-FFF2-40B4-BE49-F238E27FC236}">
                <a16:creationId xmlns:a16="http://schemas.microsoft.com/office/drawing/2014/main" id="{16CFA288-2D9F-42DE-9FA3-1E7493F0C064}"/>
              </a:ext>
            </a:extLst>
          </p:cNvPr>
          <p:cNvSpPr>
            <a:spLocks noGrp="1"/>
          </p:cNvSpPr>
          <p:nvPr>
            <p:ph type="ftr" sz="quarter" idx="11"/>
          </p:nvPr>
        </p:nvSpPr>
        <p:spPr>
          <a:xfrm>
            <a:off x="3124200" y="6356350"/>
            <a:ext cx="2895600" cy="365125"/>
          </a:xfrm>
        </p:spPr>
        <p:txBody>
          <a:bodyPr/>
          <a:lstStyle/>
          <a:p>
            <a:r>
              <a:rPr lang="es-ES" dirty="0"/>
              <a:t>Direcció Jurídica i de RH - 22/06/2020</a:t>
            </a:r>
          </a:p>
        </p:txBody>
      </p:sp>
    </p:spTree>
    <p:extLst>
      <p:ext uri="{BB962C8B-B14F-4D97-AF65-F5344CB8AC3E}">
        <p14:creationId xmlns:p14="http://schemas.microsoft.com/office/powerpoint/2010/main" val="3301264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997527" y="1417489"/>
            <a:ext cx="7046682" cy="5078313"/>
          </a:xfrm>
          <a:prstGeom prst="rect">
            <a:avLst/>
          </a:prstGeom>
          <a:noFill/>
        </p:spPr>
        <p:txBody>
          <a:bodyPr wrap="square" rtlCol="0">
            <a:spAutoFit/>
          </a:bodyPr>
          <a:lstStyle/>
          <a:p>
            <a:pPr marL="285750" lvl="0" indent="-285750" algn="just">
              <a:buFont typeface="Arial" panose="020B0604020202020204" pitchFamily="34" charset="0"/>
              <a:buChar char="•"/>
            </a:pPr>
            <a:r>
              <a:rPr lang="ca-ES" dirty="0"/>
              <a:t>Abans de la reincorporació del personal es farà una neteja a fons, amb el protocol habitual, en tots els espais, i una neteja especial, amb productes específics homologats, en els espais que ho requereixin.</a:t>
            </a:r>
          </a:p>
          <a:p>
            <a:pPr lvl="0" algn="just"/>
            <a:endParaRPr lang="ca-ES" dirty="0"/>
          </a:p>
          <a:p>
            <a:pPr marL="285750" lvl="0" indent="-285750" algn="just">
              <a:buFont typeface="Arial" panose="020B0604020202020204" pitchFamily="34" charset="0"/>
              <a:buChar char="•"/>
            </a:pPr>
            <a:r>
              <a:rPr lang="ca-ES" dirty="0"/>
              <a:t>Es subministrarà un kit de neteja amb productes homologats per tal que cada persona desinfecti els equips de l’empresa que han estat traslladats a domicilis particulars (telèfons, ordinadors, pantalles, etc.).</a:t>
            </a:r>
            <a:r>
              <a:rPr lang="es-ES" dirty="0"/>
              <a:t> </a:t>
            </a:r>
          </a:p>
          <a:p>
            <a:pPr marL="285750" indent="-285750" algn="just">
              <a:buFont typeface="Arial" panose="020B0604020202020204" pitchFamily="34" charset="0"/>
              <a:buChar char="•"/>
            </a:pPr>
            <a:endParaRPr lang="ca-ES" dirty="0"/>
          </a:p>
          <a:p>
            <a:pPr marL="285750" indent="-285750" algn="just">
              <a:buFont typeface="Arial" panose="020B0604020202020204" pitchFamily="34" charset="0"/>
              <a:buChar char="•"/>
            </a:pPr>
            <a:r>
              <a:rPr lang="ca-ES" dirty="0"/>
              <a:t>Es prioritzarà la ventilació manual d’espais que tinguin finestres.</a:t>
            </a:r>
            <a:endParaRPr lang="es-ES" dirty="0"/>
          </a:p>
          <a:p>
            <a:pPr marL="285750" indent="-285750" algn="just">
              <a:buFont typeface="Arial" panose="020B0604020202020204" pitchFamily="34" charset="0"/>
              <a:buChar char="•"/>
            </a:pPr>
            <a:endParaRPr lang="ca-ES" dirty="0"/>
          </a:p>
          <a:p>
            <a:pPr marL="285750" indent="-285750" algn="just">
              <a:buFont typeface="Arial" panose="020B0604020202020204" pitchFamily="34" charset="0"/>
              <a:buChar char="•"/>
            </a:pPr>
            <a:r>
              <a:rPr lang="ca-ES" dirty="0"/>
              <a:t>Es farà diàriament, neteja i desinfecció de les instal·lacions, amb especial atenció a les superfícies de contacte més freqüents: manetes de les portes, mostradors, telèfons, etc.  Es faran neteges al final del dia. També es realitzarà una neteja i desinfecció en cada canvi de torn.</a:t>
            </a:r>
            <a:endParaRPr lang="es-ES" dirty="0"/>
          </a:p>
          <a:p>
            <a:pPr marL="285750" lvl="0" indent="-285750" algn="just">
              <a:buFont typeface="Arial" panose="020B0604020202020204" pitchFamily="34" charset="0"/>
              <a:buChar char="•"/>
            </a:pPr>
            <a:endParaRPr lang="ca-ES"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nchor="t">
            <a:spAutoFit/>
          </a:bodyPr>
          <a:lstStyle/>
          <a:p>
            <a:r>
              <a:rPr lang="es-ES" sz="2800" b="1" dirty="0">
                <a:solidFill>
                  <a:schemeClr val="bg1"/>
                </a:solidFill>
                <a:latin typeface="Arial"/>
                <a:cs typeface="Arial"/>
              </a:rPr>
              <a:t>17</a:t>
            </a:r>
            <a:endParaRPr lang="es-ES" sz="2800" b="1" dirty="0">
              <a:solidFill>
                <a:schemeClr val="bg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95802"/>
            <a:ext cx="2016756" cy="325687"/>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1271415" y="762107"/>
            <a:ext cx="14431171" cy="461665"/>
          </a:xfrm>
          <a:prstGeom prst="rect">
            <a:avLst/>
          </a:prstGeom>
          <a:noFill/>
        </p:spPr>
        <p:txBody>
          <a:bodyPr wrap="square" rtlCol="0">
            <a:spAutoFit/>
          </a:bodyPr>
          <a:lstStyle/>
          <a:p>
            <a:r>
              <a:rPr lang="es-ES" sz="2400" b="1" dirty="0"/>
              <a:t>                                                              NETEJA</a:t>
            </a:r>
            <a:endParaRPr lang="es-ES" sz="2800" b="1" dirty="0">
              <a:latin typeface="Arial Regular"/>
            </a:endParaRPr>
          </a:p>
        </p:txBody>
      </p:sp>
      <p:sp>
        <p:nvSpPr>
          <p:cNvPr id="10" name="Marcador de pie de página 2">
            <a:extLst>
              <a:ext uri="{FF2B5EF4-FFF2-40B4-BE49-F238E27FC236}">
                <a16:creationId xmlns:a16="http://schemas.microsoft.com/office/drawing/2014/main" id="{A8494B09-E8A4-4D64-875C-AA8066A2324A}"/>
              </a:ext>
            </a:extLst>
          </p:cNvPr>
          <p:cNvSpPr>
            <a:spLocks noGrp="1"/>
          </p:cNvSpPr>
          <p:nvPr>
            <p:ph type="ftr" sz="quarter" idx="11"/>
          </p:nvPr>
        </p:nvSpPr>
        <p:spPr>
          <a:xfrm>
            <a:off x="3124200" y="6456364"/>
            <a:ext cx="2895600" cy="365125"/>
          </a:xfrm>
        </p:spPr>
        <p:txBody>
          <a:bodyPr/>
          <a:lstStyle/>
          <a:p>
            <a:r>
              <a:rPr lang="es-ES" dirty="0"/>
              <a:t>Direcció Jurídica i de RH - 22/06/2020</a:t>
            </a:r>
          </a:p>
        </p:txBody>
      </p:sp>
    </p:spTree>
    <p:extLst>
      <p:ext uri="{BB962C8B-B14F-4D97-AF65-F5344CB8AC3E}">
        <p14:creationId xmlns:p14="http://schemas.microsoft.com/office/powerpoint/2010/main" val="3683318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161120" y="1735454"/>
            <a:ext cx="7363394" cy="369332"/>
          </a:xfrm>
          <a:prstGeom prst="rect">
            <a:avLst/>
          </a:prstGeom>
          <a:noFill/>
        </p:spPr>
        <p:txBody>
          <a:bodyPr wrap="square" rtlCol="0">
            <a:spAutoFit/>
          </a:bodyPr>
          <a:lstStyle/>
          <a:p>
            <a:pPr lvl="0" algn="just"/>
            <a:endParaRPr lang="es-ES" b="1" dirty="0"/>
          </a:p>
        </p:txBody>
      </p:sp>
      <p:sp>
        <p:nvSpPr>
          <p:cNvPr id="60" name="Rectángulo 59"/>
          <p:cNvSpPr/>
          <p:nvPr/>
        </p:nvSpPr>
        <p:spPr>
          <a:xfrm rot="2700680">
            <a:off x="8481102" y="2829162"/>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nchor="t">
            <a:spAutoFit/>
          </a:bodyPr>
          <a:lstStyle/>
          <a:p>
            <a:r>
              <a:rPr lang="es-ES" sz="2800" b="1" dirty="0">
                <a:solidFill>
                  <a:schemeClr val="bg1"/>
                </a:solidFill>
                <a:latin typeface="Arial"/>
                <a:cs typeface="Arial"/>
              </a:rPr>
              <a:t>18</a:t>
            </a:r>
            <a:endParaRPr lang="es-ES" sz="2800" b="1" dirty="0">
              <a:solidFill>
                <a:schemeClr val="bg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95802"/>
            <a:ext cx="2016756" cy="325687"/>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1367646" y="1053697"/>
            <a:ext cx="14431171" cy="461665"/>
          </a:xfrm>
          <a:prstGeom prst="rect">
            <a:avLst/>
          </a:prstGeom>
          <a:noFill/>
        </p:spPr>
        <p:txBody>
          <a:bodyPr wrap="square" rtlCol="0">
            <a:spAutoFit/>
          </a:bodyPr>
          <a:lstStyle/>
          <a:p>
            <a:r>
              <a:rPr lang="es-ES" sz="2400" b="1" dirty="0"/>
              <a:t>                              ELEMENTS DE PROTECCIÓ                                   </a:t>
            </a:r>
            <a:endParaRPr lang="es-ES" sz="2800" b="1" dirty="0">
              <a:latin typeface="Arial Regular"/>
            </a:endParaRPr>
          </a:p>
        </p:txBody>
      </p:sp>
      <p:sp>
        <p:nvSpPr>
          <p:cNvPr id="3" name="Rectángulo 2">
            <a:extLst>
              <a:ext uri="{FF2B5EF4-FFF2-40B4-BE49-F238E27FC236}">
                <a16:creationId xmlns:a16="http://schemas.microsoft.com/office/drawing/2014/main" id="{382220AD-4913-B048-8FF7-AFD393036753}"/>
              </a:ext>
            </a:extLst>
          </p:cNvPr>
          <p:cNvSpPr/>
          <p:nvPr/>
        </p:nvSpPr>
        <p:spPr>
          <a:xfrm>
            <a:off x="570016" y="1735454"/>
            <a:ext cx="7621789" cy="3505062"/>
          </a:xfrm>
          <a:prstGeom prst="rect">
            <a:avLst/>
          </a:prstGeom>
        </p:spPr>
        <p:txBody>
          <a:bodyPr wrap="square">
            <a:spAutoFit/>
          </a:bodyPr>
          <a:lstStyle/>
          <a:p>
            <a:pPr marL="342900" lvl="0" indent="-342900" algn="just">
              <a:lnSpc>
                <a:spcPct val="115000"/>
              </a:lnSpc>
              <a:spcAft>
                <a:spcPts val="0"/>
              </a:spcAft>
              <a:buFont typeface="Arial" panose="020B0604020202020204" pitchFamily="34" charset="0"/>
              <a:buChar char="•"/>
            </a:pPr>
            <a:r>
              <a:rPr lang="ca-ES" dirty="0">
                <a:latin typeface="Arial" panose="020B0604020202020204" pitchFamily="34" charset="0"/>
                <a:ea typeface="Times New Roman" panose="02020603050405020304" pitchFamily="18" charset="0"/>
                <a:cs typeface="Times New Roman" panose="02020603050405020304" pitchFamily="18" charset="0"/>
              </a:rPr>
              <a:t>Es posaran a disposició dels/de les treballadors/res, quan realitzin les seves tasques de forma presencial, els elements de protecció recomanats per les autoritats sanitàries.</a:t>
            </a:r>
          </a:p>
          <a:p>
            <a:pPr marL="342900" lvl="0" indent="-342900" algn="just">
              <a:lnSpc>
                <a:spcPct val="115000"/>
              </a:lnSpc>
              <a:spcAft>
                <a:spcPts val="0"/>
              </a:spcAft>
              <a:buFont typeface="Arial" panose="020B0604020202020204" pitchFamily="34" charset="0"/>
              <a:buChar char="•"/>
            </a:pP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endParaRPr lang="ca-ES"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ca-ES" dirty="0">
                <a:latin typeface="Arial" panose="020B0604020202020204" pitchFamily="34" charset="0"/>
                <a:ea typeface="Times New Roman" panose="02020603050405020304" pitchFamily="18" charset="0"/>
                <a:cs typeface="Times New Roman" panose="02020603050405020304" pitchFamily="18" charset="0"/>
              </a:rPr>
              <a:t>Els elements de protecció seran d’ús exclusiu durant la jornada laboral i no es podran utilitzar fora de l’espai de treball.</a:t>
            </a:r>
          </a:p>
          <a:p>
            <a:pPr marL="342900" lvl="0" indent="-342900" algn="just">
              <a:lnSpc>
                <a:spcPct val="115000"/>
              </a:lnSpc>
              <a:spcAft>
                <a:spcPts val="0"/>
              </a:spcAft>
              <a:buFont typeface="Arial" panose="020B0604020202020204" pitchFamily="34" charset="0"/>
              <a:buChar char="•"/>
            </a:pP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ca-ES" dirty="0">
                <a:latin typeface="Arial" panose="020B0604020202020204" pitchFamily="34" charset="0"/>
                <a:ea typeface="Times New Roman" panose="02020603050405020304" pitchFamily="18" charset="0"/>
                <a:cs typeface="Times New Roman" panose="02020603050405020304" pitchFamily="18" charset="0"/>
              </a:rPr>
              <a:t> </a:t>
            </a: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15000"/>
              </a:lnSpc>
              <a:spcAft>
                <a:spcPts val="1000"/>
              </a:spcAft>
              <a:buFont typeface="Arial" panose="020B0604020202020204" pitchFamily="34" charset="0"/>
              <a:buChar char="•"/>
            </a:pPr>
            <a:r>
              <a:rPr lang="ca-ES" dirty="0">
                <a:latin typeface="Arial" panose="020B0604020202020204" pitchFamily="34" charset="0"/>
                <a:ea typeface="Times New Roman" panose="02020603050405020304" pitchFamily="18" charset="0"/>
                <a:cs typeface="Times New Roman" panose="02020603050405020304" pitchFamily="18" charset="0"/>
              </a:rPr>
              <a:t>Seran principalment mascaretes, guants i gels hidroalcohòlics i          s’hauran d’utilitzar en cada cas segons les instruccions d´ús.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Marcador de pie de página 2">
            <a:extLst>
              <a:ext uri="{FF2B5EF4-FFF2-40B4-BE49-F238E27FC236}">
                <a16:creationId xmlns:a16="http://schemas.microsoft.com/office/drawing/2014/main" id="{7D604306-90E7-49A2-A868-D6F460608AF9}"/>
              </a:ext>
            </a:extLst>
          </p:cNvPr>
          <p:cNvSpPr>
            <a:spLocks noGrp="1"/>
          </p:cNvSpPr>
          <p:nvPr>
            <p:ph type="ftr" sz="quarter" idx="11"/>
          </p:nvPr>
        </p:nvSpPr>
        <p:spPr>
          <a:xfrm>
            <a:off x="3124200" y="6356350"/>
            <a:ext cx="2895600" cy="365125"/>
          </a:xfrm>
        </p:spPr>
        <p:txBody>
          <a:bodyPr/>
          <a:lstStyle/>
          <a:p>
            <a:r>
              <a:rPr lang="es-ES" dirty="0"/>
              <a:t>Direcció Jurídica i de RH - 22/06/2020</a:t>
            </a:r>
          </a:p>
        </p:txBody>
      </p:sp>
    </p:spTree>
    <p:extLst>
      <p:ext uri="{BB962C8B-B14F-4D97-AF65-F5344CB8AC3E}">
        <p14:creationId xmlns:p14="http://schemas.microsoft.com/office/powerpoint/2010/main" val="3901143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796679" y="1611470"/>
            <a:ext cx="7364998" cy="4247317"/>
          </a:xfrm>
          <a:prstGeom prst="rect">
            <a:avLst/>
          </a:prstGeom>
          <a:noFill/>
        </p:spPr>
        <p:txBody>
          <a:bodyPr wrap="square" rtlCol="0">
            <a:spAutoFit/>
          </a:bodyPr>
          <a:lstStyle/>
          <a:p>
            <a:endParaRPr lang="ca-ES" dirty="0"/>
          </a:p>
          <a:p>
            <a:endParaRPr lang="ca-ES" dirty="0"/>
          </a:p>
          <a:p>
            <a:pPr marL="285750" indent="-285750" algn="just">
              <a:buFont typeface="Arial" panose="020B0604020202020204" pitchFamily="34" charset="0"/>
              <a:buChar char="•"/>
            </a:pPr>
            <a:r>
              <a:rPr lang="ca-ES" dirty="0"/>
              <a:t>Les institucions de la Corporació UAB mantenen la modalitat de treball remot en totes les tasques que no requereixen de </a:t>
            </a:r>
            <a:r>
              <a:rPr lang="ca-ES" dirty="0" err="1"/>
              <a:t>presencialitat</a:t>
            </a:r>
            <a:r>
              <a:rPr lang="ca-ES" dirty="0"/>
              <a:t>.</a:t>
            </a:r>
          </a:p>
          <a:p>
            <a:pPr marL="285750" indent="-285750" algn="just">
              <a:buFont typeface="Arial" panose="020B0604020202020204" pitchFamily="34" charset="0"/>
              <a:buChar char="•"/>
            </a:pPr>
            <a:endParaRPr lang="ca-ES" dirty="0"/>
          </a:p>
          <a:p>
            <a:pPr marL="285750" indent="-285750" algn="just">
              <a:buFont typeface="Arial" panose="020B0604020202020204" pitchFamily="34" charset="0"/>
              <a:buChar char="•"/>
            </a:pPr>
            <a:r>
              <a:rPr lang="ca-ES" dirty="0"/>
              <a:t>L’HCV ha mantingut la prestació de serveis de manera presencial, adaptant els recursos i l’atenció al client/pacient  en funció de l’activitat que s’havia de portar a terme.</a:t>
            </a:r>
          </a:p>
          <a:p>
            <a:pPr algn="just"/>
            <a:endParaRPr lang="ca-ES" dirty="0"/>
          </a:p>
          <a:p>
            <a:pPr marL="285750" indent="-285750" algn="just">
              <a:buFont typeface="Arial" panose="020B0604020202020204" pitchFamily="34" charset="0"/>
              <a:buChar char="•"/>
            </a:pPr>
            <a:r>
              <a:rPr lang="ca-ES" dirty="0"/>
              <a:t>La Direcció de la FUAB, conjuntament amb els comitès d’empresa i de seguretat i salut de la Fundació UAB i d’Escola d’Idiomes Moderns Casa Convalescència, SL, i el representant dels/de les  treballadors/es de VILA UNIVERSITÀRIA, SL, ha elaborat un protocol per al retorn a l’activitat laboral.</a:t>
            </a:r>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1</a:t>
            </a: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38176"/>
            <a:ext cx="2016756" cy="383314"/>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3859481" y="819397"/>
            <a:ext cx="4948214" cy="523220"/>
          </a:xfrm>
          <a:prstGeom prst="rect">
            <a:avLst/>
          </a:prstGeom>
          <a:noFill/>
        </p:spPr>
        <p:txBody>
          <a:bodyPr wrap="none" rtlCol="0">
            <a:spAutoFit/>
          </a:bodyPr>
          <a:lstStyle/>
          <a:p>
            <a:r>
              <a:rPr lang="es-ES" sz="2800" b="1" dirty="0"/>
              <a:t>        SITUACIÓ ACTUAL       </a:t>
            </a:r>
          </a:p>
        </p:txBody>
      </p:sp>
      <p:sp>
        <p:nvSpPr>
          <p:cNvPr id="3" name="Marcador de pie de página 2"/>
          <p:cNvSpPr>
            <a:spLocks noGrp="1"/>
          </p:cNvSpPr>
          <p:nvPr>
            <p:ph type="ftr" sz="quarter" idx="11"/>
          </p:nvPr>
        </p:nvSpPr>
        <p:spPr/>
        <p:txBody>
          <a:bodyPr/>
          <a:lstStyle/>
          <a:p>
            <a:r>
              <a:rPr lang="es-ES" dirty="0"/>
              <a:t>Direcció Jurídica i de RH - 22/06/2020</a:t>
            </a:r>
          </a:p>
        </p:txBody>
      </p:sp>
    </p:spTree>
    <p:extLst>
      <p:ext uri="{BB962C8B-B14F-4D97-AF65-F5344CB8AC3E}">
        <p14:creationId xmlns:p14="http://schemas.microsoft.com/office/powerpoint/2010/main" val="1204746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161120" y="1735454"/>
            <a:ext cx="7363394" cy="369332"/>
          </a:xfrm>
          <a:prstGeom prst="rect">
            <a:avLst/>
          </a:prstGeom>
          <a:noFill/>
        </p:spPr>
        <p:txBody>
          <a:bodyPr wrap="square" rtlCol="0">
            <a:spAutoFit/>
          </a:bodyPr>
          <a:lstStyle/>
          <a:p>
            <a:pPr lvl="0" algn="just"/>
            <a:endParaRPr lang="es-ES" b="1"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954107"/>
          </a:xfrm>
          <a:prstGeom prst="rect">
            <a:avLst/>
          </a:prstGeom>
          <a:noFill/>
        </p:spPr>
        <p:txBody>
          <a:bodyPr wrap="square" rtlCol="0" anchor="t">
            <a:spAutoFit/>
          </a:bodyPr>
          <a:lstStyle/>
          <a:p>
            <a:r>
              <a:rPr lang="es-ES" sz="2800" b="1" dirty="0">
                <a:solidFill>
                  <a:schemeClr val="bg1"/>
                </a:solidFill>
                <a:latin typeface="Arial" panose="020B0604020202020204" pitchFamily="34" charset="0"/>
                <a:cs typeface="Arial" panose="020B0604020202020204" pitchFamily="34" charset="0"/>
              </a:rPr>
              <a:t>19</a:t>
            </a:r>
          </a:p>
          <a:p>
            <a:endParaRPr lang="es-ES" sz="2800" b="1" dirty="0">
              <a:solidFill>
                <a:schemeClr val="bg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95802"/>
            <a:ext cx="2016756" cy="325687"/>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1271415" y="1082620"/>
            <a:ext cx="14431171" cy="461665"/>
          </a:xfrm>
          <a:prstGeom prst="rect">
            <a:avLst/>
          </a:prstGeom>
          <a:noFill/>
        </p:spPr>
        <p:txBody>
          <a:bodyPr wrap="square" rtlCol="0">
            <a:spAutoFit/>
          </a:bodyPr>
          <a:lstStyle/>
          <a:p>
            <a:r>
              <a:rPr lang="es-ES" sz="2400" b="1" dirty="0"/>
              <a:t>                              ELEMENTS DE PROTECCIÓ                                   </a:t>
            </a:r>
            <a:endParaRPr lang="es-ES" sz="2800" b="1" dirty="0">
              <a:latin typeface="Arial Regular"/>
            </a:endParaRPr>
          </a:p>
        </p:txBody>
      </p:sp>
      <p:sp>
        <p:nvSpPr>
          <p:cNvPr id="3" name="Rectángulo 2">
            <a:extLst>
              <a:ext uri="{FF2B5EF4-FFF2-40B4-BE49-F238E27FC236}">
                <a16:creationId xmlns:a16="http://schemas.microsoft.com/office/drawing/2014/main" id="{382220AD-4913-B048-8FF7-AFD393036753}"/>
              </a:ext>
            </a:extLst>
          </p:cNvPr>
          <p:cNvSpPr/>
          <p:nvPr/>
        </p:nvSpPr>
        <p:spPr>
          <a:xfrm>
            <a:off x="570016" y="1735454"/>
            <a:ext cx="7621789" cy="1208279"/>
          </a:xfrm>
          <a:prstGeom prst="rect">
            <a:avLst/>
          </a:prstGeom>
        </p:spPr>
        <p:txBody>
          <a:bodyPr wrap="square">
            <a:spAutoFit/>
          </a:bodyPr>
          <a:lstStyle/>
          <a:p>
            <a:pPr marL="342900" lvl="0" indent="-342900" algn="just">
              <a:lnSpc>
                <a:spcPct val="115000"/>
              </a:lnSpc>
              <a:spcAft>
                <a:spcPts val="0"/>
              </a:spcAft>
              <a:buFont typeface="Arial" panose="020B0604020202020204" pitchFamily="34" charset="0"/>
              <a:buChar char="•"/>
            </a:pPr>
            <a:r>
              <a:rPr lang="ca-ES" sz="1600" dirty="0">
                <a:effectLst/>
                <a:latin typeface="Calibri" panose="020F0502020204030204" pitchFamily="34" charset="0"/>
                <a:ea typeface="Calibri" panose="020F0502020204030204" pitchFamily="34" charset="0"/>
                <a:cs typeface="Times New Roman" panose="02020603050405020304" pitchFamily="18" charset="0"/>
              </a:rPr>
              <a:t>Vídeo sobre </a:t>
            </a:r>
            <a:r>
              <a:rPr lang="ca-ES" sz="1600" dirty="0">
                <a:latin typeface="Calibri" panose="020F0502020204030204" pitchFamily="34" charset="0"/>
                <a:ea typeface="Calibri" panose="020F0502020204030204" pitchFamily="34" charset="0"/>
                <a:cs typeface="Times New Roman" panose="02020603050405020304" pitchFamily="18" charset="0"/>
              </a:rPr>
              <a:t>ús de guants</a:t>
            </a:r>
          </a:p>
          <a:p>
            <a:pPr marL="342900" lvl="0" indent="-342900" algn="just">
              <a:lnSpc>
                <a:spcPct val="115000"/>
              </a:lnSpc>
              <a:spcAft>
                <a:spcPts val="0"/>
              </a:spcAft>
              <a:buFont typeface="Arial" panose="020B0604020202020204" pitchFamily="34" charset="0"/>
              <a:buChar char="•"/>
            </a:pP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es-ES" sz="1600" dirty="0">
                <a:latin typeface="Calibri" panose="020F0502020204030204" pitchFamily="34" charset="0"/>
                <a:ea typeface="Calibri" panose="020F0502020204030204" pitchFamily="34" charset="0"/>
                <a:cs typeface="Times New Roman" panose="02020603050405020304" pitchFamily="18" charset="0"/>
                <a:hlinkClick r:id="rId4"/>
              </a:rPr>
              <a:t>https://www.youtube.com/watch?v=pcTkr-29CUQ&amp;list=PLAydlOUpCxDkk94W0Xq_9noyUC-u90tdw&amp;index=12&amp;t=0s</a:t>
            </a:r>
            <a:endParaRPr lang="es-E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descr="Imagen que contiene guantes, ropa&#10;&#10;Descripción generada automáticamente">
            <a:extLst>
              <a:ext uri="{FF2B5EF4-FFF2-40B4-BE49-F238E27FC236}">
                <a16:creationId xmlns:a16="http://schemas.microsoft.com/office/drawing/2014/main" id="{F6252F0C-EB31-4A84-9D35-61787180B2EE}"/>
              </a:ext>
            </a:extLst>
          </p:cNvPr>
          <p:cNvPicPr>
            <a:picLocks noChangeAspect="1"/>
          </p:cNvPicPr>
          <p:nvPr/>
        </p:nvPicPr>
        <p:blipFill>
          <a:blip r:embed="rId5"/>
          <a:stretch>
            <a:fillRect/>
          </a:stretch>
        </p:blipFill>
        <p:spPr>
          <a:xfrm>
            <a:off x="4710545" y="3902329"/>
            <a:ext cx="3048000" cy="1495425"/>
          </a:xfrm>
          <a:prstGeom prst="rect">
            <a:avLst/>
          </a:prstGeom>
        </p:spPr>
      </p:pic>
      <p:sp>
        <p:nvSpPr>
          <p:cNvPr id="13" name="Marcador de pie de página 2">
            <a:extLst>
              <a:ext uri="{FF2B5EF4-FFF2-40B4-BE49-F238E27FC236}">
                <a16:creationId xmlns:a16="http://schemas.microsoft.com/office/drawing/2014/main" id="{CDFEBBF5-4141-4614-90AD-EDE3D0E62D2A}"/>
              </a:ext>
            </a:extLst>
          </p:cNvPr>
          <p:cNvSpPr>
            <a:spLocks noGrp="1"/>
          </p:cNvSpPr>
          <p:nvPr>
            <p:ph type="ftr" sz="quarter" idx="11"/>
          </p:nvPr>
        </p:nvSpPr>
        <p:spPr>
          <a:xfrm>
            <a:off x="3124200" y="6356350"/>
            <a:ext cx="2895600" cy="365125"/>
          </a:xfrm>
        </p:spPr>
        <p:txBody>
          <a:bodyPr/>
          <a:lstStyle/>
          <a:p>
            <a:r>
              <a:rPr lang="es-ES" dirty="0"/>
              <a:t>Direcció Jurídica i de RH - 22/06/2020</a:t>
            </a:r>
          </a:p>
        </p:txBody>
      </p:sp>
    </p:spTree>
    <p:extLst>
      <p:ext uri="{BB962C8B-B14F-4D97-AF65-F5344CB8AC3E}">
        <p14:creationId xmlns:p14="http://schemas.microsoft.com/office/powerpoint/2010/main" val="417581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161120" y="1735454"/>
            <a:ext cx="7363394" cy="369332"/>
          </a:xfrm>
          <a:prstGeom prst="rect">
            <a:avLst/>
          </a:prstGeom>
          <a:noFill/>
        </p:spPr>
        <p:txBody>
          <a:bodyPr wrap="square" rtlCol="0">
            <a:spAutoFit/>
          </a:bodyPr>
          <a:lstStyle/>
          <a:p>
            <a:pPr lvl="0" algn="just"/>
            <a:endParaRPr lang="es-ES" b="1"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954107"/>
          </a:xfrm>
          <a:prstGeom prst="rect">
            <a:avLst/>
          </a:prstGeom>
          <a:noFill/>
        </p:spPr>
        <p:txBody>
          <a:bodyPr wrap="square" rtlCol="0" anchor="t">
            <a:spAutoFit/>
          </a:bodyPr>
          <a:lstStyle/>
          <a:p>
            <a:r>
              <a:rPr lang="es-ES" sz="2800" b="1" dirty="0">
                <a:solidFill>
                  <a:schemeClr val="bg1"/>
                </a:solidFill>
                <a:latin typeface="Arial"/>
                <a:cs typeface="Arial"/>
              </a:rPr>
              <a:t>20</a:t>
            </a:r>
            <a:endParaRPr lang="es-ES" sz="2800" b="1" dirty="0">
              <a:solidFill>
                <a:schemeClr val="bg1"/>
              </a:solidFill>
              <a:latin typeface="Arial" panose="020B0604020202020204" pitchFamily="34" charset="0"/>
              <a:cs typeface="Arial" panose="020B0604020202020204" pitchFamily="34" charset="0"/>
            </a:endParaRPr>
          </a:p>
          <a:p>
            <a:endParaRPr lang="es-ES" sz="2800" b="1" dirty="0">
              <a:solidFill>
                <a:schemeClr val="bg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95802"/>
            <a:ext cx="2016756" cy="325687"/>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1207878" y="1048703"/>
            <a:ext cx="14431171" cy="461665"/>
          </a:xfrm>
          <a:prstGeom prst="rect">
            <a:avLst/>
          </a:prstGeom>
          <a:noFill/>
        </p:spPr>
        <p:txBody>
          <a:bodyPr wrap="square" rtlCol="0">
            <a:spAutoFit/>
          </a:bodyPr>
          <a:lstStyle/>
          <a:p>
            <a:r>
              <a:rPr lang="es-ES" sz="2400" b="1" dirty="0"/>
              <a:t>                              ELEMENTS DE PROTECCIÓ                                   </a:t>
            </a:r>
            <a:endParaRPr lang="es-ES" sz="2800" b="1" dirty="0">
              <a:latin typeface="Arial Regular"/>
            </a:endParaRPr>
          </a:p>
        </p:txBody>
      </p:sp>
      <p:sp>
        <p:nvSpPr>
          <p:cNvPr id="3" name="Rectángulo 2">
            <a:extLst>
              <a:ext uri="{FF2B5EF4-FFF2-40B4-BE49-F238E27FC236}">
                <a16:creationId xmlns:a16="http://schemas.microsoft.com/office/drawing/2014/main" id="{382220AD-4913-B048-8FF7-AFD393036753}"/>
              </a:ext>
            </a:extLst>
          </p:cNvPr>
          <p:cNvSpPr/>
          <p:nvPr/>
        </p:nvSpPr>
        <p:spPr>
          <a:xfrm>
            <a:off x="570016" y="1735454"/>
            <a:ext cx="7621789" cy="925125"/>
          </a:xfrm>
          <a:prstGeom prst="rect">
            <a:avLst/>
          </a:prstGeom>
        </p:spPr>
        <p:txBody>
          <a:bodyPr wrap="square">
            <a:spAutoFit/>
          </a:bodyPr>
          <a:lstStyle/>
          <a:p>
            <a:pPr marL="342900" lvl="0" indent="-342900" algn="just">
              <a:lnSpc>
                <a:spcPct val="115000"/>
              </a:lnSpc>
              <a:spcAft>
                <a:spcPts val="0"/>
              </a:spcAft>
              <a:buFont typeface="Arial" panose="020B0604020202020204" pitchFamily="34" charset="0"/>
              <a:buChar char="•"/>
            </a:pPr>
            <a:r>
              <a:rPr lang="ca-ES" sz="1600" dirty="0">
                <a:effectLst/>
                <a:latin typeface="Calibri" panose="020F0502020204030204" pitchFamily="34" charset="0"/>
                <a:ea typeface="Calibri" panose="020F0502020204030204" pitchFamily="34" charset="0"/>
                <a:cs typeface="Times New Roman" panose="02020603050405020304" pitchFamily="18" charset="0"/>
              </a:rPr>
              <a:t>Vídeo sobre col·locació de mascaretes</a:t>
            </a:r>
          </a:p>
          <a:p>
            <a:pPr lvl="0" algn="just">
              <a:lnSpc>
                <a:spcPct val="115000"/>
              </a:lnSpc>
              <a:spcAft>
                <a:spcPts val="0"/>
              </a:spcAft>
            </a:pP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es-ES" sz="1600" dirty="0">
                <a:latin typeface="Calibri" panose="020F0502020204030204" pitchFamily="34" charset="0"/>
                <a:ea typeface="Calibri" panose="020F0502020204030204" pitchFamily="34" charset="0"/>
                <a:cs typeface="Times New Roman" panose="02020603050405020304" pitchFamily="18" charset="0"/>
                <a:hlinkClick r:id="rId4"/>
              </a:rPr>
              <a:t>https://www.youtube.com/watch?v=EKGO6SRjJWU</a:t>
            </a:r>
            <a:r>
              <a:rPr lang="es-ES" sz="1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Marcador de pie de página 2">
            <a:extLst>
              <a:ext uri="{FF2B5EF4-FFF2-40B4-BE49-F238E27FC236}">
                <a16:creationId xmlns:a16="http://schemas.microsoft.com/office/drawing/2014/main" id="{BC1968ED-7892-483A-ABFF-145B68C62863}"/>
              </a:ext>
            </a:extLst>
          </p:cNvPr>
          <p:cNvSpPr>
            <a:spLocks noGrp="1"/>
          </p:cNvSpPr>
          <p:nvPr>
            <p:ph type="ftr" sz="quarter" idx="11"/>
          </p:nvPr>
        </p:nvSpPr>
        <p:spPr>
          <a:xfrm>
            <a:off x="3124200" y="6356350"/>
            <a:ext cx="2895600" cy="365125"/>
          </a:xfrm>
        </p:spPr>
        <p:txBody>
          <a:bodyPr/>
          <a:lstStyle/>
          <a:p>
            <a:r>
              <a:rPr lang="es-ES" dirty="0"/>
              <a:t>Direcció Jurídica i de RH - 22/06/2020</a:t>
            </a:r>
          </a:p>
        </p:txBody>
      </p:sp>
      <p:pic>
        <p:nvPicPr>
          <p:cNvPr id="1026" name="Picture 2" descr="El govern espanyol fixa el preu màxim de les mascaretes ...">
            <a:extLst>
              <a:ext uri="{FF2B5EF4-FFF2-40B4-BE49-F238E27FC236}">
                <a16:creationId xmlns:a16="http://schemas.microsoft.com/office/drawing/2014/main" id="{7C5B6050-77B4-442C-A3FC-77545256F7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5092" y="3449559"/>
            <a:ext cx="169545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SCARETES">
            <a:extLst>
              <a:ext uri="{FF2B5EF4-FFF2-40B4-BE49-F238E27FC236}">
                <a16:creationId xmlns:a16="http://schemas.microsoft.com/office/drawing/2014/main" id="{0272DBE3-DF8B-4E54-9285-1F9282E351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6904" y="4396514"/>
            <a:ext cx="2695575"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583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161120" y="1735454"/>
            <a:ext cx="7363394" cy="369332"/>
          </a:xfrm>
          <a:prstGeom prst="rect">
            <a:avLst/>
          </a:prstGeom>
          <a:noFill/>
        </p:spPr>
        <p:txBody>
          <a:bodyPr wrap="square" rtlCol="0">
            <a:spAutoFit/>
          </a:bodyPr>
          <a:lstStyle/>
          <a:p>
            <a:pPr lvl="0" algn="just"/>
            <a:endParaRPr lang="es-ES" b="1" dirty="0"/>
          </a:p>
        </p:txBody>
      </p:sp>
      <p:sp>
        <p:nvSpPr>
          <p:cNvPr id="60" name="Rectángulo 59"/>
          <p:cNvSpPr/>
          <p:nvPr/>
        </p:nvSpPr>
        <p:spPr>
          <a:xfrm rot="2700680">
            <a:off x="8481102" y="2829162"/>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nchor="t">
            <a:spAutoFit/>
          </a:bodyPr>
          <a:lstStyle/>
          <a:p>
            <a:r>
              <a:rPr lang="es-ES" sz="2800" b="1" dirty="0">
                <a:solidFill>
                  <a:schemeClr val="bg1"/>
                </a:solidFill>
                <a:latin typeface="Arial"/>
                <a:cs typeface="Arial"/>
              </a:rPr>
              <a:t>21</a:t>
            </a:r>
            <a:endParaRPr lang="es-ES" sz="2800" b="1" dirty="0">
              <a:solidFill>
                <a:schemeClr val="bg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95802"/>
            <a:ext cx="2016756" cy="325687"/>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1099791" y="1048703"/>
            <a:ext cx="14431171" cy="461665"/>
          </a:xfrm>
          <a:prstGeom prst="rect">
            <a:avLst/>
          </a:prstGeom>
          <a:noFill/>
        </p:spPr>
        <p:txBody>
          <a:bodyPr wrap="square" rtlCol="0">
            <a:spAutoFit/>
          </a:bodyPr>
          <a:lstStyle/>
          <a:p>
            <a:r>
              <a:rPr lang="es-ES" sz="2400" b="1" dirty="0"/>
              <a:t>                              </a:t>
            </a:r>
            <a:endParaRPr lang="es-ES" sz="2800" b="1" dirty="0">
              <a:latin typeface="Arial Regular"/>
            </a:endParaRPr>
          </a:p>
        </p:txBody>
      </p:sp>
      <p:sp>
        <p:nvSpPr>
          <p:cNvPr id="3" name="Rectángulo 2">
            <a:extLst>
              <a:ext uri="{FF2B5EF4-FFF2-40B4-BE49-F238E27FC236}">
                <a16:creationId xmlns:a16="http://schemas.microsoft.com/office/drawing/2014/main" id="{382220AD-4913-B048-8FF7-AFD393036753}"/>
              </a:ext>
            </a:extLst>
          </p:cNvPr>
          <p:cNvSpPr/>
          <p:nvPr/>
        </p:nvSpPr>
        <p:spPr>
          <a:xfrm>
            <a:off x="570017" y="1726218"/>
            <a:ext cx="2008466" cy="3579698"/>
          </a:xfrm>
          <a:prstGeom prst="rect">
            <a:avLst/>
          </a:prstGeom>
        </p:spPr>
        <p:txBody>
          <a:bodyPr wrap="square">
            <a:spAutoFit/>
          </a:bodyPr>
          <a:lstStyle/>
          <a:p>
            <a:pPr marL="342900" lvl="0" indent="-342900" algn="just">
              <a:lnSpc>
                <a:spcPct val="115000"/>
              </a:lnSpc>
              <a:spcAft>
                <a:spcPts val="0"/>
              </a:spcAft>
              <a:buFont typeface="Arial" panose="020B0604020202020204" pitchFamily="34" charset="0"/>
              <a:buChar char="•"/>
            </a:pPr>
            <a:r>
              <a:rPr lang="ca-ES" sz="1600" dirty="0">
                <a:effectLst/>
                <a:latin typeface="Calibri" panose="020F0502020204030204" pitchFamily="34" charset="0"/>
                <a:ea typeface="Calibri" panose="020F0502020204030204" pitchFamily="34" charset="0"/>
                <a:cs typeface="Times New Roman" panose="02020603050405020304" pitchFamily="18" charset="0"/>
              </a:rPr>
              <a:t>Infografies sobre rentat de mans</a:t>
            </a:r>
          </a:p>
          <a:p>
            <a:pPr marL="342900" lvl="0" indent="-342900" algn="just">
              <a:lnSpc>
                <a:spcPct val="115000"/>
              </a:lnSpc>
              <a:spcAft>
                <a:spcPts val="0"/>
              </a:spcAft>
              <a:buFont typeface="Arial" panose="020B0604020202020204" pitchFamily="34" charset="0"/>
              <a:buChar char="•"/>
            </a:pPr>
            <a:endParaRPr lang="ca-E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ca-ES" sz="1600" dirty="0">
                <a:effectLst/>
                <a:latin typeface="Calibri" panose="020F0502020204030204" pitchFamily="34" charset="0"/>
                <a:ea typeface="Calibri" panose="020F0502020204030204" pitchFamily="34" charset="0"/>
                <a:cs typeface="Times New Roman" panose="02020603050405020304" pitchFamily="18" charset="0"/>
              </a:rPr>
              <a:t>Vídeo sobre rentat de mans</a:t>
            </a:r>
          </a:p>
          <a:p>
            <a:pPr lvl="0" algn="just">
              <a:lnSpc>
                <a:spcPct val="115000"/>
              </a:lnSpc>
              <a:spcAft>
                <a:spcPts val="0"/>
              </a:spcAft>
            </a:pPr>
            <a:r>
              <a:rPr lang="ca-ES" sz="1600" dirty="0">
                <a:hlinkClick r:id="rId4"/>
              </a:rPr>
              <a:t>https://www.youtube.com/watch?v=1g5QRjlGUBs</a:t>
            </a: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endParaRPr lang="ca-E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endParaRPr lang="ca-ES" sz="16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es-ES" sz="1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6" name="Marcador de pie de página 5"/>
          <p:cNvSpPr>
            <a:spLocks noGrp="1"/>
          </p:cNvSpPr>
          <p:nvPr>
            <p:ph type="ftr" sz="quarter" idx="11"/>
          </p:nvPr>
        </p:nvSpPr>
        <p:spPr/>
        <p:txBody>
          <a:bodyPr/>
          <a:lstStyle/>
          <a:p>
            <a:r>
              <a:rPr lang="es-ES"/>
              <a:t>Direcció Jurídica i de RH - 29/5/2020</a:t>
            </a:r>
          </a:p>
        </p:txBody>
      </p:sp>
      <p:pic>
        <p:nvPicPr>
          <p:cNvPr id="7" name="Imagen 6">
            <a:extLst>
              <a:ext uri="{FF2B5EF4-FFF2-40B4-BE49-F238E27FC236}">
                <a16:creationId xmlns:a16="http://schemas.microsoft.com/office/drawing/2014/main" id="{E9A6C572-6BCE-45D4-907B-E7670FAE6702}"/>
              </a:ext>
            </a:extLst>
          </p:cNvPr>
          <p:cNvPicPr>
            <a:picLocks noChangeAspect="1"/>
          </p:cNvPicPr>
          <p:nvPr/>
        </p:nvPicPr>
        <p:blipFill>
          <a:blip r:embed="rId5"/>
          <a:stretch>
            <a:fillRect/>
          </a:stretch>
        </p:blipFill>
        <p:spPr>
          <a:xfrm>
            <a:off x="2859032" y="-36511"/>
            <a:ext cx="4875191" cy="6858000"/>
          </a:xfrm>
          <a:prstGeom prst="rect">
            <a:avLst/>
          </a:prstGeom>
        </p:spPr>
      </p:pic>
    </p:spTree>
    <p:extLst>
      <p:ext uri="{BB962C8B-B14F-4D97-AF65-F5344CB8AC3E}">
        <p14:creationId xmlns:p14="http://schemas.microsoft.com/office/powerpoint/2010/main" val="211345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161120" y="1735454"/>
            <a:ext cx="7363394" cy="369332"/>
          </a:xfrm>
          <a:prstGeom prst="rect">
            <a:avLst/>
          </a:prstGeom>
          <a:noFill/>
        </p:spPr>
        <p:txBody>
          <a:bodyPr wrap="square" rtlCol="0">
            <a:spAutoFit/>
          </a:bodyPr>
          <a:lstStyle/>
          <a:p>
            <a:pPr lvl="0" algn="just"/>
            <a:endParaRPr lang="es-ES" b="1"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nchor="t">
            <a:spAutoFit/>
          </a:bodyPr>
          <a:lstStyle/>
          <a:p>
            <a:r>
              <a:rPr lang="es-ES" sz="2800" b="1" dirty="0">
                <a:solidFill>
                  <a:schemeClr val="bg1"/>
                </a:solidFill>
                <a:latin typeface="Arial"/>
                <a:cs typeface="Arial"/>
              </a:rPr>
              <a:t>22</a:t>
            </a:r>
            <a:endParaRPr lang="es-ES" sz="2800" b="1" dirty="0">
              <a:solidFill>
                <a:schemeClr val="bg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95802"/>
            <a:ext cx="2016756" cy="325687"/>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1099791" y="1048703"/>
            <a:ext cx="14431171" cy="461665"/>
          </a:xfrm>
          <a:prstGeom prst="rect">
            <a:avLst/>
          </a:prstGeom>
          <a:noFill/>
        </p:spPr>
        <p:txBody>
          <a:bodyPr wrap="square" rtlCol="0">
            <a:spAutoFit/>
          </a:bodyPr>
          <a:lstStyle/>
          <a:p>
            <a:r>
              <a:rPr lang="es-ES" sz="2400" b="1" dirty="0"/>
              <a:t>                              </a:t>
            </a:r>
            <a:endParaRPr lang="es-ES" sz="2800" b="1" dirty="0">
              <a:latin typeface="Arial Regular"/>
            </a:endParaRPr>
          </a:p>
        </p:txBody>
      </p:sp>
      <p:sp>
        <p:nvSpPr>
          <p:cNvPr id="3" name="Rectángulo 2">
            <a:extLst>
              <a:ext uri="{FF2B5EF4-FFF2-40B4-BE49-F238E27FC236}">
                <a16:creationId xmlns:a16="http://schemas.microsoft.com/office/drawing/2014/main" id="{382220AD-4913-B048-8FF7-AFD393036753}"/>
              </a:ext>
            </a:extLst>
          </p:cNvPr>
          <p:cNvSpPr/>
          <p:nvPr/>
        </p:nvSpPr>
        <p:spPr>
          <a:xfrm>
            <a:off x="570017" y="1735454"/>
            <a:ext cx="2008466" cy="1208279"/>
          </a:xfrm>
          <a:prstGeom prst="rect">
            <a:avLst/>
          </a:prstGeom>
        </p:spPr>
        <p:txBody>
          <a:bodyPr wrap="square">
            <a:spAutoFit/>
          </a:bodyPr>
          <a:lstStyle/>
          <a:p>
            <a:pPr marL="342900" lvl="0" indent="-342900" algn="just">
              <a:lnSpc>
                <a:spcPct val="115000"/>
              </a:lnSpc>
              <a:spcAft>
                <a:spcPts val="0"/>
              </a:spcAft>
              <a:buFont typeface="Arial" panose="020B0604020202020204" pitchFamily="34" charset="0"/>
              <a:buChar char="•"/>
            </a:pPr>
            <a:r>
              <a:rPr lang="ca-ES" sz="1600" dirty="0">
                <a:effectLst/>
                <a:latin typeface="Calibri" panose="020F0502020204030204" pitchFamily="34" charset="0"/>
                <a:ea typeface="Calibri" panose="020F0502020204030204" pitchFamily="34" charset="0"/>
                <a:cs typeface="Times New Roman" panose="02020603050405020304" pitchFamily="18" charset="0"/>
              </a:rPr>
              <a:t>Infografies sobre rentat de mans</a:t>
            </a:r>
          </a:p>
          <a:p>
            <a:pPr lvl="0" algn="just">
              <a:lnSpc>
                <a:spcPct val="115000"/>
              </a:lnSpc>
              <a:spcAft>
                <a:spcPts val="0"/>
              </a:spcAft>
            </a:pPr>
            <a:endParaRPr lang="es-ES" sz="16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es-ES" sz="1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6" name="Marcador de pie de página 5"/>
          <p:cNvSpPr>
            <a:spLocks noGrp="1"/>
          </p:cNvSpPr>
          <p:nvPr>
            <p:ph type="ftr" sz="quarter" idx="11"/>
          </p:nvPr>
        </p:nvSpPr>
        <p:spPr/>
        <p:txBody>
          <a:bodyPr/>
          <a:lstStyle/>
          <a:p>
            <a:r>
              <a:rPr lang="es-ES"/>
              <a:t>Direcció Jurídica i de RH - 29/5/2020</a:t>
            </a:r>
          </a:p>
        </p:txBody>
      </p:sp>
      <p:pic>
        <p:nvPicPr>
          <p:cNvPr id="8" name="Imagen 7">
            <a:extLst>
              <a:ext uri="{FF2B5EF4-FFF2-40B4-BE49-F238E27FC236}">
                <a16:creationId xmlns:a16="http://schemas.microsoft.com/office/drawing/2014/main" id="{A9D9F644-6D17-498B-828D-56E62A41A612}"/>
              </a:ext>
            </a:extLst>
          </p:cNvPr>
          <p:cNvPicPr>
            <a:picLocks noChangeAspect="1"/>
          </p:cNvPicPr>
          <p:nvPr/>
        </p:nvPicPr>
        <p:blipFill>
          <a:blip r:embed="rId4"/>
          <a:stretch>
            <a:fillRect/>
          </a:stretch>
        </p:blipFill>
        <p:spPr>
          <a:xfrm>
            <a:off x="3316615" y="0"/>
            <a:ext cx="4875191" cy="6858000"/>
          </a:xfrm>
          <a:prstGeom prst="rect">
            <a:avLst/>
          </a:prstGeom>
        </p:spPr>
      </p:pic>
    </p:spTree>
    <p:extLst>
      <p:ext uri="{BB962C8B-B14F-4D97-AF65-F5344CB8AC3E}">
        <p14:creationId xmlns:p14="http://schemas.microsoft.com/office/powerpoint/2010/main" val="1292882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793667" y="1816525"/>
            <a:ext cx="7363394" cy="3693319"/>
          </a:xfrm>
          <a:prstGeom prst="rect">
            <a:avLst/>
          </a:prstGeom>
          <a:noFill/>
        </p:spPr>
        <p:txBody>
          <a:bodyPr wrap="square" rtlCol="0">
            <a:spAutoFit/>
          </a:bodyPr>
          <a:lstStyle/>
          <a:p>
            <a:r>
              <a:rPr lang="ca-ES" dirty="0"/>
              <a:t> </a:t>
            </a:r>
            <a:endParaRPr lang="es-ES" dirty="0"/>
          </a:p>
          <a:p>
            <a:pPr algn="just"/>
            <a:r>
              <a:rPr lang="ca-ES" dirty="0"/>
              <a:t>Els àmbits amb atenció al públic hauran d’adoptar les mesures següents:</a:t>
            </a:r>
          </a:p>
          <a:p>
            <a:endParaRPr lang="ca-ES" dirty="0"/>
          </a:p>
          <a:p>
            <a:endParaRPr lang="es-ES" dirty="0"/>
          </a:p>
          <a:p>
            <a:pPr marL="285750" lvl="0" indent="-285750">
              <a:buFont typeface="Arial" panose="020B0604020202020204" pitchFamily="34" charset="0"/>
              <a:buChar char="•"/>
            </a:pPr>
            <a:r>
              <a:rPr lang="ca-ES" dirty="0"/>
              <a:t>Establir un sistema de cita prèvia de manera que existeixi un únic usuari per a cada treballador/a.</a:t>
            </a:r>
            <a:endParaRPr lang="es-ES" dirty="0"/>
          </a:p>
          <a:p>
            <a:r>
              <a:rPr lang="ca-ES" dirty="0"/>
              <a:t> </a:t>
            </a:r>
            <a:endParaRPr lang="es-ES" dirty="0"/>
          </a:p>
          <a:p>
            <a:pPr marL="285750" lvl="0" indent="-285750">
              <a:buFont typeface="Arial" panose="020B0604020202020204" pitchFamily="34" charset="0"/>
              <a:buChar char="•"/>
            </a:pPr>
            <a:r>
              <a:rPr lang="ca-ES" dirty="0"/>
              <a:t>No es podran habilitar zones d’espera.</a:t>
            </a:r>
            <a:endParaRPr lang="es-ES" dirty="0"/>
          </a:p>
          <a:p>
            <a:r>
              <a:rPr lang="ca-ES" dirty="0"/>
              <a:t> </a:t>
            </a:r>
            <a:endParaRPr lang="es-ES" dirty="0"/>
          </a:p>
          <a:p>
            <a:pPr marL="285750" lvl="0" indent="-285750">
              <a:buFont typeface="Arial" panose="020B0604020202020204" pitchFamily="34" charset="0"/>
              <a:buChar char="•"/>
            </a:pPr>
            <a:r>
              <a:rPr lang="ca-ES" dirty="0"/>
              <a:t>L’atenció al client s’efectuarà amb la deguda separació física.</a:t>
            </a:r>
            <a:endParaRPr lang="es-ES" dirty="0"/>
          </a:p>
          <a:p>
            <a:r>
              <a:rPr lang="ca-ES" dirty="0"/>
              <a:t> </a:t>
            </a:r>
            <a:endParaRPr lang="es-ES" dirty="0"/>
          </a:p>
          <a:p>
            <a:pPr lvl="0" algn="just"/>
            <a:endParaRPr lang="es-ES" b="1"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nchor="t">
            <a:spAutoFit/>
          </a:bodyPr>
          <a:lstStyle/>
          <a:p>
            <a:r>
              <a:rPr lang="es-ES" sz="2800" b="1" dirty="0">
                <a:solidFill>
                  <a:schemeClr val="bg1"/>
                </a:solidFill>
                <a:latin typeface="Arial"/>
                <a:cs typeface="Arial"/>
              </a:rPr>
              <a:t>23</a:t>
            </a:r>
            <a:endParaRPr lang="es-ES" sz="2800" b="1" dirty="0">
              <a:solidFill>
                <a:schemeClr val="bg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95802"/>
            <a:ext cx="2016756" cy="325687"/>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674918" y="1058344"/>
            <a:ext cx="14431171" cy="461665"/>
          </a:xfrm>
          <a:prstGeom prst="rect">
            <a:avLst/>
          </a:prstGeom>
          <a:noFill/>
        </p:spPr>
        <p:txBody>
          <a:bodyPr wrap="square" rtlCol="0">
            <a:spAutoFit/>
          </a:bodyPr>
          <a:lstStyle/>
          <a:p>
            <a:r>
              <a:rPr lang="es-ES" sz="2400" b="1" dirty="0"/>
              <a:t>                        ALTRES MESURES DE PROTECCIÓ                                           NETEJA</a:t>
            </a:r>
            <a:endParaRPr lang="es-ES" sz="2800" b="1" dirty="0">
              <a:latin typeface="Arial Regular"/>
            </a:endParaRPr>
          </a:p>
        </p:txBody>
      </p:sp>
      <p:sp>
        <p:nvSpPr>
          <p:cNvPr id="10" name="Marcador de pie de página 2">
            <a:extLst>
              <a:ext uri="{FF2B5EF4-FFF2-40B4-BE49-F238E27FC236}">
                <a16:creationId xmlns:a16="http://schemas.microsoft.com/office/drawing/2014/main" id="{082F5C24-5570-4B0B-8FBB-FD0BCD24E740}"/>
              </a:ext>
            </a:extLst>
          </p:cNvPr>
          <p:cNvSpPr>
            <a:spLocks noGrp="1"/>
          </p:cNvSpPr>
          <p:nvPr>
            <p:ph type="ftr" sz="quarter" idx="11"/>
          </p:nvPr>
        </p:nvSpPr>
        <p:spPr>
          <a:xfrm>
            <a:off x="3124200" y="6356350"/>
            <a:ext cx="2895600" cy="365125"/>
          </a:xfrm>
        </p:spPr>
        <p:txBody>
          <a:bodyPr/>
          <a:lstStyle/>
          <a:p>
            <a:r>
              <a:rPr lang="es-ES" dirty="0"/>
              <a:t>Direcció Jurídica i de RH - 22/06/2020</a:t>
            </a:r>
          </a:p>
        </p:txBody>
      </p:sp>
    </p:spTree>
    <p:extLst>
      <p:ext uri="{BB962C8B-B14F-4D97-AF65-F5344CB8AC3E}">
        <p14:creationId xmlns:p14="http://schemas.microsoft.com/office/powerpoint/2010/main" val="2125408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616196" y="2185061"/>
            <a:ext cx="7172697" cy="2585323"/>
          </a:xfrm>
          <a:prstGeom prst="rect">
            <a:avLst/>
          </a:prstGeom>
          <a:noFill/>
        </p:spPr>
        <p:txBody>
          <a:bodyPr wrap="square" rtlCol="0">
            <a:spAutoFit/>
          </a:bodyPr>
          <a:lstStyle/>
          <a:p>
            <a:r>
              <a:rPr lang="ca-ES" dirty="0"/>
              <a:t> </a:t>
            </a:r>
            <a:endParaRPr lang="es-ES" dirty="0"/>
          </a:p>
          <a:p>
            <a:pPr marL="285750" indent="-285750" algn="just">
              <a:buFont typeface="Arial" panose="020B0604020202020204" pitchFamily="34" charset="0"/>
              <a:buChar char="•"/>
            </a:pPr>
            <a:r>
              <a:rPr lang="ca-ES" dirty="0"/>
              <a:t>Si presenta qualsevol simptomatologia (tos, febre, dificultat al respirar, etc.) que pogués estar associada amb la COVID-19, no s’ha d’anar a la feina, s’ha de contactar amb el telèfon d’atenció a la COVID-19 (061) o amb el centre d'atenció primària i seguir les seves instruccions i s’ha informar, tant aviat com li sigui possible, al seu responsable i a la DJRH.</a:t>
            </a:r>
          </a:p>
          <a:p>
            <a:pPr algn="just"/>
            <a:r>
              <a:rPr lang="ca-ES" dirty="0"/>
              <a:t> </a:t>
            </a:r>
          </a:p>
          <a:p>
            <a:pPr lvl="0" algn="ctr"/>
            <a:endParaRPr lang="ca-ES" b="1"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nchor="t">
            <a:spAutoFit/>
          </a:bodyPr>
          <a:lstStyle/>
          <a:p>
            <a:r>
              <a:rPr lang="es-ES" sz="2800" b="1" dirty="0">
                <a:solidFill>
                  <a:schemeClr val="bg1"/>
                </a:solidFill>
                <a:latin typeface="Arial"/>
                <a:cs typeface="Arial"/>
              </a:rPr>
              <a:t>24</a:t>
            </a:r>
            <a:endParaRPr lang="es-ES" sz="2800" b="1" dirty="0">
              <a:solidFill>
                <a:schemeClr val="bg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95802"/>
            <a:ext cx="2016756" cy="325687"/>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1099791" y="1048703"/>
            <a:ext cx="14431171" cy="830997"/>
          </a:xfrm>
          <a:prstGeom prst="rect">
            <a:avLst/>
          </a:prstGeom>
          <a:noFill/>
        </p:spPr>
        <p:txBody>
          <a:bodyPr wrap="square" rtlCol="0">
            <a:spAutoFit/>
          </a:bodyPr>
          <a:lstStyle/>
          <a:p>
            <a:r>
              <a:rPr lang="es-ES" sz="2400" b="1" dirty="0"/>
              <a:t>	                     COMPROMÍS DELS/ DE LES </a:t>
            </a:r>
          </a:p>
          <a:p>
            <a:r>
              <a:rPr lang="es-ES" sz="2400" b="1" dirty="0"/>
              <a:t>	         TREBALLADORS/TREBALLADORES</a:t>
            </a:r>
            <a:endParaRPr lang="es-ES" sz="2800" b="1" dirty="0">
              <a:latin typeface="Arial Regular"/>
            </a:endParaRPr>
          </a:p>
        </p:txBody>
      </p:sp>
      <p:sp>
        <p:nvSpPr>
          <p:cNvPr id="10" name="Marcador de pie de página 2">
            <a:extLst>
              <a:ext uri="{FF2B5EF4-FFF2-40B4-BE49-F238E27FC236}">
                <a16:creationId xmlns:a16="http://schemas.microsoft.com/office/drawing/2014/main" id="{79F853AD-F097-4A84-986C-96EF89A7A47E}"/>
              </a:ext>
            </a:extLst>
          </p:cNvPr>
          <p:cNvSpPr>
            <a:spLocks noGrp="1"/>
          </p:cNvSpPr>
          <p:nvPr>
            <p:ph type="ftr" sz="quarter" idx="11"/>
          </p:nvPr>
        </p:nvSpPr>
        <p:spPr>
          <a:xfrm>
            <a:off x="3124200" y="6356350"/>
            <a:ext cx="2895600" cy="365125"/>
          </a:xfrm>
        </p:spPr>
        <p:txBody>
          <a:bodyPr/>
          <a:lstStyle/>
          <a:p>
            <a:r>
              <a:rPr lang="es-ES" dirty="0"/>
              <a:t>Direcció Jurídica i de RH - 22/06/2020</a:t>
            </a:r>
          </a:p>
        </p:txBody>
      </p:sp>
    </p:spTree>
    <p:extLst>
      <p:ext uri="{BB962C8B-B14F-4D97-AF65-F5344CB8AC3E}">
        <p14:creationId xmlns:p14="http://schemas.microsoft.com/office/powerpoint/2010/main" val="1938990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808038" y="2185061"/>
            <a:ext cx="7172697" cy="3416320"/>
          </a:xfrm>
          <a:prstGeom prst="rect">
            <a:avLst/>
          </a:prstGeom>
          <a:noFill/>
        </p:spPr>
        <p:txBody>
          <a:bodyPr wrap="square" rtlCol="0">
            <a:spAutoFit/>
          </a:bodyPr>
          <a:lstStyle/>
          <a:p>
            <a:r>
              <a:rPr lang="ca-ES" dirty="0"/>
              <a:t> </a:t>
            </a:r>
            <a:endParaRPr lang="es-ES" dirty="0"/>
          </a:p>
          <a:p>
            <a:pPr marL="285750" indent="-285750" algn="just">
              <a:buFont typeface="Arial" panose="020B0604020202020204" pitchFamily="34" charset="0"/>
              <a:buChar char="•"/>
            </a:pPr>
            <a:r>
              <a:rPr lang="ca-ES" dirty="0"/>
              <a:t>Si s’ha d’estar en contacte estret (convivents, familiars i/o persones que hagin estat en el mateix lloc que un cas mentre el cas presentava símptomes, a una distància menor de 2 metres durant 15 minuts) o s’ha compartit espai sense guardar la distància interpersonal amb una persona afectada per COVID-19, tampoc s’ha d’acudir, fins i tot en absència de símptomes, per un espai de temps mínim de 14 dies, de conformitat amb les indicacions sanitàries. Durant aquest període s’ha de fer un seguiment per si apareixen signes de la malaltia i es mantindrà el teletreball.  </a:t>
            </a:r>
          </a:p>
          <a:p>
            <a:pPr lvl="0" algn="just"/>
            <a:endParaRPr lang="es-ES" b="1"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nchor="t">
            <a:spAutoFit/>
          </a:bodyPr>
          <a:lstStyle/>
          <a:p>
            <a:r>
              <a:rPr lang="es-ES" sz="2800" b="1" dirty="0">
                <a:solidFill>
                  <a:schemeClr val="bg1"/>
                </a:solidFill>
                <a:latin typeface="Arial"/>
                <a:cs typeface="Arial"/>
              </a:rPr>
              <a:t>25</a:t>
            </a:r>
            <a:endParaRPr lang="es-ES" sz="2800" b="1" dirty="0">
              <a:solidFill>
                <a:schemeClr val="bg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95802"/>
            <a:ext cx="2016756" cy="325687"/>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1865747" y="1011381"/>
            <a:ext cx="15088580" cy="830997"/>
          </a:xfrm>
          <a:prstGeom prst="rect">
            <a:avLst/>
          </a:prstGeom>
          <a:noFill/>
        </p:spPr>
        <p:txBody>
          <a:bodyPr wrap="square" rtlCol="0">
            <a:spAutoFit/>
          </a:bodyPr>
          <a:lstStyle/>
          <a:p>
            <a:r>
              <a:rPr lang="es-ES" sz="2400" b="1" dirty="0"/>
              <a:t>			    COMPROMÍS DELS/ DE LES </a:t>
            </a:r>
          </a:p>
          <a:p>
            <a:r>
              <a:rPr lang="es-ES" sz="2400" b="1" dirty="0"/>
              <a:t>	TREBALLADORS/TREBALLADORES</a:t>
            </a:r>
            <a:endParaRPr lang="es-ES" sz="2800" b="1" dirty="0">
              <a:latin typeface="Arial Regular"/>
            </a:endParaRPr>
          </a:p>
        </p:txBody>
      </p:sp>
      <p:sp>
        <p:nvSpPr>
          <p:cNvPr id="10" name="Marcador de pie de página 2">
            <a:extLst>
              <a:ext uri="{FF2B5EF4-FFF2-40B4-BE49-F238E27FC236}">
                <a16:creationId xmlns:a16="http://schemas.microsoft.com/office/drawing/2014/main" id="{A0EF12A0-112B-48EC-AA0D-55BFBF881915}"/>
              </a:ext>
            </a:extLst>
          </p:cNvPr>
          <p:cNvSpPr>
            <a:spLocks noGrp="1"/>
          </p:cNvSpPr>
          <p:nvPr>
            <p:ph type="ftr" sz="quarter" idx="11"/>
          </p:nvPr>
        </p:nvSpPr>
        <p:spPr>
          <a:xfrm>
            <a:off x="3124200" y="6356350"/>
            <a:ext cx="2895600" cy="365125"/>
          </a:xfrm>
        </p:spPr>
        <p:txBody>
          <a:bodyPr/>
          <a:lstStyle/>
          <a:p>
            <a:r>
              <a:rPr lang="es-ES" dirty="0"/>
              <a:t>Direcció Jurídica i de RH - 22/06/2020</a:t>
            </a:r>
          </a:p>
        </p:txBody>
      </p:sp>
    </p:spTree>
    <p:extLst>
      <p:ext uri="{BB962C8B-B14F-4D97-AF65-F5344CB8AC3E}">
        <p14:creationId xmlns:p14="http://schemas.microsoft.com/office/powerpoint/2010/main" val="4155870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808038" y="2185061"/>
            <a:ext cx="7172697" cy="3970318"/>
          </a:xfrm>
          <a:prstGeom prst="rect">
            <a:avLst/>
          </a:prstGeom>
          <a:noFill/>
        </p:spPr>
        <p:txBody>
          <a:bodyPr wrap="square" rtlCol="0">
            <a:spAutoFit/>
          </a:bodyPr>
          <a:lstStyle/>
          <a:p>
            <a:r>
              <a:rPr lang="ca-ES" dirty="0"/>
              <a:t> </a:t>
            </a:r>
            <a:endParaRPr lang="es-ES" dirty="0"/>
          </a:p>
          <a:p>
            <a:pPr marL="285750" indent="-285750" algn="just">
              <a:buFont typeface="Arial" panose="020B0604020202020204" pitchFamily="34" charset="0"/>
              <a:buChar char="•"/>
            </a:pPr>
            <a:r>
              <a:rPr lang="ca-ES" dirty="0"/>
              <a:t>Utilitzar correctament els elements de protecció facilitats per la institució.</a:t>
            </a:r>
          </a:p>
          <a:p>
            <a:pPr algn="just"/>
            <a:endParaRPr lang="ca-ES" dirty="0"/>
          </a:p>
          <a:p>
            <a:pPr marL="285750" indent="-285750" algn="just">
              <a:buFont typeface="Arial" panose="020B0604020202020204" pitchFamily="34" charset="0"/>
              <a:buChar char="•"/>
            </a:pPr>
            <a:r>
              <a:rPr lang="ca-ES" dirty="0"/>
              <a:t>Mantenir la distància de seguretat interpersonal de 2 metres.</a:t>
            </a:r>
          </a:p>
          <a:p>
            <a:pPr marL="285750" indent="-285750" algn="just">
              <a:buFont typeface="Arial" panose="020B0604020202020204" pitchFamily="34" charset="0"/>
              <a:buChar char="•"/>
            </a:pPr>
            <a:endParaRPr lang="ca-ES" dirty="0"/>
          </a:p>
          <a:p>
            <a:pPr marL="285750" indent="-285750" algn="just">
              <a:buFont typeface="Arial" panose="020B0604020202020204" pitchFamily="34" charset="0"/>
              <a:buChar char="•"/>
            </a:pPr>
            <a:r>
              <a:rPr lang="ca-ES" dirty="0"/>
              <a:t>Evitar les salutacions amb contacte físic.</a:t>
            </a:r>
            <a:endParaRPr lang="ca-ES" b="1" dirty="0"/>
          </a:p>
          <a:p>
            <a:pPr marL="285750" indent="-285750" algn="just">
              <a:buFont typeface="Arial" panose="020B0604020202020204" pitchFamily="34" charset="0"/>
              <a:buChar char="•"/>
            </a:pPr>
            <a:endParaRPr lang="ca-ES" b="1" dirty="0"/>
          </a:p>
          <a:p>
            <a:pPr marL="285750" indent="-285750" algn="just">
              <a:buFont typeface="Arial" panose="020B0604020202020204" pitchFamily="34" charset="0"/>
              <a:buChar char="•"/>
            </a:pPr>
            <a:r>
              <a:rPr lang="ca-ES" dirty="0"/>
              <a:t>Rentar-se les mans amb aigua i sabó o amb solució hidroalcohòlica sovint i sempre que s’hagi estossegat o esternudat, i després de tocar superfícies potencialment contaminades.</a:t>
            </a:r>
            <a:endParaRPr lang="ca-ES" b="1" dirty="0"/>
          </a:p>
          <a:p>
            <a:pPr algn="just"/>
            <a:endParaRPr lang="es-ES" b="1" dirty="0"/>
          </a:p>
          <a:p>
            <a:pPr lvl="0" algn="just"/>
            <a:endParaRPr lang="es-ES" b="1"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nchor="t">
            <a:spAutoFit/>
          </a:bodyPr>
          <a:lstStyle/>
          <a:p>
            <a:r>
              <a:rPr lang="es-ES" sz="2800" b="1" dirty="0">
                <a:solidFill>
                  <a:schemeClr val="bg1"/>
                </a:solidFill>
                <a:latin typeface="Arial"/>
                <a:cs typeface="Arial"/>
              </a:rPr>
              <a:t>26</a:t>
            </a:r>
            <a:endParaRPr lang="es-ES" sz="2800" b="1" dirty="0">
              <a:solidFill>
                <a:schemeClr val="bg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95802"/>
            <a:ext cx="2016756" cy="325687"/>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1838700" y="1048703"/>
            <a:ext cx="14431171" cy="830997"/>
          </a:xfrm>
          <a:prstGeom prst="rect">
            <a:avLst/>
          </a:prstGeom>
          <a:noFill/>
        </p:spPr>
        <p:txBody>
          <a:bodyPr wrap="square" rtlCol="0">
            <a:spAutoFit/>
          </a:bodyPr>
          <a:lstStyle/>
          <a:p>
            <a:r>
              <a:rPr lang="es-ES" sz="2400" b="1" dirty="0"/>
              <a:t>			    COMPROMÍS DELS/ DE LES </a:t>
            </a:r>
          </a:p>
          <a:p>
            <a:r>
              <a:rPr lang="es-ES" sz="2400" b="1" dirty="0"/>
              <a:t>	TREBALLADORS/TREBALLADORES</a:t>
            </a:r>
            <a:endParaRPr lang="es-ES" sz="2800" b="1" dirty="0">
              <a:latin typeface="Arial Regular"/>
            </a:endParaRPr>
          </a:p>
        </p:txBody>
      </p:sp>
      <p:sp>
        <p:nvSpPr>
          <p:cNvPr id="10" name="Marcador de pie de página 2">
            <a:extLst>
              <a:ext uri="{FF2B5EF4-FFF2-40B4-BE49-F238E27FC236}">
                <a16:creationId xmlns:a16="http://schemas.microsoft.com/office/drawing/2014/main" id="{D848EE31-0198-453D-AA56-E510B300545A}"/>
              </a:ext>
            </a:extLst>
          </p:cNvPr>
          <p:cNvSpPr>
            <a:spLocks noGrp="1"/>
          </p:cNvSpPr>
          <p:nvPr>
            <p:ph type="ftr" sz="quarter" idx="11"/>
          </p:nvPr>
        </p:nvSpPr>
        <p:spPr>
          <a:xfrm>
            <a:off x="3124200" y="6356350"/>
            <a:ext cx="2895600" cy="365125"/>
          </a:xfrm>
        </p:spPr>
        <p:txBody>
          <a:bodyPr/>
          <a:lstStyle/>
          <a:p>
            <a:r>
              <a:rPr lang="es-ES" dirty="0"/>
              <a:t>Direcció Jurídica i de RH - 22/06/2020</a:t>
            </a:r>
          </a:p>
        </p:txBody>
      </p:sp>
    </p:spTree>
    <p:extLst>
      <p:ext uri="{BB962C8B-B14F-4D97-AF65-F5344CB8AC3E}">
        <p14:creationId xmlns:p14="http://schemas.microsoft.com/office/powerpoint/2010/main" val="242876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796162" y="2185061"/>
            <a:ext cx="7172697" cy="3693319"/>
          </a:xfrm>
          <a:prstGeom prst="rect">
            <a:avLst/>
          </a:prstGeom>
          <a:noFill/>
        </p:spPr>
        <p:txBody>
          <a:bodyPr wrap="square" rtlCol="0">
            <a:spAutoFit/>
          </a:bodyPr>
          <a:lstStyle/>
          <a:p>
            <a:r>
              <a:rPr lang="ca-ES" dirty="0"/>
              <a:t> </a:t>
            </a:r>
            <a:endParaRPr lang="es-ES" dirty="0"/>
          </a:p>
          <a:p>
            <a:pPr marL="285750" indent="-285750" algn="just">
              <a:buFont typeface="Arial" panose="020B0604020202020204" pitchFamily="34" charset="0"/>
              <a:buChar char="•"/>
            </a:pPr>
            <a:r>
              <a:rPr lang="ca-ES" dirty="0"/>
              <a:t>Deixar sempre que es pugui les portes obertes, de forma que s’utilitzin les manetes el mínim possible.</a:t>
            </a:r>
          </a:p>
          <a:p>
            <a:pPr algn="just"/>
            <a:endParaRPr lang="ca-ES" dirty="0"/>
          </a:p>
          <a:p>
            <a:pPr marL="285750" indent="-285750" algn="just">
              <a:buFont typeface="Arial" panose="020B0604020202020204" pitchFamily="34" charset="0"/>
              <a:buChar char="•"/>
            </a:pPr>
            <a:r>
              <a:rPr lang="ca-ES" dirty="0"/>
              <a:t>Utilitzar les impressores només en cas que sigui imprescindible i rentar-se les mans abans i desprès de cada ús amb aigua i sabó o amb la solució hidroalcohòlica.</a:t>
            </a:r>
          </a:p>
          <a:p>
            <a:pPr algn="just"/>
            <a:endParaRPr lang="ca-ES" dirty="0"/>
          </a:p>
          <a:p>
            <a:pPr marL="285750" indent="-285750" algn="just">
              <a:buFont typeface="Arial" panose="020B0604020202020204" pitchFamily="34" charset="0"/>
              <a:buChar char="•"/>
            </a:pPr>
            <a:r>
              <a:rPr lang="ca-ES" dirty="0"/>
              <a:t>Facilitar el treball al personal de neteja, deixant el lloc de treball el més ordenat i buit possible.</a:t>
            </a:r>
          </a:p>
          <a:p>
            <a:pPr marL="285750" indent="-285750">
              <a:buFont typeface="Arial" panose="020B0604020202020204" pitchFamily="34" charset="0"/>
              <a:buChar char="•"/>
            </a:pPr>
            <a:endParaRPr lang="ca-ES" dirty="0"/>
          </a:p>
          <a:p>
            <a:r>
              <a:rPr lang="ca-ES" dirty="0"/>
              <a:t> </a:t>
            </a:r>
          </a:p>
          <a:p>
            <a:pPr lvl="0" algn="just"/>
            <a:endParaRPr lang="es-ES" b="1"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nchor="t">
            <a:spAutoFit/>
          </a:bodyPr>
          <a:lstStyle/>
          <a:p>
            <a:r>
              <a:rPr lang="es-ES" sz="2800" b="1" dirty="0">
                <a:solidFill>
                  <a:schemeClr val="bg1"/>
                </a:solidFill>
                <a:latin typeface="Arial"/>
                <a:cs typeface="Arial"/>
              </a:rPr>
              <a:t>27</a:t>
            </a:r>
            <a:endParaRPr lang="es-ES" sz="2800" b="1" dirty="0">
              <a:solidFill>
                <a:schemeClr val="bg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95802"/>
            <a:ext cx="2016756" cy="325687"/>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1928414" y="1039467"/>
            <a:ext cx="14431171" cy="830997"/>
          </a:xfrm>
          <a:prstGeom prst="rect">
            <a:avLst/>
          </a:prstGeom>
          <a:noFill/>
        </p:spPr>
        <p:txBody>
          <a:bodyPr wrap="square" rtlCol="0">
            <a:spAutoFit/>
          </a:bodyPr>
          <a:lstStyle/>
          <a:p>
            <a:r>
              <a:rPr lang="es-ES" sz="2400" b="1" dirty="0"/>
              <a:t>			    COMPROMÍS DELS/ DE LES </a:t>
            </a:r>
          </a:p>
          <a:p>
            <a:r>
              <a:rPr lang="es-ES" sz="2400" b="1" dirty="0"/>
              <a:t>	TREBALLADORS/TREBALLADORES</a:t>
            </a:r>
            <a:endParaRPr lang="es-ES" sz="2800" b="1" dirty="0">
              <a:latin typeface="Arial Regular"/>
            </a:endParaRPr>
          </a:p>
        </p:txBody>
      </p:sp>
      <p:sp>
        <p:nvSpPr>
          <p:cNvPr id="10" name="Marcador de pie de página 2">
            <a:extLst>
              <a:ext uri="{FF2B5EF4-FFF2-40B4-BE49-F238E27FC236}">
                <a16:creationId xmlns:a16="http://schemas.microsoft.com/office/drawing/2014/main" id="{9F199955-2F58-40C9-BB2C-CEB7ACC07644}"/>
              </a:ext>
            </a:extLst>
          </p:cNvPr>
          <p:cNvSpPr>
            <a:spLocks noGrp="1"/>
          </p:cNvSpPr>
          <p:nvPr>
            <p:ph type="ftr" sz="quarter" idx="11"/>
          </p:nvPr>
        </p:nvSpPr>
        <p:spPr>
          <a:xfrm>
            <a:off x="3124200" y="6356350"/>
            <a:ext cx="2895600" cy="365125"/>
          </a:xfrm>
        </p:spPr>
        <p:txBody>
          <a:bodyPr/>
          <a:lstStyle/>
          <a:p>
            <a:r>
              <a:rPr lang="es-ES" dirty="0"/>
              <a:t>Direcció Jurídica i de RH - 22/06/2020</a:t>
            </a:r>
          </a:p>
        </p:txBody>
      </p:sp>
    </p:spTree>
    <p:extLst>
      <p:ext uri="{BB962C8B-B14F-4D97-AF65-F5344CB8AC3E}">
        <p14:creationId xmlns:p14="http://schemas.microsoft.com/office/powerpoint/2010/main" val="1696369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759216" y="2185061"/>
            <a:ext cx="7172697" cy="3416320"/>
          </a:xfrm>
          <a:prstGeom prst="rect">
            <a:avLst/>
          </a:prstGeom>
          <a:noFill/>
        </p:spPr>
        <p:txBody>
          <a:bodyPr wrap="square" rtlCol="0">
            <a:spAutoFit/>
          </a:bodyPr>
          <a:lstStyle/>
          <a:p>
            <a:r>
              <a:rPr lang="ca-ES" dirty="0"/>
              <a:t> </a:t>
            </a:r>
            <a:endParaRPr lang="es-ES" dirty="0"/>
          </a:p>
          <a:p>
            <a:pPr marL="285750" indent="-285750" algn="just">
              <a:buFont typeface="Arial" panose="020B0604020202020204" pitchFamily="34" charset="0"/>
              <a:buChar char="•"/>
            </a:pPr>
            <a:r>
              <a:rPr lang="ca-ES" dirty="0"/>
              <a:t>Cobrir-se el nas i la boca amb un mocador d'un sol ús al tossir i esternudar o </a:t>
            </a:r>
            <a:r>
              <a:rPr lang="es-ES" dirty="0"/>
              <a:t>si no es </a:t>
            </a:r>
            <a:r>
              <a:rPr lang="es-ES" dirty="0" err="1"/>
              <a:t>disposa</a:t>
            </a:r>
            <a:r>
              <a:rPr lang="es-ES" dirty="0"/>
              <a:t> de </a:t>
            </a:r>
            <a:r>
              <a:rPr lang="es-ES" dirty="0" err="1"/>
              <a:t>mocadors</a:t>
            </a:r>
            <a:r>
              <a:rPr lang="es-ES" dirty="0"/>
              <a:t> a emprar la </a:t>
            </a:r>
            <a:r>
              <a:rPr lang="es-ES" dirty="0" err="1"/>
              <a:t>part</a:t>
            </a:r>
            <a:r>
              <a:rPr lang="es-ES" dirty="0"/>
              <a:t> interna de el </a:t>
            </a:r>
            <a:r>
              <a:rPr lang="es-ES" dirty="0" err="1"/>
              <a:t>colze</a:t>
            </a:r>
            <a:r>
              <a:rPr lang="es-ES" dirty="0"/>
              <a:t> per no </a:t>
            </a:r>
            <a:r>
              <a:rPr lang="ca-ES" dirty="0"/>
              <a:t>contaminar-ne les mans.</a:t>
            </a:r>
          </a:p>
          <a:p>
            <a:pPr marL="285750" indent="-285750" algn="just">
              <a:buFont typeface="Arial" panose="020B0604020202020204" pitchFamily="34" charset="0"/>
              <a:buChar char="•"/>
            </a:pPr>
            <a:endParaRPr lang="ca-ES" dirty="0"/>
          </a:p>
          <a:p>
            <a:pPr marL="285750" indent="-285750" algn="just">
              <a:buFont typeface="Arial" panose="020B0604020202020204" pitchFamily="34" charset="0"/>
              <a:buChar char="•"/>
            </a:pPr>
            <a:r>
              <a:rPr lang="ca-ES" dirty="0"/>
              <a:t>Evitar tocar-se els ulls, el nas o la boca. </a:t>
            </a:r>
          </a:p>
          <a:p>
            <a:pPr algn="just"/>
            <a:endParaRPr lang="ca-ES" dirty="0"/>
          </a:p>
          <a:p>
            <a:pPr marL="285750" indent="-285750" algn="just">
              <a:buFont typeface="Arial" panose="020B0604020202020204" pitchFamily="34" charset="0"/>
              <a:buChar char="•"/>
            </a:pPr>
            <a:r>
              <a:rPr lang="ca-ES" dirty="0"/>
              <a:t>Realitzar ventilació de l’espai de treball sovint, especialment en les situacions en què es donin canvi de torn.</a:t>
            </a:r>
            <a:endParaRPr lang="ca-ES" b="1" dirty="0"/>
          </a:p>
          <a:p>
            <a:pPr marL="285750" indent="-285750" algn="just">
              <a:buFont typeface="Arial" panose="020B0604020202020204" pitchFamily="34" charset="0"/>
              <a:buChar char="•"/>
            </a:pPr>
            <a:endParaRPr lang="ca-ES" b="1" dirty="0"/>
          </a:p>
          <a:p>
            <a:pPr algn="just"/>
            <a:endParaRPr lang="es-ES" b="1" dirty="0"/>
          </a:p>
          <a:p>
            <a:pPr lvl="0" algn="just"/>
            <a:endParaRPr lang="es-ES" b="1"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nchor="t">
            <a:spAutoFit/>
          </a:bodyPr>
          <a:lstStyle/>
          <a:p>
            <a:r>
              <a:rPr lang="es-ES" sz="2800" b="1" dirty="0">
                <a:solidFill>
                  <a:schemeClr val="bg1"/>
                </a:solidFill>
                <a:latin typeface="Arial"/>
                <a:cs typeface="Arial"/>
              </a:rPr>
              <a:t>28</a:t>
            </a:r>
            <a:endParaRPr lang="es-ES" sz="2800" b="1" dirty="0">
              <a:solidFill>
                <a:schemeClr val="bg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95802"/>
            <a:ext cx="2016756" cy="325687"/>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1928414" y="1095012"/>
            <a:ext cx="14431171" cy="830997"/>
          </a:xfrm>
          <a:prstGeom prst="rect">
            <a:avLst/>
          </a:prstGeom>
          <a:noFill/>
        </p:spPr>
        <p:txBody>
          <a:bodyPr wrap="square" rtlCol="0">
            <a:spAutoFit/>
          </a:bodyPr>
          <a:lstStyle/>
          <a:p>
            <a:r>
              <a:rPr lang="es-ES" sz="2400" b="1" dirty="0"/>
              <a:t>			    COMPROMÍS DELS/ DE LES </a:t>
            </a:r>
          </a:p>
          <a:p>
            <a:r>
              <a:rPr lang="es-ES" sz="2400" b="1" dirty="0"/>
              <a:t>	TREBALLADORS/TREBALLADORES</a:t>
            </a:r>
            <a:endParaRPr lang="es-ES" sz="2800" b="1" dirty="0">
              <a:latin typeface="Arial Regular"/>
            </a:endParaRPr>
          </a:p>
        </p:txBody>
      </p:sp>
      <p:sp>
        <p:nvSpPr>
          <p:cNvPr id="10" name="Marcador de pie de página 2">
            <a:extLst>
              <a:ext uri="{FF2B5EF4-FFF2-40B4-BE49-F238E27FC236}">
                <a16:creationId xmlns:a16="http://schemas.microsoft.com/office/drawing/2014/main" id="{23249650-8076-4956-92C4-0D32C160238B}"/>
              </a:ext>
            </a:extLst>
          </p:cNvPr>
          <p:cNvSpPr>
            <a:spLocks noGrp="1"/>
          </p:cNvSpPr>
          <p:nvPr>
            <p:ph type="ftr" sz="quarter" idx="11"/>
          </p:nvPr>
        </p:nvSpPr>
        <p:spPr>
          <a:xfrm>
            <a:off x="3124200" y="6356350"/>
            <a:ext cx="2895600" cy="365125"/>
          </a:xfrm>
        </p:spPr>
        <p:txBody>
          <a:bodyPr/>
          <a:lstStyle/>
          <a:p>
            <a:r>
              <a:rPr lang="es-ES" dirty="0"/>
              <a:t>Direcció Jurídica i de RH - 22/06/2020</a:t>
            </a:r>
          </a:p>
        </p:txBody>
      </p:sp>
    </p:spTree>
    <p:extLst>
      <p:ext uri="{BB962C8B-B14F-4D97-AF65-F5344CB8AC3E}">
        <p14:creationId xmlns:p14="http://schemas.microsoft.com/office/powerpoint/2010/main" val="2597996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796679" y="1611470"/>
            <a:ext cx="7364998" cy="4247317"/>
          </a:xfrm>
          <a:prstGeom prst="rect">
            <a:avLst/>
          </a:prstGeom>
          <a:noFill/>
        </p:spPr>
        <p:txBody>
          <a:bodyPr wrap="square" rtlCol="0">
            <a:spAutoFit/>
          </a:bodyPr>
          <a:lstStyle/>
          <a:p>
            <a:endParaRPr lang="ca-ES" dirty="0"/>
          </a:p>
          <a:p>
            <a:endParaRPr lang="ca-ES" dirty="0"/>
          </a:p>
          <a:p>
            <a:pPr marL="457200" indent="-457200" algn="just">
              <a:buFont typeface="Arial"/>
              <a:buChar char="•"/>
            </a:pPr>
            <a:r>
              <a:rPr lang="ca-ES" dirty="0"/>
              <a:t>Minimitzar, al màxim possible, les afectacions que es puguin produir en el procés de retorn a la “nova normalitat” de totes les persones que formen part de les institucions de la Corporació UAB.</a:t>
            </a:r>
          </a:p>
          <a:p>
            <a:pPr algn="just"/>
            <a:endParaRPr lang="ca-ES" dirty="0"/>
          </a:p>
          <a:p>
            <a:pPr algn="just"/>
            <a:endParaRPr lang="ca-ES" dirty="0"/>
          </a:p>
          <a:p>
            <a:pPr marL="457200" indent="-457200" algn="just">
              <a:buFont typeface="Arial"/>
              <a:buChar char="•"/>
            </a:pPr>
            <a:r>
              <a:rPr lang="ca-ES" dirty="0"/>
              <a:t>Recollir les mesures preventives i organitzatives necessàries per prevenir el risc de contagi del coronavirus als centres de treball</a:t>
            </a:r>
            <a:r>
              <a:rPr lang="es-ES" dirty="0"/>
              <a:t>. </a:t>
            </a:r>
          </a:p>
          <a:p>
            <a:pPr marL="457200" indent="-457200" algn="just">
              <a:buFont typeface="Arial"/>
              <a:buChar char="•"/>
            </a:pPr>
            <a:endParaRPr lang="ca-ES" dirty="0"/>
          </a:p>
          <a:p>
            <a:pPr algn="just"/>
            <a:endParaRPr lang="ca-ES" dirty="0"/>
          </a:p>
          <a:p>
            <a:pPr marL="457200" indent="-457200" algn="just">
              <a:buFont typeface="Arial"/>
              <a:buChar char="•"/>
            </a:pPr>
            <a:r>
              <a:rPr lang="ca-ES" dirty="0"/>
              <a:t>Recollir les mesures que caldrà que apliqui cada un/a dels/de les treballadors/res per tal de minimitzar els riscos de contagi.</a:t>
            </a:r>
            <a:r>
              <a:rPr lang="es-ES" dirty="0"/>
              <a:t> </a:t>
            </a:r>
          </a:p>
          <a:p>
            <a:pPr marL="285750" indent="-285750" algn="just">
              <a:buFont typeface="Arial" panose="020B0604020202020204" pitchFamily="34" charset="0"/>
              <a:buChar char="•"/>
            </a:pPr>
            <a:endParaRPr lang="ca-ES"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2</a:t>
            </a: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38176"/>
            <a:ext cx="2016756" cy="383314"/>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3267060" y="860661"/>
            <a:ext cx="4924746" cy="523220"/>
          </a:xfrm>
          <a:prstGeom prst="rect">
            <a:avLst/>
          </a:prstGeom>
          <a:noFill/>
        </p:spPr>
        <p:txBody>
          <a:bodyPr wrap="none" rtlCol="0">
            <a:spAutoFit/>
          </a:bodyPr>
          <a:lstStyle/>
          <a:p>
            <a:r>
              <a:rPr lang="es-ES" sz="2800" b="1" dirty="0"/>
              <a:t>FINALITAT DEL PROTOCOL</a:t>
            </a:r>
          </a:p>
        </p:txBody>
      </p:sp>
      <p:sp>
        <p:nvSpPr>
          <p:cNvPr id="10" name="Marcador de pie de página 2">
            <a:extLst>
              <a:ext uri="{FF2B5EF4-FFF2-40B4-BE49-F238E27FC236}">
                <a16:creationId xmlns:a16="http://schemas.microsoft.com/office/drawing/2014/main" id="{12AFD5BA-ADCE-4BCA-AE21-3E2B3F72DD19}"/>
              </a:ext>
            </a:extLst>
          </p:cNvPr>
          <p:cNvSpPr>
            <a:spLocks noGrp="1"/>
          </p:cNvSpPr>
          <p:nvPr>
            <p:ph type="ftr" sz="quarter" idx="11"/>
          </p:nvPr>
        </p:nvSpPr>
        <p:spPr>
          <a:xfrm>
            <a:off x="3124200" y="6356350"/>
            <a:ext cx="2895600" cy="365125"/>
          </a:xfrm>
        </p:spPr>
        <p:txBody>
          <a:bodyPr/>
          <a:lstStyle/>
          <a:p>
            <a:r>
              <a:rPr lang="es-ES" dirty="0"/>
              <a:t>Direcció Jurídica i de RH - 22/06/2020</a:t>
            </a:r>
          </a:p>
        </p:txBody>
      </p:sp>
    </p:spTree>
    <p:extLst>
      <p:ext uri="{BB962C8B-B14F-4D97-AF65-F5344CB8AC3E}">
        <p14:creationId xmlns:p14="http://schemas.microsoft.com/office/powerpoint/2010/main" val="3183872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808038" y="2185061"/>
            <a:ext cx="7172697" cy="4801314"/>
          </a:xfrm>
          <a:prstGeom prst="rect">
            <a:avLst/>
          </a:prstGeom>
          <a:noFill/>
        </p:spPr>
        <p:txBody>
          <a:bodyPr wrap="square" rtlCol="0">
            <a:spAutoFit/>
          </a:bodyPr>
          <a:lstStyle/>
          <a:p>
            <a:r>
              <a:rPr lang="ca-ES" dirty="0"/>
              <a:t> </a:t>
            </a:r>
            <a:endParaRPr lang="es-ES" dirty="0"/>
          </a:p>
          <a:p>
            <a:pPr marL="285750" indent="-285750" algn="just">
              <a:buFont typeface="Arial" panose="020B0604020202020204" pitchFamily="34" charset="0"/>
              <a:buChar char="•"/>
            </a:pPr>
            <a:r>
              <a:rPr lang="ca-ES" dirty="0"/>
              <a:t>Avisar els/les companys/es i el/la responsable corresponent, que haurà d’informar la DJRH, en cas de començar a notar símptomes, i a contactar </a:t>
            </a:r>
            <a:r>
              <a:rPr lang="es-ES" dirty="0" err="1"/>
              <a:t>immediatament</a:t>
            </a:r>
            <a:r>
              <a:rPr lang="es-ES" dirty="0"/>
              <a:t> </a:t>
            </a:r>
            <a:r>
              <a:rPr lang="es-ES" dirty="0" err="1"/>
              <a:t>amb</a:t>
            </a:r>
            <a:r>
              <a:rPr lang="es-ES" dirty="0"/>
              <a:t> el </a:t>
            </a:r>
            <a:r>
              <a:rPr lang="es-ES" dirty="0" err="1"/>
              <a:t>metge</a:t>
            </a:r>
            <a:r>
              <a:rPr lang="es-ES" dirty="0"/>
              <a:t> </a:t>
            </a:r>
            <a:r>
              <a:rPr lang="es-ES" dirty="0" err="1"/>
              <a:t>d'atenció</a:t>
            </a:r>
            <a:r>
              <a:rPr lang="es-ES" dirty="0"/>
              <a:t> </a:t>
            </a:r>
            <a:r>
              <a:rPr lang="es-ES" dirty="0" err="1"/>
              <a:t>primària</a:t>
            </a:r>
            <a:r>
              <a:rPr lang="es-ES" dirty="0"/>
              <a:t> o </a:t>
            </a:r>
            <a:r>
              <a:rPr lang="es-ES" dirty="0" err="1"/>
              <a:t>amb</a:t>
            </a:r>
            <a:r>
              <a:rPr lang="es-ES" dirty="0"/>
              <a:t> el </a:t>
            </a:r>
            <a:r>
              <a:rPr lang="es-ES" dirty="0" err="1"/>
              <a:t>telèfon</a:t>
            </a:r>
            <a:r>
              <a:rPr lang="es-ES" dirty="0"/>
              <a:t> </a:t>
            </a:r>
            <a:r>
              <a:rPr lang="es-ES" dirty="0" err="1"/>
              <a:t>d'atenció</a:t>
            </a:r>
            <a:r>
              <a:rPr lang="es-ES" dirty="0"/>
              <a:t> a </a:t>
            </a:r>
            <a:r>
              <a:rPr lang="ca-ES" dirty="0"/>
              <a:t>la COVID-19 (061), així com a extremar les precaucions tant de distancia social com d'higiene mentre s’estigui en el lloc de treball.</a:t>
            </a:r>
          </a:p>
          <a:p>
            <a:pPr algn="just"/>
            <a:endParaRPr lang="ca-ES" dirty="0"/>
          </a:p>
          <a:p>
            <a:pPr marL="285750" indent="-285750" algn="just">
              <a:buFont typeface="Arial" panose="020B0604020202020204" pitchFamily="34" charset="0"/>
              <a:buChar char="•"/>
            </a:pPr>
            <a:r>
              <a:rPr lang="es-ES" dirty="0"/>
              <a:t>Abandonar de manera </a:t>
            </a:r>
            <a:r>
              <a:rPr lang="es-ES" dirty="0" err="1"/>
              <a:t>immediata</a:t>
            </a:r>
            <a:r>
              <a:rPr lang="es-ES" dirty="0"/>
              <a:t> el centre de </a:t>
            </a:r>
            <a:r>
              <a:rPr lang="es-ES" dirty="0" err="1"/>
              <a:t>treball</a:t>
            </a:r>
            <a:r>
              <a:rPr lang="es-ES" dirty="0"/>
              <a:t> o </a:t>
            </a:r>
            <a:r>
              <a:rPr lang="es-ES" dirty="0" err="1"/>
              <a:t>l’edifici</a:t>
            </a:r>
            <a:r>
              <a:rPr lang="es-ES" dirty="0"/>
              <a:t> en cas que </a:t>
            </a:r>
            <a:r>
              <a:rPr lang="ca-ES" dirty="0"/>
              <a:t>soni l’alarma, atès que els sistemes de detecció i d’alarma continuen operatius i no es podrà assegurar la presencia dels equips d’emergència. El personal que forma part del dels equips d’emergència que estigui present mantindrà les seves funcions assignades.</a:t>
            </a:r>
          </a:p>
          <a:p>
            <a:pPr marL="285750" indent="-285750">
              <a:buFont typeface="Arial" panose="020B0604020202020204" pitchFamily="34" charset="0"/>
              <a:buChar char="•"/>
            </a:pPr>
            <a:endParaRPr lang="ca-ES" b="1" dirty="0"/>
          </a:p>
          <a:p>
            <a:pPr algn="just"/>
            <a:endParaRPr lang="es-ES" b="1" dirty="0"/>
          </a:p>
          <a:p>
            <a:pPr lvl="0" algn="just"/>
            <a:endParaRPr lang="es-ES" b="1"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nchor="t">
            <a:spAutoFit/>
          </a:bodyPr>
          <a:lstStyle/>
          <a:p>
            <a:r>
              <a:rPr lang="es-ES" sz="2800" b="1" dirty="0">
                <a:solidFill>
                  <a:schemeClr val="bg1"/>
                </a:solidFill>
                <a:latin typeface="Arial" panose="020B0604020202020204" pitchFamily="34" charset="0"/>
                <a:cs typeface="Arial" panose="020B0604020202020204" pitchFamily="34" charset="0"/>
              </a:rPr>
              <a:t>29</a:t>
            </a: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95802"/>
            <a:ext cx="2016756" cy="325687"/>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1980452" y="1110817"/>
            <a:ext cx="14431171" cy="830997"/>
          </a:xfrm>
          <a:prstGeom prst="rect">
            <a:avLst/>
          </a:prstGeom>
          <a:noFill/>
        </p:spPr>
        <p:txBody>
          <a:bodyPr wrap="square" rtlCol="0">
            <a:spAutoFit/>
          </a:bodyPr>
          <a:lstStyle/>
          <a:p>
            <a:r>
              <a:rPr lang="es-ES" sz="2400" b="1" dirty="0"/>
              <a:t>			    COMPROMÍS DELS/ DE LES </a:t>
            </a:r>
          </a:p>
          <a:p>
            <a:r>
              <a:rPr lang="es-ES" sz="2400" b="1" dirty="0"/>
              <a:t>	TREBALLADORS/TREBALLADORES</a:t>
            </a:r>
            <a:endParaRPr lang="es-ES" sz="2800" b="1" dirty="0">
              <a:latin typeface="Arial Regular"/>
            </a:endParaRPr>
          </a:p>
        </p:txBody>
      </p:sp>
      <p:sp>
        <p:nvSpPr>
          <p:cNvPr id="3" name="Marcador de pie de página 2"/>
          <p:cNvSpPr>
            <a:spLocks noGrp="1"/>
          </p:cNvSpPr>
          <p:nvPr>
            <p:ph type="ftr" sz="quarter" idx="11"/>
          </p:nvPr>
        </p:nvSpPr>
        <p:spPr/>
        <p:txBody>
          <a:bodyPr/>
          <a:lstStyle/>
          <a:p>
            <a:r>
              <a:rPr lang="es-ES"/>
              <a:t>Direcció Jurídica i de RH - 29/5/2020</a:t>
            </a:r>
          </a:p>
        </p:txBody>
      </p:sp>
    </p:spTree>
    <p:extLst>
      <p:ext uri="{BB962C8B-B14F-4D97-AF65-F5344CB8AC3E}">
        <p14:creationId xmlns:p14="http://schemas.microsoft.com/office/powerpoint/2010/main" val="872445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808038" y="2192347"/>
            <a:ext cx="7172697" cy="3139321"/>
          </a:xfrm>
          <a:prstGeom prst="rect">
            <a:avLst/>
          </a:prstGeom>
          <a:noFill/>
        </p:spPr>
        <p:txBody>
          <a:bodyPr wrap="square" rtlCol="0">
            <a:spAutoFit/>
          </a:bodyPr>
          <a:lstStyle/>
          <a:p>
            <a:r>
              <a:rPr lang="ca-ES" dirty="0"/>
              <a:t> </a:t>
            </a:r>
            <a:endParaRPr lang="es-ES" dirty="0"/>
          </a:p>
          <a:p>
            <a:pPr marL="285750" indent="-285750" algn="just">
              <a:buFont typeface="Arial" panose="020B0604020202020204" pitchFamily="34" charset="0"/>
              <a:buChar char="•"/>
            </a:pPr>
            <a:r>
              <a:rPr lang="es-ES" dirty="0" err="1"/>
              <a:t>Ajudar</a:t>
            </a:r>
            <a:r>
              <a:rPr lang="es-ES" dirty="0"/>
              <a:t> a propiciar un bon clima de </a:t>
            </a:r>
            <a:r>
              <a:rPr lang="es-ES" dirty="0" err="1"/>
              <a:t>treball</a:t>
            </a:r>
            <a:r>
              <a:rPr lang="es-ES" dirty="0"/>
              <a:t>:</a:t>
            </a:r>
          </a:p>
          <a:p>
            <a:pPr marL="285750" indent="-285750" algn="just">
              <a:buFont typeface="Arial" panose="020B0604020202020204" pitchFamily="34" charset="0"/>
              <a:buChar char="•"/>
            </a:pPr>
            <a:endParaRPr lang="es-ES" dirty="0"/>
          </a:p>
          <a:p>
            <a:pPr marL="742950" lvl="1" indent="-285750" algn="just">
              <a:buFont typeface="Wingdings" panose="05000000000000000000" pitchFamily="2" charset="2"/>
              <a:buChar char="§"/>
            </a:pPr>
            <a:r>
              <a:rPr lang="fr-FR" dirty="0" err="1"/>
              <a:t>Promovent</a:t>
            </a:r>
            <a:r>
              <a:rPr lang="fr-FR" dirty="0"/>
              <a:t> les </a:t>
            </a:r>
            <a:r>
              <a:rPr lang="fr-FR" dirty="0" err="1"/>
              <a:t>bones</a:t>
            </a:r>
            <a:r>
              <a:rPr lang="fr-FR" dirty="0"/>
              <a:t> </a:t>
            </a:r>
            <a:r>
              <a:rPr lang="fr-FR" dirty="0" err="1"/>
              <a:t>pràctiques</a:t>
            </a:r>
            <a:r>
              <a:rPr lang="fr-FR" dirty="0"/>
              <a:t> </a:t>
            </a:r>
            <a:r>
              <a:rPr lang="fr-FR" dirty="0" err="1"/>
              <a:t>preventives</a:t>
            </a:r>
            <a:r>
              <a:rPr lang="fr-FR" dirty="0"/>
              <a:t> entre els </a:t>
            </a:r>
            <a:r>
              <a:rPr lang="fr-FR" dirty="0" err="1"/>
              <a:t>companys</a:t>
            </a:r>
            <a:r>
              <a:rPr lang="fr-FR" dirty="0"/>
              <a:t> i les </a:t>
            </a:r>
            <a:r>
              <a:rPr lang="ca-ES" dirty="0"/>
              <a:t>companyes.</a:t>
            </a:r>
          </a:p>
          <a:p>
            <a:pPr marL="742950" lvl="1" indent="-285750" algn="just">
              <a:buFont typeface="Wingdings" panose="05000000000000000000" pitchFamily="2" charset="2"/>
              <a:buChar char="§"/>
            </a:pPr>
            <a:r>
              <a:rPr lang="es-ES" dirty="0" err="1"/>
              <a:t>Acceptant</a:t>
            </a:r>
            <a:r>
              <a:rPr lang="es-ES" dirty="0"/>
              <a:t> que </a:t>
            </a:r>
            <a:r>
              <a:rPr lang="es-ES" dirty="0" err="1"/>
              <a:t>l’evolució</a:t>
            </a:r>
            <a:r>
              <a:rPr lang="es-ES" dirty="0"/>
              <a:t> de la </a:t>
            </a:r>
            <a:r>
              <a:rPr lang="es-ES" dirty="0" err="1"/>
              <a:t>situació</a:t>
            </a:r>
            <a:r>
              <a:rPr lang="es-ES" dirty="0"/>
              <a:t> fa </a:t>
            </a:r>
            <a:r>
              <a:rPr lang="es-ES" dirty="0" err="1"/>
              <a:t>necessari</a:t>
            </a:r>
            <a:r>
              <a:rPr lang="es-ES" dirty="0"/>
              <a:t> que </a:t>
            </a:r>
            <a:r>
              <a:rPr lang="es-ES" dirty="0" err="1"/>
              <a:t>algunes</a:t>
            </a:r>
            <a:r>
              <a:rPr lang="es-ES" dirty="0"/>
              <a:t> de les </a:t>
            </a:r>
            <a:r>
              <a:rPr lang="ca-ES" dirty="0"/>
              <a:t>mesures previstes també evolucionin i s’adaptin constantment.</a:t>
            </a:r>
          </a:p>
          <a:p>
            <a:pPr marL="742950" lvl="1" indent="-285750" algn="just">
              <a:buFont typeface="Wingdings" panose="05000000000000000000" pitchFamily="2" charset="2"/>
              <a:buChar char="§"/>
            </a:pPr>
            <a:r>
              <a:rPr lang="ca-ES" dirty="0"/>
              <a:t>Fent un seguiment de canals de comunicació fiables i contrastats.</a:t>
            </a:r>
          </a:p>
          <a:p>
            <a:pPr lvl="0" algn="just"/>
            <a:endParaRPr lang="es-ES" b="1"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nchor="t">
            <a:spAutoFit/>
          </a:bodyPr>
          <a:lstStyle/>
          <a:p>
            <a:r>
              <a:rPr lang="es-ES" sz="2800" b="1" dirty="0">
                <a:solidFill>
                  <a:schemeClr val="bg1"/>
                </a:solidFill>
                <a:latin typeface="Arial"/>
                <a:cs typeface="Arial"/>
              </a:rPr>
              <a:t>30</a:t>
            </a:r>
            <a:endParaRPr lang="es-ES" sz="2800" b="1" dirty="0">
              <a:solidFill>
                <a:schemeClr val="bg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95802"/>
            <a:ext cx="2016756" cy="325687"/>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1928414" y="1067175"/>
            <a:ext cx="14431171" cy="830997"/>
          </a:xfrm>
          <a:prstGeom prst="rect">
            <a:avLst/>
          </a:prstGeom>
          <a:noFill/>
        </p:spPr>
        <p:txBody>
          <a:bodyPr wrap="square" rtlCol="0">
            <a:spAutoFit/>
          </a:bodyPr>
          <a:lstStyle/>
          <a:p>
            <a:r>
              <a:rPr lang="es-ES" sz="2400" b="1" dirty="0"/>
              <a:t>			    COMPROMÍS DELS/ DE LES </a:t>
            </a:r>
          </a:p>
          <a:p>
            <a:r>
              <a:rPr lang="es-ES" sz="2400" b="1" dirty="0"/>
              <a:t>	TREBALLADORS/TREBALLADORES</a:t>
            </a:r>
            <a:endParaRPr lang="es-ES" sz="2800" b="1" dirty="0">
              <a:latin typeface="Arial Regular"/>
            </a:endParaRPr>
          </a:p>
        </p:txBody>
      </p:sp>
      <p:sp>
        <p:nvSpPr>
          <p:cNvPr id="10" name="Marcador de pie de página 2">
            <a:extLst>
              <a:ext uri="{FF2B5EF4-FFF2-40B4-BE49-F238E27FC236}">
                <a16:creationId xmlns:a16="http://schemas.microsoft.com/office/drawing/2014/main" id="{A09C85C1-9FF4-4C52-948C-8CBBE9C52AAE}"/>
              </a:ext>
            </a:extLst>
          </p:cNvPr>
          <p:cNvSpPr>
            <a:spLocks noGrp="1"/>
          </p:cNvSpPr>
          <p:nvPr>
            <p:ph type="ftr" sz="quarter" idx="11"/>
          </p:nvPr>
        </p:nvSpPr>
        <p:spPr>
          <a:xfrm>
            <a:off x="3124200" y="6356350"/>
            <a:ext cx="2895600" cy="365125"/>
          </a:xfrm>
        </p:spPr>
        <p:txBody>
          <a:bodyPr/>
          <a:lstStyle/>
          <a:p>
            <a:r>
              <a:rPr lang="es-ES" dirty="0"/>
              <a:t>Direcció Jurídica i de RH - 22/06/2020</a:t>
            </a:r>
          </a:p>
        </p:txBody>
      </p:sp>
    </p:spTree>
    <p:extLst>
      <p:ext uri="{BB962C8B-B14F-4D97-AF65-F5344CB8AC3E}">
        <p14:creationId xmlns:p14="http://schemas.microsoft.com/office/powerpoint/2010/main" val="158326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871511" y="2185061"/>
            <a:ext cx="7172697" cy="2031325"/>
          </a:xfrm>
          <a:prstGeom prst="rect">
            <a:avLst/>
          </a:prstGeom>
          <a:noFill/>
        </p:spPr>
        <p:txBody>
          <a:bodyPr wrap="square" rtlCol="0">
            <a:spAutoFit/>
          </a:bodyPr>
          <a:lstStyle/>
          <a:p>
            <a:r>
              <a:rPr lang="ca-ES" dirty="0"/>
              <a:t> </a:t>
            </a:r>
            <a:endParaRPr lang="es-ES" dirty="0"/>
          </a:p>
          <a:p>
            <a:pPr algn="just"/>
            <a:r>
              <a:rPr lang="ca-ES" dirty="0"/>
              <a:t>Els Comitès de Seguretat i Salut de la Fundació UAB, d’Escola d’Idiomes Moderns Casa Convalescència, SL, i el delegat de prevenció de Vila Universitària, SL, seran els òrgans encarregats de fer la supervisió i seguiment del compliment de les mesures incloses al protocol.</a:t>
            </a:r>
            <a:endParaRPr lang="es-ES" dirty="0"/>
          </a:p>
          <a:p>
            <a:pPr lvl="0" algn="just"/>
            <a:endParaRPr lang="es-ES" b="1"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nchor="t">
            <a:spAutoFit/>
          </a:bodyPr>
          <a:lstStyle/>
          <a:p>
            <a:r>
              <a:rPr lang="es-ES" sz="2800" b="1" dirty="0">
                <a:solidFill>
                  <a:schemeClr val="bg1"/>
                </a:solidFill>
                <a:latin typeface="Arial"/>
                <a:cs typeface="Arial"/>
              </a:rPr>
              <a:t>31</a:t>
            </a:r>
            <a:endParaRPr lang="es-ES" sz="2800" b="1" dirty="0">
              <a:solidFill>
                <a:schemeClr val="bg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95802"/>
            <a:ext cx="2016756" cy="325687"/>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1099791" y="1048703"/>
            <a:ext cx="14431171" cy="461665"/>
          </a:xfrm>
          <a:prstGeom prst="rect">
            <a:avLst/>
          </a:prstGeom>
          <a:noFill/>
        </p:spPr>
        <p:txBody>
          <a:bodyPr wrap="square" rtlCol="0">
            <a:spAutoFit/>
          </a:bodyPr>
          <a:lstStyle/>
          <a:p>
            <a:r>
              <a:rPr lang="es-ES" sz="2400" b="1" dirty="0"/>
              <a:t>                              ÒRGANS DE SUPERVISIÓ</a:t>
            </a:r>
            <a:endParaRPr lang="es-ES" sz="2800" b="1" dirty="0">
              <a:latin typeface="Arial Regular"/>
            </a:endParaRPr>
          </a:p>
        </p:txBody>
      </p:sp>
      <p:sp>
        <p:nvSpPr>
          <p:cNvPr id="10" name="Marcador de pie de página 2">
            <a:extLst>
              <a:ext uri="{FF2B5EF4-FFF2-40B4-BE49-F238E27FC236}">
                <a16:creationId xmlns:a16="http://schemas.microsoft.com/office/drawing/2014/main" id="{E0A77E43-EE8A-4250-951A-D71A881F63D4}"/>
              </a:ext>
            </a:extLst>
          </p:cNvPr>
          <p:cNvSpPr>
            <a:spLocks noGrp="1"/>
          </p:cNvSpPr>
          <p:nvPr>
            <p:ph type="ftr" sz="quarter" idx="11"/>
          </p:nvPr>
        </p:nvSpPr>
        <p:spPr>
          <a:xfrm>
            <a:off x="3124200" y="6356350"/>
            <a:ext cx="2895600" cy="365125"/>
          </a:xfrm>
        </p:spPr>
        <p:txBody>
          <a:bodyPr/>
          <a:lstStyle/>
          <a:p>
            <a:r>
              <a:rPr lang="es-ES" dirty="0"/>
              <a:t>Direcció Jurídica i de RH - 22/06/2020</a:t>
            </a:r>
          </a:p>
        </p:txBody>
      </p:sp>
    </p:spTree>
    <p:extLst>
      <p:ext uri="{BB962C8B-B14F-4D97-AF65-F5344CB8AC3E}">
        <p14:creationId xmlns:p14="http://schemas.microsoft.com/office/powerpoint/2010/main" val="4223775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808038" y="2185061"/>
            <a:ext cx="7172697" cy="2031325"/>
          </a:xfrm>
          <a:prstGeom prst="rect">
            <a:avLst/>
          </a:prstGeom>
          <a:noFill/>
        </p:spPr>
        <p:txBody>
          <a:bodyPr wrap="square" rtlCol="0">
            <a:spAutoFit/>
          </a:bodyPr>
          <a:lstStyle/>
          <a:p>
            <a:r>
              <a:rPr lang="ca-ES" dirty="0"/>
              <a:t> </a:t>
            </a:r>
            <a:endParaRPr lang="es-ES" dirty="0"/>
          </a:p>
          <a:p>
            <a:pPr marL="285750" indent="-285750" algn="just">
              <a:buFont typeface="Arial" panose="020B0604020202020204" pitchFamily="34" charset="0"/>
              <a:buChar char="•"/>
            </a:pPr>
            <a:r>
              <a:rPr lang="ca-ES" dirty="0"/>
              <a:t>S’està realitzant una avaluació de riscos dels llocs de treball amb el servei de prevenció concertat, Egarsat Prevenció.</a:t>
            </a:r>
          </a:p>
          <a:p>
            <a:pPr algn="just"/>
            <a:endParaRPr lang="ca-ES" dirty="0"/>
          </a:p>
          <a:p>
            <a:pPr marL="285750" indent="-285750" algn="just">
              <a:buFont typeface="Arial" panose="020B0604020202020204" pitchFamily="34" charset="0"/>
              <a:buChar char="•"/>
            </a:pPr>
            <a:r>
              <a:rPr lang="ca-ES" dirty="0"/>
              <a:t>S’està elaborant un protocol sanitari per establir les condicions per a la prestació dels serveis als usuaris amb un consultor extern. </a:t>
            </a:r>
            <a:endParaRPr lang="es-ES" b="1"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nchor="t">
            <a:spAutoFit/>
          </a:bodyPr>
          <a:lstStyle/>
          <a:p>
            <a:r>
              <a:rPr lang="es-ES" sz="2800" b="1" dirty="0">
                <a:solidFill>
                  <a:schemeClr val="bg1"/>
                </a:solidFill>
                <a:latin typeface="Arial"/>
                <a:cs typeface="Arial"/>
              </a:rPr>
              <a:t>32</a:t>
            </a:r>
            <a:endParaRPr lang="es-ES" sz="2800" b="1" dirty="0">
              <a:solidFill>
                <a:schemeClr val="bg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95802"/>
            <a:ext cx="2016756" cy="325687"/>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1099791" y="1048703"/>
            <a:ext cx="14431171" cy="461665"/>
          </a:xfrm>
          <a:prstGeom prst="rect">
            <a:avLst/>
          </a:prstGeom>
          <a:noFill/>
        </p:spPr>
        <p:txBody>
          <a:bodyPr wrap="square" rtlCol="0">
            <a:spAutoFit/>
          </a:bodyPr>
          <a:lstStyle/>
          <a:p>
            <a:r>
              <a:rPr lang="es-ES" sz="2400" b="1" dirty="0"/>
              <a:t>                ACTUACIONS COMPLEMENTÀRIES</a:t>
            </a:r>
            <a:endParaRPr lang="es-ES" sz="2800" b="1" dirty="0">
              <a:latin typeface="Arial Regular"/>
            </a:endParaRPr>
          </a:p>
        </p:txBody>
      </p:sp>
      <p:sp>
        <p:nvSpPr>
          <p:cNvPr id="10" name="Marcador de pie de página 2">
            <a:extLst>
              <a:ext uri="{FF2B5EF4-FFF2-40B4-BE49-F238E27FC236}">
                <a16:creationId xmlns:a16="http://schemas.microsoft.com/office/drawing/2014/main" id="{E0A77E43-EE8A-4250-951A-D71A881F63D4}"/>
              </a:ext>
            </a:extLst>
          </p:cNvPr>
          <p:cNvSpPr>
            <a:spLocks noGrp="1"/>
          </p:cNvSpPr>
          <p:nvPr>
            <p:ph type="ftr" sz="quarter" idx="11"/>
          </p:nvPr>
        </p:nvSpPr>
        <p:spPr>
          <a:xfrm>
            <a:off x="3124200" y="6356350"/>
            <a:ext cx="2895600" cy="365125"/>
          </a:xfrm>
        </p:spPr>
        <p:txBody>
          <a:bodyPr/>
          <a:lstStyle/>
          <a:p>
            <a:r>
              <a:rPr lang="es-ES" dirty="0"/>
              <a:t>Direcció Jurídica i de RH - 22/06/2020</a:t>
            </a:r>
          </a:p>
        </p:txBody>
      </p:sp>
    </p:spTree>
    <p:extLst>
      <p:ext uri="{BB962C8B-B14F-4D97-AF65-F5344CB8AC3E}">
        <p14:creationId xmlns:p14="http://schemas.microsoft.com/office/powerpoint/2010/main" val="3499170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808038" y="2185061"/>
            <a:ext cx="7172697" cy="3600986"/>
          </a:xfrm>
          <a:prstGeom prst="rect">
            <a:avLst/>
          </a:prstGeom>
          <a:noFill/>
        </p:spPr>
        <p:txBody>
          <a:bodyPr wrap="square" rtlCol="0">
            <a:spAutoFit/>
          </a:bodyPr>
          <a:lstStyle/>
          <a:p>
            <a:r>
              <a:rPr lang="ca-ES" dirty="0"/>
              <a:t> </a:t>
            </a:r>
            <a:endParaRPr lang="es-ES" dirty="0"/>
          </a:p>
          <a:p>
            <a:pPr marL="285750" indent="-285750" algn="just">
              <a:buFont typeface="Arial" panose="020B0604020202020204" pitchFamily="34" charset="0"/>
              <a:buChar char="•"/>
            </a:pPr>
            <a:r>
              <a:rPr lang="ca-ES" sz="1500" dirty="0"/>
              <a:t>Amb la finalització de l’estat d’alarma, la Generalitat de Catalunya ha publicat la </a:t>
            </a:r>
            <a:r>
              <a:rPr lang="ca-ES" sz="1500" i="1" dirty="0">
                <a:hlinkClick r:id="rId3"/>
              </a:rPr>
              <a:t>RESOLUCIÓ SLT/1429/2020, de 18 de juny, per la qual s'adopten mesures bàsiques de protecció i organitzatives per prevenir el risc de transmissió i afavorir la contenció de la infecció per SARS-CoV-2</a:t>
            </a:r>
            <a:r>
              <a:rPr lang="ca-ES" sz="1500" i="1" dirty="0"/>
              <a:t> que estableix les següents mesures aplicables en els centres de treball:</a:t>
            </a:r>
          </a:p>
          <a:p>
            <a:pPr marL="742950" lvl="1" indent="-285750" algn="just">
              <a:buFont typeface="Arial" panose="020B0604020202020204" pitchFamily="34" charset="0"/>
              <a:buChar char="•"/>
            </a:pPr>
            <a:r>
              <a:rPr lang="ca-ES" sz="1500" dirty="0"/>
              <a:t>La distància física interpersonal de seguretat s'estableix en 1,5 m en general, amb l'equivalent a un espai de seguretat de 2,5 m2 per persona </a:t>
            </a:r>
          </a:p>
          <a:p>
            <a:pPr marL="742950" lvl="1" indent="-285750" algn="just">
              <a:buFont typeface="Arial" panose="020B0604020202020204" pitchFamily="34" charset="0"/>
              <a:buChar char="•"/>
            </a:pPr>
            <a:r>
              <a:rPr lang="ca-ES" sz="1500" dirty="0"/>
              <a:t>Obligació de l’ús de mascaretes en cas que no es pugui mantenir aquesta distància</a:t>
            </a:r>
          </a:p>
          <a:p>
            <a:pPr algn="just"/>
            <a:endParaRPr lang="ca-ES" sz="1500" dirty="0"/>
          </a:p>
          <a:p>
            <a:pPr marL="285750" indent="-285750" algn="just">
              <a:buFont typeface="Arial" panose="020B0604020202020204" pitchFamily="34" charset="0"/>
              <a:buChar char="•"/>
            </a:pPr>
            <a:r>
              <a:rPr lang="ca-ES" sz="1500" dirty="0"/>
              <a:t>A més, la normativa preveu que la Generalitat elabori plans sectorials i protocols organitzatius en diversos àmbits, entre els que hi ha els de les activitats </a:t>
            </a:r>
            <a:r>
              <a:rPr lang="fr-FR" sz="1500" dirty="0"/>
              <a:t>que </a:t>
            </a:r>
            <a:r>
              <a:rPr lang="fr-FR" sz="1500" dirty="0" err="1"/>
              <a:t>porten</a:t>
            </a:r>
            <a:r>
              <a:rPr lang="fr-FR" sz="1500" dirty="0"/>
              <a:t> a terme les </a:t>
            </a:r>
            <a:r>
              <a:rPr lang="fr-FR" sz="1500" dirty="0" err="1"/>
              <a:t>institucions</a:t>
            </a:r>
            <a:r>
              <a:rPr lang="fr-FR" sz="1500" dirty="0"/>
              <a:t> de</a:t>
            </a:r>
            <a:r>
              <a:rPr lang="ca-ES" sz="1500" dirty="0"/>
              <a:t> la Corporació UAB: centres docents, universitats, residències universitàries i biblioteques, congressos. </a:t>
            </a:r>
            <a:endParaRPr lang="es-ES" sz="1500" b="1"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nchor="t">
            <a:spAutoFit/>
          </a:bodyPr>
          <a:lstStyle/>
          <a:p>
            <a:r>
              <a:rPr lang="es-ES" sz="2800" b="1" dirty="0">
                <a:solidFill>
                  <a:schemeClr val="bg1"/>
                </a:solidFill>
                <a:latin typeface="Arial"/>
                <a:cs typeface="Arial"/>
              </a:rPr>
              <a:t>33</a:t>
            </a:r>
            <a:endParaRPr lang="es-ES" sz="2800" b="1" dirty="0">
              <a:solidFill>
                <a:schemeClr val="bg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4"/>
          <a:stretch>
            <a:fillRect/>
          </a:stretch>
        </p:blipFill>
        <p:spPr>
          <a:xfrm>
            <a:off x="104144" y="6495802"/>
            <a:ext cx="2016756" cy="325687"/>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1099791" y="1048703"/>
            <a:ext cx="14431171" cy="461665"/>
          </a:xfrm>
          <a:prstGeom prst="rect">
            <a:avLst/>
          </a:prstGeom>
          <a:noFill/>
        </p:spPr>
        <p:txBody>
          <a:bodyPr wrap="square" rtlCol="0">
            <a:spAutoFit/>
          </a:bodyPr>
          <a:lstStyle/>
          <a:p>
            <a:r>
              <a:rPr lang="es-ES" sz="2400" b="1" dirty="0"/>
              <a:t>                NOVA NORMATIVA GENERALITAT</a:t>
            </a:r>
            <a:endParaRPr lang="es-ES" sz="2800" b="1" dirty="0">
              <a:latin typeface="Arial Regular"/>
            </a:endParaRPr>
          </a:p>
        </p:txBody>
      </p:sp>
      <p:sp>
        <p:nvSpPr>
          <p:cNvPr id="10" name="Marcador de pie de página 2">
            <a:extLst>
              <a:ext uri="{FF2B5EF4-FFF2-40B4-BE49-F238E27FC236}">
                <a16:creationId xmlns:a16="http://schemas.microsoft.com/office/drawing/2014/main" id="{E0A77E43-EE8A-4250-951A-D71A881F63D4}"/>
              </a:ext>
            </a:extLst>
          </p:cNvPr>
          <p:cNvSpPr>
            <a:spLocks noGrp="1"/>
          </p:cNvSpPr>
          <p:nvPr>
            <p:ph type="ftr" sz="quarter" idx="11"/>
          </p:nvPr>
        </p:nvSpPr>
        <p:spPr>
          <a:xfrm>
            <a:off x="3124200" y="6356350"/>
            <a:ext cx="2895600" cy="365125"/>
          </a:xfrm>
        </p:spPr>
        <p:txBody>
          <a:bodyPr/>
          <a:lstStyle/>
          <a:p>
            <a:r>
              <a:rPr lang="es-ES" dirty="0"/>
              <a:t>Direcció Jurídica i de RH - 22/06/2020</a:t>
            </a:r>
          </a:p>
        </p:txBody>
      </p:sp>
    </p:spTree>
    <p:extLst>
      <p:ext uri="{BB962C8B-B14F-4D97-AF65-F5344CB8AC3E}">
        <p14:creationId xmlns:p14="http://schemas.microsoft.com/office/powerpoint/2010/main" val="944820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1615044" y="3238788"/>
            <a:ext cx="7172697" cy="646331"/>
          </a:xfrm>
          <a:prstGeom prst="rect">
            <a:avLst/>
          </a:prstGeom>
          <a:noFill/>
        </p:spPr>
        <p:txBody>
          <a:bodyPr wrap="square" rtlCol="0">
            <a:spAutoFit/>
          </a:bodyPr>
          <a:lstStyle/>
          <a:p>
            <a:r>
              <a:rPr lang="ca-ES" dirty="0"/>
              <a:t> </a:t>
            </a:r>
            <a:endParaRPr lang="es-ES" dirty="0"/>
          </a:p>
          <a:p>
            <a:pPr lvl="0" algn="just"/>
            <a:r>
              <a:rPr lang="es-ES" b="1" dirty="0"/>
              <a:t>MOLTES GRÀCIES PER LA VOSTRA ATENCIÓ</a:t>
            </a:r>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nchor="t">
            <a:spAutoFit/>
          </a:bodyPr>
          <a:lstStyle/>
          <a:p>
            <a:r>
              <a:rPr lang="es-ES" sz="2800" b="1" dirty="0">
                <a:solidFill>
                  <a:schemeClr val="bg1"/>
                </a:solidFill>
                <a:latin typeface="Arial"/>
                <a:cs typeface="Arial"/>
              </a:rPr>
              <a:t>34</a:t>
            </a:r>
            <a:endParaRPr lang="es-ES" sz="2800" b="1" dirty="0">
              <a:solidFill>
                <a:schemeClr val="bg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95802"/>
            <a:ext cx="2016756" cy="325687"/>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1099791" y="1039467"/>
            <a:ext cx="14431171" cy="461665"/>
          </a:xfrm>
          <a:prstGeom prst="rect">
            <a:avLst/>
          </a:prstGeom>
          <a:noFill/>
        </p:spPr>
        <p:txBody>
          <a:bodyPr wrap="square" rtlCol="0">
            <a:spAutoFit/>
          </a:bodyPr>
          <a:lstStyle/>
          <a:p>
            <a:r>
              <a:rPr lang="es-ES" sz="2400" b="1" dirty="0"/>
              <a:t>                              </a:t>
            </a:r>
            <a:endParaRPr lang="es-ES" sz="2800" b="1" dirty="0">
              <a:latin typeface="Arial Regular"/>
            </a:endParaRPr>
          </a:p>
        </p:txBody>
      </p:sp>
      <p:sp>
        <p:nvSpPr>
          <p:cNvPr id="10" name="Marcador de pie de página 2">
            <a:extLst>
              <a:ext uri="{FF2B5EF4-FFF2-40B4-BE49-F238E27FC236}">
                <a16:creationId xmlns:a16="http://schemas.microsoft.com/office/drawing/2014/main" id="{A1212931-8C4D-437F-BDCC-AEC29E7C2BA1}"/>
              </a:ext>
            </a:extLst>
          </p:cNvPr>
          <p:cNvSpPr>
            <a:spLocks noGrp="1"/>
          </p:cNvSpPr>
          <p:nvPr>
            <p:ph type="ftr" sz="quarter" idx="11"/>
          </p:nvPr>
        </p:nvSpPr>
        <p:spPr>
          <a:xfrm>
            <a:off x="3124200" y="6356350"/>
            <a:ext cx="2895600" cy="365125"/>
          </a:xfrm>
        </p:spPr>
        <p:txBody>
          <a:bodyPr/>
          <a:lstStyle/>
          <a:p>
            <a:r>
              <a:rPr lang="es-ES" dirty="0"/>
              <a:t>Direcció Jurídica i de RH - 22/06/2020</a:t>
            </a:r>
          </a:p>
        </p:txBody>
      </p:sp>
    </p:spTree>
    <p:extLst>
      <p:ext uri="{BB962C8B-B14F-4D97-AF65-F5344CB8AC3E}">
        <p14:creationId xmlns:p14="http://schemas.microsoft.com/office/powerpoint/2010/main" val="843581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796679" y="1611470"/>
            <a:ext cx="7364998" cy="4247317"/>
          </a:xfrm>
          <a:prstGeom prst="rect">
            <a:avLst/>
          </a:prstGeom>
          <a:noFill/>
        </p:spPr>
        <p:txBody>
          <a:bodyPr wrap="square" rtlCol="0">
            <a:spAutoFit/>
          </a:bodyPr>
          <a:lstStyle/>
          <a:p>
            <a:endParaRPr lang="ca-ES" dirty="0"/>
          </a:p>
          <a:p>
            <a:endParaRPr lang="ca-ES" dirty="0"/>
          </a:p>
          <a:p>
            <a:pPr marL="285750" lvl="0" indent="-285750" algn="just">
              <a:buFont typeface="Arial" panose="020B0604020202020204" pitchFamily="34" charset="0"/>
              <a:buChar char="•"/>
            </a:pPr>
            <a:r>
              <a:rPr lang="ca-ES" dirty="0"/>
              <a:t>La preservació de la salut de les persones. </a:t>
            </a:r>
          </a:p>
          <a:p>
            <a:pPr marL="285750" lvl="0" indent="-285750" algn="just">
              <a:buFont typeface="Arial" panose="020B0604020202020204" pitchFamily="34" charset="0"/>
              <a:buChar char="•"/>
            </a:pPr>
            <a:endParaRPr lang="es-ES" dirty="0"/>
          </a:p>
          <a:p>
            <a:pPr lvl="0" algn="just"/>
            <a:endParaRPr lang="es-ES" dirty="0"/>
          </a:p>
          <a:p>
            <a:pPr marL="285750" lvl="0" indent="-285750" algn="just">
              <a:buFont typeface="Arial" panose="020B0604020202020204" pitchFamily="34" charset="0"/>
              <a:buChar char="•"/>
            </a:pPr>
            <a:r>
              <a:rPr lang="ca-ES" dirty="0"/>
              <a:t>El respecte a les disposicions establertes per les autoritats competents.</a:t>
            </a:r>
          </a:p>
          <a:p>
            <a:pPr marL="285750" lvl="0" indent="-285750" algn="just">
              <a:buFont typeface="Arial" panose="020B0604020202020204" pitchFamily="34" charset="0"/>
              <a:buChar char="•"/>
            </a:pPr>
            <a:endParaRPr lang="es-ES" dirty="0"/>
          </a:p>
          <a:p>
            <a:pPr lvl="0" algn="just"/>
            <a:endParaRPr lang="es-ES" dirty="0"/>
          </a:p>
          <a:p>
            <a:pPr marL="285750" lvl="0" indent="-285750" algn="just">
              <a:buFont typeface="Arial" panose="020B0604020202020204" pitchFamily="34" charset="0"/>
              <a:buChar char="•"/>
            </a:pPr>
            <a:r>
              <a:rPr lang="ca-ES" dirty="0"/>
              <a:t>El manteniment del teletreball com a modalitat </a:t>
            </a:r>
            <a:r>
              <a:rPr lang="ca-ES" u="sng" dirty="0"/>
              <a:t>complementària</a:t>
            </a:r>
            <a:r>
              <a:rPr lang="ca-ES" dirty="0"/>
              <a:t> mentre duri la crisi sanitària.</a:t>
            </a:r>
          </a:p>
          <a:p>
            <a:pPr marL="285750" lvl="0" indent="-285750" algn="just">
              <a:buFont typeface="Arial" panose="020B0604020202020204" pitchFamily="34" charset="0"/>
              <a:buChar char="•"/>
            </a:pPr>
            <a:endParaRPr lang="es-ES" dirty="0"/>
          </a:p>
          <a:p>
            <a:pPr lvl="0" algn="just"/>
            <a:endParaRPr lang="es-ES" dirty="0"/>
          </a:p>
          <a:p>
            <a:pPr marL="285750" indent="-285750" algn="just">
              <a:buFont typeface="Arial" panose="020B0604020202020204" pitchFamily="34" charset="0"/>
              <a:buChar char="•"/>
            </a:pPr>
            <a:r>
              <a:rPr lang="ca-ES" dirty="0"/>
              <a:t>El compliment de la normativa  de prevenció de riscos.</a:t>
            </a:r>
            <a:endParaRPr lang="es-ES_tradnl" baseline="30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ca-ES"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3</a:t>
            </a: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38176"/>
            <a:ext cx="2016756" cy="383314"/>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3096672" y="824096"/>
            <a:ext cx="4916602" cy="523220"/>
          </a:xfrm>
          <a:prstGeom prst="rect">
            <a:avLst/>
          </a:prstGeom>
          <a:noFill/>
        </p:spPr>
        <p:txBody>
          <a:bodyPr wrap="none" rtlCol="0">
            <a:spAutoFit/>
          </a:bodyPr>
          <a:lstStyle/>
          <a:p>
            <a:r>
              <a:rPr lang="es-ES" sz="2800" b="1" dirty="0"/>
              <a:t>PRINCIPIS DEL PROTOCOL</a:t>
            </a:r>
          </a:p>
        </p:txBody>
      </p:sp>
      <p:sp>
        <p:nvSpPr>
          <p:cNvPr id="10" name="Marcador de pie de página 2">
            <a:extLst>
              <a:ext uri="{FF2B5EF4-FFF2-40B4-BE49-F238E27FC236}">
                <a16:creationId xmlns:a16="http://schemas.microsoft.com/office/drawing/2014/main" id="{BD6342CB-C1C2-4C07-81EB-27BAE468B858}"/>
              </a:ext>
            </a:extLst>
          </p:cNvPr>
          <p:cNvSpPr txBox="1">
            <a:spLocks/>
          </p:cNvSpPr>
          <p:nvPr/>
        </p:nvSpPr>
        <p:spPr>
          <a:xfrm>
            <a:off x="3205579" y="6400960"/>
            <a:ext cx="2895600" cy="365125"/>
          </a:xfrm>
          <a:prstGeom prst="rect">
            <a:avLst/>
          </a:prstGeom>
        </p:spPr>
        <p:txBody>
          <a:bodyPr vert="horz" lIns="91440" tIns="45720" rIns="91440" bIns="45720" rtlCol="0" anchor="ctr"/>
          <a:lstStyle>
            <a:defPPr>
              <a:defRPr lang="es-ES"/>
            </a:defPPr>
            <a:lvl1pPr marL="0" algn="ctr" defTabSz="457200" rtl="0" eaLnBrk="1" latinLnBrk="0" hangingPunct="1">
              <a:defRPr sz="1200" b="0" i="0" kern="1200">
                <a:solidFill>
                  <a:schemeClr val="tx1">
                    <a:tint val="75000"/>
                  </a:schemeClr>
                </a:solidFill>
                <a:latin typeface="Arial Regular"/>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dirty="0"/>
              <a:t>Direcció Jurídica i de RH - 22/06/2020</a:t>
            </a:r>
          </a:p>
        </p:txBody>
      </p:sp>
    </p:spTree>
    <p:extLst>
      <p:ext uri="{BB962C8B-B14F-4D97-AF65-F5344CB8AC3E}">
        <p14:creationId xmlns:p14="http://schemas.microsoft.com/office/powerpoint/2010/main" val="2048802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431295" y="1620706"/>
            <a:ext cx="7364998" cy="4801314"/>
          </a:xfrm>
          <a:prstGeom prst="rect">
            <a:avLst/>
          </a:prstGeom>
          <a:noFill/>
        </p:spPr>
        <p:txBody>
          <a:bodyPr wrap="square" rtlCol="0">
            <a:spAutoFit/>
          </a:bodyPr>
          <a:lstStyle/>
          <a:p>
            <a:endParaRPr lang="ca-ES" dirty="0"/>
          </a:p>
          <a:p>
            <a:endParaRPr lang="ca-ES" dirty="0"/>
          </a:p>
          <a:p>
            <a:pPr marL="285750" indent="-285750" algn="just">
              <a:buFont typeface="Arial" panose="020B0604020202020204" pitchFamily="34" charset="0"/>
              <a:buChar char="•"/>
            </a:pPr>
            <a:r>
              <a:rPr lang="ca-ES" dirty="0"/>
              <a:t> Les de les autoritats sanitàries, especialment les adreçades  a garantir la distància social.</a:t>
            </a:r>
          </a:p>
          <a:p>
            <a:pPr algn="just"/>
            <a:br>
              <a:rPr lang="ca-ES" dirty="0"/>
            </a:br>
            <a:endParaRPr lang="es-ES" dirty="0"/>
          </a:p>
          <a:p>
            <a:pPr marL="285750" indent="-285750" algn="just">
              <a:buFont typeface="Arial" panose="020B0604020202020204" pitchFamily="34" charset="0"/>
              <a:buChar char="•"/>
            </a:pPr>
            <a:r>
              <a:rPr lang="ca-ES" i="1" dirty="0" err="1"/>
              <a:t>Guía</a:t>
            </a:r>
            <a:r>
              <a:rPr lang="ca-ES" i="1" dirty="0"/>
              <a:t> de </a:t>
            </a:r>
            <a:r>
              <a:rPr lang="ca-ES" i="1" dirty="0" err="1"/>
              <a:t>buenas</a:t>
            </a:r>
            <a:r>
              <a:rPr lang="ca-ES" i="1" dirty="0"/>
              <a:t> </a:t>
            </a:r>
            <a:r>
              <a:rPr lang="ca-ES" i="1" dirty="0" err="1"/>
              <a:t>prácticas</a:t>
            </a:r>
            <a:r>
              <a:rPr lang="ca-ES" i="1" dirty="0"/>
              <a:t> en los </a:t>
            </a:r>
            <a:r>
              <a:rPr lang="ca-ES" i="1" dirty="0" err="1"/>
              <a:t>centros</a:t>
            </a:r>
            <a:r>
              <a:rPr lang="ca-ES" i="1" dirty="0"/>
              <a:t> de Trabajo: </a:t>
            </a:r>
            <a:r>
              <a:rPr lang="es-ES" i="1" dirty="0"/>
              <a:t>Medidas para la </a:t>
            </a:r>
            <a:r>
              <a:rPr lang="es-ES" i="1" dirty="0" err="1"/>
              <a:t>prevención</a:t>
            </a:r>
            <a:r>
              <a:rPr lang="es-ES" i="1" dirty="0"/>
              <a:t> de contagios del COVID-19. Ministerio de Sanidad. </a:t>
            </a:r>
            <a:endParaRPr lang="es-ES" dirty="0"/>
          </a:p>
          <a:p>
            <a:pPr lvl="1" algn="just"/>
            <a:r>
              <a:rPr lang="ca-ES" u="sng" dirty="0">
                <a:hlinkClick r:id="rId3"/>
              </a:rPr>
              <a:t>https://www.mscbs.gob.es/gabinetePrensa/notaPrensa/pdf/GUIA110420172227802.pdf</a:t>
            </a:r>
            <a:endParaRPr lang="es-ES" dirty="0"/>
          </a:p>
          <a:p>
            <a:pPr marL="742950" lvl="1" indent="-285750" algn="just">
              <a:buFont typeface="Arial" panose="020B0604020202020204" pitchFamily="34" charset="0"/>
              <a:buChar char="•"/>
            </a:pPr>
            <a:endParaRPr lang="ca-ES" i="1" dirty="0"/>
          </a:p>
          <a:p>
            <a:pPr marL="285750" indent="-285750" algn="just">
              <a:buFont typeface="Arial" panose="020B0604020202020204" pitchFamily="34" charset="0"/>
              <a:buChar char="•"/>
            </a:pPr>
            <a:r>
              <a:rPr lang="ca-ES" dirty="0"/>
              <a:t>Recomanacions per a empreses i persones treballadores sobre actuacions vinculades a les situacions que es puguin produir per l’efecte del coronavirus SARS-CoV-2</a:t>
            </a:r>
            <a:endParaRPr lang="es-ES" dirty="0"/>
          </a:p>
          <a:p>
            <a:pPr lvl="1" algn="just"/>
            <a:r>
              <a:rPr lang="ca-ES" u="sng" dirty="0">
                <a:hlinkClick r:id="rId4"/>
              </a:rPr>
              <a:t>https://treballiaferssocials.gencat.cat/web/.content/01departament/coronavirus/recomanacions-empreses-treballadors-crl.pdf</a:t>
            </a:r>
            <a:r>
              <a:rPr lang="ca-ES" u="sng" dirty="0"/>
              <a:t>  </a:t>
            </a:r>
            <a:endParaRPr lang="es-ES" dirty="0"/>
          </a:p>
          <a:p>
            <a:pPr algn="just"/>
            <a:endParaRPr lang="ca-ES"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4</a:t>
            </a: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5"/>
          <a:stretch>
            <a:fillRect/>
          </a:stretch>
        </p:blipFill>
        <p:spPr>
          <a:xfrm>
            <a:off x="104144" y="6495802"/>
            <a:ext cx="2016756" cy="325687"/>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1041562" y="1283476"/>
            <a:ext cx="8425712" cy="461665"/>
          </a:xfrm>
          <a:prstGeom prst="rect">
            <a:avLst/>
          </a:prstGeom>
          <a:noFill/>
        </p:spPr>
        <p:txBody>
          <a:bodyPr wrap="square" rtlCol="0">
            <a:spAutoFit/>
          </a:bodyPr>
          <a:lstStyle/>
          <a:p>
            <a:r>
              <a:rPr lang="es-ES" sz="2400" b="1" dirty="0"/>
              <a:t>RECOMANACIONS QUE S’HAN TINGUT EN COMPTE</a:t>
            </a:r>
            <a:endParaRPr lang="es-ES" sz="2800" b="1" dirty="0">
              <a:solidFill>
                <a:schemeClr val="bg1"/>
              </a:solidFill>
              <a:latin typeface="Arial" panose="020B0604020202020204" pitchFamily="34" charset="0"/>
              <a:cs typeface="Arial" panose="020B0604020202020204" pitchFamily="34" charset="0"/>
            </a:endParaRPr>
          </a:p>
        </p:txBody>
      </p:sp>
      <p:sp>
        <p:nvSpPr>
          <p:cNvPr id="10" name="Marcador de pie de página 2">
            <a:extLst>
              <a:ext uri="{FF2B5EF4-FFF2-40B4-BE49-F238E27FC236}">
                <a16:creationId xmlns:a16="http://schemas.microsoft.com/office/drawing/2014/main" id="{7708B957-AE28-439B-B880-62B493CF6806}"/>
              </a:ext>
            </a:extLst>
          </p:cNvPr>
          <p:cNvSpPr>
            <a:spLocks noGrp="1"/>
          </p:cNvSpPr>
          <p:nvPr>
            <p:ph type="ftr" sz="quarter" idx="11"/>
          </p:nvPr>
        </p:nvSpPr>
        <p:spPr>
          <a:xfrm>
            <a:off x="3124200" y="6356350"/>
            <a:ext cx="2895600" cy="365125"/>
          </a:xfrm>
        </p:spPr>
        <p:txBody>
          <a:bodyPr/>
          <a:lstStyle/>
          <a:p>
            <a:r>
              <a:rPr lang="es-ES" dirty="0"/>
              <a:t>Direcció Jurídica i de RH - 22/06/2020</a:t>
            </a:r>
          </a:p>
        </p:txBody>
      </p:sp>
    </p:spTree>
    <p:extLst>
      <p:ext uri="{BB962C8B-B14F-4D97-AF65-F5344CB8AC3E}">
        <p14:creationId xmlns:p14="http://schemas.microsoft.com/office/powerpoint/2010/main" val="3178093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679211" y="1514480"/>
            <a:ext cx="7364998" cy="5078313"/>
          </a:xfrm>
          <a:prstGeom prst="rect">
            <a:avLst/>
          </a:prstGeom>
          <a:noFill/>
        </p:spPr>
        <p:txBody>
          <a:bodyPr wrap="square" rtlCol="0" anchor="t">
            <a:spAutoFit/>
          </a:bodyPr>
          <a:lstStyle/>
          <a:p>
            <a:endParaRPr lang="ca-ES" dirty="0"/>
          </a:p>
          <a:p>
            <a:endParaRPr lang="ca-ES" dirty="0">
              <a:latin typeface="+mj-lt"/>
            </a:endParaRPr>
          </a:p>
          <a:p>
            <a:pPr marL="457200" indent="-457200" algn="just">
              <a:buFont typeface="Arial"/>
              <a:buChar char="•"/>
            </a:pPr>
            <a:r>
              <a:rPr lang="ca-ES" dirty="0"/>
              <a:t>Proposta de la Direcció.</a:t>
            </a:r>
          </a:p>
          <a:p>
            <a:pPr marL="457200" indent="-457200" algn="just">
              <a:buFont typeface="Arial"/>
              <a:buChar char="•"/>
            </a:pPr>
            <a:endParaRPr lang="ca-ES" dirty="0"/>
          </a:p>
          <a:p>
            <a:pPr marL="457200" indent="-457200" algn="just">
              <a:buFont typeface="Arial"/>
              <a:buChar char="•"/>
            </a:pPr>
            <a:endParaRPr lang="ca-ES" dirty="0"/>
          </a:p>
          <a:p>
            <a:pPr marL="457200" indent="-457200" algn="just">
              <a:buFont typeface="Arial"/>
              <a:buChar char="•"/>
            </a:pPr>
            <a:r>
              <a:rPr lang="ca-ES" dirty="0"/>
              <a:t>Aspectes de prevenció de la salut:</a:t>
            </a:r>
          </a:p>
          <a:p>
            <a:pPr marL="457200" indent="-457200" algn="just">
              <a:buFont typeface="Arial"/>
              <a:buChar char="•"/>
            </a:pPr>
            <a:endParaRPr lang="ca-ES" dirty="0"/>
          </a:p>
          <a:p>
            <a:pPr lvl="1" algn="just"/>
            <a:r>
              <a:rPr lang="ca-ES" dirty="0"/>
              <a:t>Consulta als Comitès de Seguretat i Salut de FUAB, i  d’Escola d’Idiomes Moderns Casa Convalescència, SL, i al representant dels/de les  treballadors/es de Vila Universitària, SL.</a:t>
            </a:r>
          </a:p>
          <a:p>
            <a:pPr marL="914400" lvl="1" indent="-457200" algn="just">
              <a:buFont typeface="Arial" panose="020B0604020202020204" pitchFamily="34" charset="0"/>
              <a:buChar char="•"/>
            </a:pPr>
            <a:endParaRPr lang="ca-ES" dirty="0"/>
          </a:p>
          <a:p>
            <a:pPr marL="914400" lvl="1" indent="-457200" algn="just">
              <a:buFont typeface="Arial" panose="020B0604020202020204" pitchFamily="34" charset="0"/>
              <a:buChar char="•"/>
            </a:pPr>
            <a:endParaRPr lang="ca-ES" dirty="0"/>
          </a:p>
          <a:p>
            <a:pPr marL="457200" indent="-457200" algn="just">
              <a:buFont typeface="Arial" panose="020B0604020202020204" pitchFamily="34" charset="0"/>
              <a:buChar char="•"/>
            </a:pPr>
            <a:r>
              <a:rPr lang="ca-ES" dirty="0"/>
              <a:t>Aspectes de l’àmbit de les relacions laborals:</a:t>
            </a:r>
          </a:p>
          <a:p>
            <a:pPr marL="457200" indent="-457200" algn="just">
              <a:buFont typeface="Arial" panose="020B0604020202020204" pitchFamily="34" charset="0"/>
              <a:buChar char="•"/>
            </a:pPr>
            <a:endParaRPr lang="ca-ES" dirty="0"/>
          </a:p>
          <a:p>
            <a:pPr lvl="1" algn="just"/>
            <a:r>
              <a:rPr lang="ca-ES" dirty="0"/>
              <a:t>Consulta als Comitès d’Empresa de FUAB, i d’Escola d’Idiomes Moderns Casa Convalescència, SL, i al representant dels/de les  treballadors/es de Vila Universitària, SL.</a:t>
            </a:r>
          </a:p>
          <a:p>
            <a:pPr algn="just"/>
            <a:endParaRPr lang="ca-ES"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5</a:t>
            </a: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95802"/>
            <a:ext cx="2016756" cy="325687"/>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1626919" y="1080655"/>
            <a:ext cx="7364999" cy="523220"/>
          </a:xfrm>
          <a:prstGeom prst="rect">
            <a:avLst/>
          </a:prstGeom>
          <a:noFill/>
        </p:spPr>
        <p:txBody>
          <a:bodyPr wrap="square" rtlCol="0">
            <a:spAutoFit/>
          </a:bodyPr>
          <a:lstStyle/>
          <a:p>
            <a:r>
              <a:rPr lang="es-ES" sz="2400" b="1" dirty="0"/>
              <a:t> </a:t>
            </a:r>
            <a:r>
              <a:rPr lang="es-ES" sz="2800" b="1" dirty="0"/>
              <a:t>PROCEDIMENT PER A L’ELABORACIÓ</a:t>
            </a:r>
            <a:endParaRPr lang="es-ES" sz="2800" b="1" dirty="0">
              <a:solidFill>
                <a:schemeClr val="bg1"/>
              </a:solidFill>
              <a:latin typeface="Arial" panose="020B0604020202020204" pitchFamily="34" charset="0"/>
              <a:cs typeface="Arial" panose="020B0604020202020204" pitchFamily="34" charset="0"/>
            </a:endParaRPr>
          </a:p>
        </p:txBody>
      </p:sp>
      <p:sp>
        <p:nvSpPr>
          <p:cNvPr id="10" name="Marcador de pie de página 2">
            <a:extLst>
              <a:ext uri="{FF2B5EF4-FFF2-40B4-BE49-F238E27FC236}">
                <a16:creationId xmlns:a16="http://schemas.microsoft.com/office/drawing/2014/main" id="{3791F665-D53B-4AE2-925A-8B68073A7DB6}"/>
              </a:ext>
            </a:extLst>
          </p:cNvPr>
          <p:cNvSpPr>
            <a:spLocks noGrp="1"/>
          </p:cNvSpPr>
          <p:nvPr>
            <p:ph type="ftr" sz="quarter" idx="11"/>
          </p:nvPr>
        </p:nvSpPr>
        <p:spPr>
          <a:xfrm>
            <a:off x="3124200" y="6356350"/>
            <a:ext cx="2895600" cy="365125"/>
          </a:xfrm>
        </p:spPr>
        <p:txBody>
          <a:bodyPr/>
          <a:lstStyle/>
          <a:p>
            <a:r>
              <a:rPr lang="es-ES" dirty="0"/>
              <a:t>Direcció Jurídica i de RH - 22/06/2020</a:t>
            </a:r>
          </a:p>
        </p:txBody>
      </p:sp>
    </p:spTree>
    <p:extLst>
      <p:ext uri="{BB962C8B-B14F-4D97-AF65-F5344CB8AC3E}">
        <p14:creationId xmlns:p14="http://schemas.microsoft.com/office/powerpoint/2010/main" val="533089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679211" y="1514480"/>
            <a:ext cx="7364998" cy="4524315"/>
          </a:xfrm>
          <a:prstGeom prst="rect">
            <a:avLst/>
          </a:prstGeom>
          <a:noFill/>
        </p:spPr>
        <p:txBody>
          <a:bodyPr wrap="square" rtlCol="0">
            <a:spAutoFit/>
          </a:bodyPr>
          <a:lstStyle/>
          <a:p>
            <a:endParaRPr lang="ca-ES" dirty="0"/>
          </a:p>
          <a:p>
            <a:endParaRPr lang="ca-ES" dirty="0">
              <a:latin typeface="+mj-lt"/>
            </a:endParaRPr>
          </a:p>
          <a:p>
            <a:pPr marL="457200" indent="-457200" algn="just">
              <a:buFont typeface="Arial"/>
              <a:buChar char="•"/>
            </a:pPr>
            <a:r>
              <a:rPr lang="ca-ES" dirty="0"/>
              <a:t>Aquest protocol entrarà  en vigor després de finalitzada la fase 3.</a:t>
            </a:r>
          </a:p>
          <a:p>
            <a:pPr marL="457200" indent="-457200" algn="just">
              <a:buFont typeface="Arial"/>
              <a:buChar char="•"/>
            </a:pPr>
            <a:endParaRPr lang="ca-ES" dirty="0"/>
          </a:p>
          <a:p>
            <a:pPr algn="just"/>
            <a:endParaRPr lang="ca-ES" dirty="0"/>
          </a:p>
          <a:p>
            <a:pPr marL="457200" indent="-457200" algn="just">
              <a:buFont typeface="Arial"/>
              <a:buChar char="•"/>
            </a:pPr>
            <a:r>
              <a:rPr lang="ca-ES" dirty="0"/>
              <a:t>Mantindrà la seva vigència mentre es mantingui la crisi sanitària i les autoritats competents continuïn recomanant el manteniment de les mesures de prevenció i/o de modificació excepcional de  determinats aspectes de les relacions laborals.</a:t>
            </a:r>
          </a:p>
          <a:p>
            <a:pPr marL="457200" indent="-457200" algn="just">
              <a:buFont typeface="Arial"/>
              <a:buChar char="•"/>
            </a:pPr>
            <a:endParaRPr lang="ca-ES" dirty="0"/>
          </a:p>
          <a:p>
            <a:pPr marL="457200" algn="just"/>
            <a:endParaRPr lang="ca-ES" dirty="0"/>
          </a:p>
          <a:p>
            <a:pPr marL="457200" indent="-457200" algn="just">
              <a:buFont typeface="Arial"/>
              <a:buChar char="•"/>
            </a:pPr>
            <a:r>
              <a:rPr lang="ca-ES" dirty="0"/>
              <a:t>A les persones que abans de l’entrada en vigor d’aquest protocol,   hagin d’anar presencialment al centre de treball per a la realització d’alguna tasca puntual, els hi facilitarem els elements de protecció necessaris en cada cas</a:t>
            </a:r>
            <a:r>
              <a:rPr lang="es-ES_tradnl" dirty="0"/>
              <a:t>. </a:t>
            </a:r>
          </a:p>
          <a:p>
            <a:pPr algn="just"/>
            <a:endParaRPr lang="ca-ES"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6</a:t>
            </a: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95802"/>
            <a:ext cx="2016756" cy="325687"/>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1005139" y="1094093"/>
            <a:ext cx="7517081" cy="523220"/>
          </a:xfrm>
          <a:prstGeom prst="rect">
            <a:avLst/>
          </a:prstGeom>
          <a:noFill/>
        </p:spPr>
        <p:txBody>
          <a:bodyPr wrap="square" rtlCol="0">
            <a:spAutoFit/>
          </a:bodyPr>
          <a:lstStyle/>
          <a:p>
            <a:r>
              <a:rPr lang="es-ES" sz="2400" b="1" dirty="0"/>
              <a:t>                          </a:t>
            </a:r>
            <a:r>
              <a:rPr lang="es-ES" sz="2800" b="1" dirty="0"/>
              <a:t>VIGÈNCIA DEL PROTOCOL</a:t>
            </a:r>
            <a:endParaRPr lang="es-ES" sz="2800" b="1" dirty="0">
              <a:solidFill>
                <a:schemeClr val="bg1"/>
              </a:solidFill>
              <a:latin typeface="Arial" panose="020B0604020202020204" pitchFamily="34" charset="0"/>
              <a:cs typeface="Arial" panose="020B0604020202020204" pitchFamily="34" charset="0"/>
            </a:endParaRPr>
          </a:p>
        </p:txBody>
      </p:sp>
      <p:sp>
        <p:nvSpPr>
          <p:cNvPr id="10" name="Marcador de pie de página 2">
            <a:extLst>
              <a:ext uri="{FF2B5EF4-FFF2-40B4-BE49-F238E27FC236}">
                <a16:creationId xmlns:a16="http://schemas.microsoft.com/office/drawing/2014/main" id="{57961246-19F3-4D07-AA0C-8BC0663AE958}"/>
              </a:ext>
            </a:extLst>
          </p:cNvPr>
          <p:cNvSpPr>
            <a:spLocks noGrp="1"/>
          </p:cNvSpPr>
          <p:nvPr>
            <p:ph type="ftr" sz="quarter" idx="11"/>
          </p:nvPr>
        </p:nvSpPr>
        <p:spPr>
          <a:xfrm>
            <a:off x="3124200" y="6356350"/>
            <a:ext cx="2895600" cy="365125"/>
          </a:xfrm>
        </p:spPr>
        <p:txBody>
          <a:bodyPr/>
          <a:lstStyle/>
          <a:p>
            <a:r>
              <a:rPr lang="es-ES" dirty="0"/>
              <a:t>Direcció Jurídica i de RH - 22/06/2020</a:t>
            </a:r>
          </a:p>
        </p:txBody>
      </p:sp>
    </p:spTree>
    <p:extLst>
      <p:ext uri="{BB962C8B-B14F-4D97-AF65-F5344CB8AC3E}">
        <p14:creationId xmlns:p14="http://schemas.microsoft.com/office/powerpoint/2010/main" val="218741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635304" y="1411731"/>
            <a:ext cx="7279574" cy="5478423"/>
          </a:xfrm>
          <a:prstGeom prst="rect">
            <a:avLst/>
          </a:prstGeom>
          <a:noFill/>
        </p:spPr>
        <p:txBody>
          <a:bodyPr wrap="square" rtlCol="0" anchor="t">
            <a:spAutoFit/>
          </a:bodyPr>
          <a:lstStyle/>
          <a:p>
            <a:pPr marL="285750" indent="-285750" algn="just">
              <a:buFont typeface="Arial" panose="020B0604020202020204" pitchFamily="34" charset="0"/>
              <a:buChar char="•"/>
            </a:pPr>
            <a:r>
              <a:rPr lang="ca-ES" sz="1500" dirty="0"/>
              <a:t>La tornada al lloc de treball es farà alternant dies de presència física amb dies de teletreball. Atenent les necessitats del servei, les direccions podran també contemplar la possibilitat que aquesta alternança es faci per setmanes, sempre que es pugui garantir que els equips no es barrejaran entre ells.</a:t>
            </a:r>
            <a:endParaRPr lang="es-ES" sz="1500" dirty="0"/>
          </a:p>
          <a:p>
            <a:pPr algn="just"/>
            <a:endParaRPr lang="es-ES" sz="1500" dirty="0"/>
          </a:p>
          <a:p>
            <a:pPr marL="285750" lvl="0" indent="-285750" algn="just">
              <a:buFont typeface="Arial" panose="020B0604020202020204" pitchFamily="34" charset="0"/>
              <a:buChar char="•"/>
            </a:pPr>
            <a:r>
              <a:rPr lang="ca-ES" sz="1500" dirty="0"/>
              <a:t>Cada director/a establirà dos equips de treball, cadascú amb la meitat de la plantilla, per garantir la distància de 2 metres.</a:t>
            </a:r>
          </a:p>
          <a:p>
            <a:pPr lvl="0" algn="just"/>
            <a:endParaRPr lang="ca-ES" sz="1500" dirty="0"/>
          </a:p>
          <a:p>
            <a:pPr marL="285750" indent="-285750" algn="just">
              <a:buFont typeface="Arial" panose="020B0604020202020204" pitchFamily="34" charset="0"/>
              <a:buChar char="•"/>
            </a:pPr>
            <a:r>
              <a:rPr lang="ca-ES" sz="1500" dirty="0"/>
              <a:t>Aquelles persones que pertanyin al col·lectiu de personal vulnerable davant la </a:t>
            </a:r>
            <a:r>
              <a:rPr lang="ca-ES" sz="1500" dirty="0" err="1"/>
              <a:t>Covid</a:t>
            </a:r>
            <a:r>
              <a:rPr lang="ca-ES" sz="1500" dirty="0"/>
              <a:t> 19 que marca el Ministeri de Sanitat (diabetis, malaltia cardiovascular, malaltia pulmonar crònica, immunodeficiència, càncer, dones embarassades o en període de lactància, majors de 60 anys), podran mantenir el teletreball, de manera exclusiva o en proporció superior a l’establerta amb caràcter general</a:t>
            </a:r>
            <a:r>
              <a:rPr lang="ca-ES" sz="1500"/>
              <a:t>. </a:t>
            </a:r>
            <a:r>
              <a:rPr lang="ca-ES" sz="1500">
                <a:hlinkClick r:id="rId3"/>
              </a:rPr>
              <a:t>ajaime</a:t>
            </a:r>
            <a:r>
              <a:rPr lang="ca-ES" sz="1500" dirty="0">
                <a:hlinkClick r:id="rId3"/>
              </a:rPr>
              <a:t>@egarsatsp.es</a:t>
            </a:r>
            <a:endParaRPr lang="ca-ES" sz="1500" dirty="0"/>
          </a:p>
          <a:p>
            <a:pPr algn="just"/>
            <a:endParaRPr lang="ca-ES" sz="1500" dirty="0"/>
          </a:p>
          <a:p>
            <a:pPr marL="285750" indent="-285750" algn="just">
              <a:buFont typeface="Arial" panose="020B0604020202020204" pitchFamily="34" charset="0"/>
              <a:buChar char="•"/>
            </a:pPr>
            <a:r>
              <a:rPr lang="ca-ES" sz="1500" dirty="0"/>
              <a:t>Els/les treballadors/es que acreditin deures de cura respecte al cònjuge o parella de fet, així com respecte als familiars per consanguinitat fins al segon grau de la persona treballadora (per raons d’edat, malaltia, discapacitat o dependència) tindran dret a accedir al teletreball, l’adaptació de la seva jornada i/o a la seva reducció. </a:t>
            </a:r>
          </a:p>
          <a:p>
            <a:pPr marL="285750" indent="-285750" algn="just">
              <a:buFont typeface="Arial" panose="020B0604020202020204" pitchFamily="34" charset="0"/>
              <a:buChar char="•"/>
            </a:pPr>
            <a:endParaRPr lang="ca-ES" sz="1600" dirty="0"/>
          </a:p>
          <a:p>
            <a:pPr marL="914400" lvl="1" indent="-457200">
              <a:buFont typeface="Arial" panose="020B0604020202020204" pitchFamily="34" charset="0"/>
              <a:buChar char="•"/>
            </a:pPr>
            <a:endParaRPr lang="es-ES" sz="1600" dirty="0"/>
          </a:p>
          <a:p>
            <a:pPr algn="just"/>
            <a:endParaRPr lang="ca-ES"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nchor="t">
            <a:spAutoFit/>
          </a:bodyPr>
          <a:lstStyle/>
          <a:p>
            <a:r>
              <a:rPr lang="es-ES" sz="2800" b="1" dirty="0">
                <a:solidFill>
                  <a:schemeClr val="bg1"/>
                </a:solidFill>
                <a:latin typeface="Arial"/>
                <a:cs typeface="Arial"/>
              </a:rPr>
              <a:t>7</a:t>
            </a:r>
            <a:endParaRPr lang="es-ES" sz="2800" b="1" dirty="0">
              <a:solidFill>
                <a:schemeClr val="bg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4"/>
          <a:stretch>
            <a:fillRect/>
          </a:stretch>
        </p:blipFill>
        <p:spPr>
          <a:xfrm>
            <a:off x="104144" y="6495802"/>
            <a:ext cx="2016756" cy="325687"/>
          </a:xfrm>
          <a:prstGeom prst="rect">
            <a:avLst/>
          </a:prstGeom>
        </p:spPr>
      </p:pic>
      <p:sp>
        <p:nvSpPr>
          <p:cNvPr id="10" name="Marcador de pie de página 2">
            <a:extLst>
              <a:ext uri="{FF2B5EF4-FFF2-40B4-BE49-F238E27FC236}">
                <a16:creationId xmlns:a16="http://schemas.microsoft.com/office/drawing/2014/main" id="{C75A0CA4-C65D-47A0-B496-BA16EEEBF206}"/>
              </a:ext>
            </a:extLst>
          </p:cNvPr>
          <p:cNvSpPr>
            <a:spLocks noGrp="1"/>
          </p:cNvSpPr>
          <p:nvPr>
            <p:ph type="ftr" sz="quarter" idx="11"/>
          </p:nvPr>
        </p:nvSpPr>
        <p:spPr>
          <a:xfrm>
            <a:off x="3124200" y="6414134"/>
            <a:ext cx="2895600" cy="365125"/>
          </a:xfrm>
        </p:spPr>
        <p:txBody>
          <a:bodyPr/>
          <a:lstStyle/>
          <a:p>
            <a:r>
              <a:rPr lang="es-ES" dirty="0"/>
              <a:t>Direcció Jurídica i de RH - 22/06/2020</a:t>
            </a:r>
          </a:p>
        </p:txBody>
      </p:sp>
      <p:sp>
        <p:nvSpPr>
          <p:cNvPr id="13" name="CuadroTexto 12">
            <a:extLst>
              <a:ext uri="{FF2B5EF4-FFF2-40B4-BE49-F238E27FC236}">
                <a16:creationId xmlns:a16="http://schemas.microsoft.com/office/drawing/2014/main" id="{2B514198-299B-9C4E-BFBB-513D11F96135}"/>
              </a:ext>
            </a:extLst>
          </p:cNvPr>
          <p:cNvSpPr txBox="1"/>
          <p:nvPr/>
        </p:nvSpPr>
        <p:spPr>
          <a:xfrm>
            <a:off x="1169603" y="811970"/>
            <a:ext cx="14431171" cy="523220"/>
          </a:xfrm>
          <a:prstGeom prst="rect">
            <a:avLst/>
          </a:prstGeom>
          <a:noFill/>
        </p:spPr>
        <p:txBody>
          <a:bodyPr wrap="square" rtlCol="0">
            <a:spAutoFit/>
          </a:bodyPr>
          <a:lstStyle/>
          <a:p>
            <a:r>
              <a:rPr lang="es-ES" sz="2400" b="1" dirty="0"/>
              <a:t>   </a:t>
            </a:r>
            <a:r>
              <a:rPr lang="es-ES" sz="2800" b="1" dirty="0"/>
              <a:t>              MESURES ORGANITZATIVES</a:t>
            </a:r>
            <a:endParaRPr lang="es-ES" sz="2800" b="1" dirty="0">
              <a:latin typeface="Arial Regular"/>
            </a:endParaRPr>
          </a:p>
        </p:txBody>
      </p:sp>
    </p:spTree>
    <p:extLst>
      <p:ext uri="{BB962C8B-B14F-4D97-AF65-F5344CB8AC3E}">
        <p14:creationId xmlns:p14="http://schemas.microsoft.com/office/powerpoint/2010/main" val="915940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rot="4296863" flipH="1">
            <a:off x="-65387" y="-1134537"/>
            <a:ext cx="1746851" cy="2914930"/>
          </a:xfrm>
          <a:prstGeom prst="rect">
            <a:avLst/>
          </a:prstGeom>
          <a:solidFill>
            <a:srgbClr val="9A5607"/>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_tradnl" dirty="0">
              <a:latin typeface="Arial Regular"/>
            </a:endParaRPr>
          </a:p>
        </p:txBody>
      </p:sp>
      <p:pic>
        <p:nvPicPr>
          <p:cNvPr id="4" name="Imagen 3" descr="logoFUAB nou abril 200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120" y="209899"/>
            <a:ext cx="2093516" cy="350042"/>
          </a:xfrm>
          <a:prstGeom prst="rect">
            <a:avLst/>
          </a:prstGeom>
        </p:spPr>
      </p:pic>
      <p:sp>
        <p:nvSpPr>
          <p:cNvPr id="5" name="CuadroTexto 4"/>
          <p:cNvSpPr txBox="1"/>
          <p:nvPr/>
        </p:nvSpPr>
        <p:spPr>
          <a:xfrm>
            <a:off x="765011" y="2011810"/>
            <a:ext cx="7279574" cy="5016758"/>
          </a:xfrm>
          <a:prstGeom prst="rect">
            <a:avLst/>
          </a:prstGeom>
          <a:noFill/>
        </p:spPr>
        <p:txBody>
          <a:bodyPr wrap="square" rtlCol="0" anchor="t">
            <a:spAutoFit/>
          </a:bodyPr>
          <a:lstStyle/>
          <a:p>
            <a:pPr marL="285750" indent="-285750" algn="just">
              <a:buFont typeface="Arial" panose="020B0604020202020204" pitchFamily="34" charset="0"/>
              <a:buChar char="•"/>
            </a:pPr>
            <a:r>
              <a:rPr lang="ca-ES" dirty="0"/>
              <a:t>Amb caràcter excepcional, a proposta dels/de les directors/res, podran mantenir el teletreball, de manera exclusiva o en proporció superior a l’establerta amb caràcter general, aquelles persones amb circumstàncies familiars o personals extraordinàries que ho justifiquin.</a:t>
            </a:r>
          </a:p>
          <a:p>
            <a:pPr marL="285750" indent="-285750" algn="just">
              <a:buFont typeface="Arial" panose="020B0604020202020204" pitchFamily="34" charset="0"/>
              <a:buChar char="•"/>
            </a:pPr>
            <a:endParaRPr lang="ca-ES" dirty="0"/>
          </a:p>
          <a:p>
            <a:pPr marL="285750" indent="-285750" algn="just">
              <a:buFont typeface="Arial" panose="020B0604020202020204" pitchFamily="34" charset="0"/>
              <a:buChar char="•"/>
            </a:pPr>
            <a:r>
              <a:rPr lang="ca-ES" dirty="0"/>
              <a:t>Els dies que correspongui assistir físicament al lloc de treball, la jornada presencial serà, de 6 hores consecutives, o la part proporcional en el cas de persones amb reducció de jornada. La resta de la jornada (2 hores, o la part proporcional) es faran en la modalitat de teletreball, no necessàriament el mateix dia.</a:t>
            </a:r>
          </a:p>
          <a:p>
            <a:pPr marL="285750" indent="-285750" algn="just">
              <a:buFont typeface="Arial" panose="020B0604020202020204" pitchFamily="34" charset="0"/>
              <a:buChar char="•"/>
            </a:pPr>
            <a:endParaRPr lang="ca-ES" dirty="0"/>
          </a:p>
          <a:p>
            <a:pPr algn="just"/>
            <a:endParaRPr lang="ca-ES" dirty="0"/>
          </a:p>
          <a:p>
            <a:pPr algn="just"/>
            <a:endParaRPr lang="ca-ES" dirty="0"/>
          </a:p>
          <a:p>
            <a:pPr marL="285750" indent="-285750" algn="just">
              <a:buFont typeface="Arial" panose="020B0604020202020204" pitchFamily="34" charset="0"/>
              <a:buChar char="•"/>
            </a:pPr>
            <a:endParaRPr lang="ca-ES" dirty="0"/>
          </a:p>
          <a:p>
            <a:pPr algn="just"/>
            <a:endParaRPr lang="ca-ES" sz="1600" dirty="0"/>
          </a:p>
          <a:p>
            <a:pPr algn="just"/>
            <a:endParaRPr lang="ca-ES" sz="1600" dirty="0"/>
          </a:p>
          <a:p>
            <a:pPr algn="just"/>
            <a:endParaRPr lang="ca-ES" dirty="0"/>
          </a:p>
        </p:txBody>
      </p:sp>
      <p:sp>
        <p:nvSpPr>
          <p:cNvPr id="60" name="Rectángulo 59"/>
          <p:cNvSpPr/>
          <p:nvPr/>
        </p:nvSpPr>
        <p:spPr>
          <a:xfrm rot="2700680">
            <a:off x="8481102" y="2810690"/>
            <a:ext cx="1429873" cy="1410528"/>
          </a:xfrm>
          <a:prstGeom prst="rect">
            <a:avLst/>
          </a:prstGeom>
          <a:solidFill>
            <a:srgbClr val="995608"/>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s-ES_tradnl" dirty="0">
              <a:latin typeface="Arial Regular"/>
            </a:endParaRPr>
          </a:p>
        </p:txBody>
      </p:sp>
      <p:sp>
        <p:nvSpPr>
          <p:cNvPr id="61" name="CuadroTexto 60"/>
          <p:cNvSpPr txBox="1"/>
          <p:nvPr/>
        </p:nvSpPr>
        <p:spPr>
          <a:xfrm>
            <a:off x="8487001" y="3238788"/>
            <a:ext cx="854927" cy="523220"/>
          </a:xfrm>
          <a:prstGeom prst="rect">
            <a:avLst/>
          </a:prstGeom>
          <a:noFill/>
        </p:spPr>
        <p:txBody>
          <a:bodyPr wrap="square" rtlCol="0" anchor="t">
            <a:spAutoFit/>
          </a:bodyPr>
          <a:lstStyle/>
          <a:p>
            <a:r>
              <a:rPr lang="es-ES" sz="2800" b="1" dirty="0">
                <a:solidFill>
                  <a:schemeClr val="bg1"/>
                </a:solidFill>
                <a:latin typeface="Arial" panose="020B0604020202020204" pitchFamily="34" charset="0"/>
                <a:cs typeface="Arial" panose="020B0604020202020204" pitchFamily="34" charset="0"/>
              </a:rPr>
              <a:t>8</a:t>
            </a:r>
          </a:p>
        </p:txBody>
      </p:sp>
      <p:pic>
        <p:nvPicPr>
          <p:cNvPr id="11" name="Imagen 10">
            <a:extLst>
              <a:ext uri="{FF2B5EF4-FFF2-40B4-BE49-F238E27FC236}">
                <a16:creationId xmlns:a16="http://schemas.microsoft.com/office/drawing/2014/main" id="{86783E13-FE03-7E4D-A47F-E6199A186BCF}"/>
              </a:ext>
            </a:extLst>
          </p:cNvPr>
          <p:cNvPicPr>
            <a:picLocks noChangeAspect="1"/>
          </p:cNvPicPr>
          <p:nvPr/>
        </p:nvPicPr>
        <p:blipFill>
          <a:blip r:embed="rId3"/>
          <a:stretch>
            <a:fillRect/>
          </a:stretch>
        </p:blipFill>
        <p:spPr>
          <a:xfrm>
            <a:off x="104144" y="6495802"/>
            <a:ext cx="2016756" cy="325687"/>
          </a:xfrm>
          <a:prstGeom prst="rect">
            <a:avLst/>
          </a:prstGeom>
        </p:spPr>
      </p:pic>
      <p:sp>
        <p:nvSpPr>
          <p:cNvPr id="2" name="CuadroTexto 1">
            <a:extLst>
              <a:ext uri="{FF2B5EF4-FFF2-40B4-BE49-F238E27FC236}">
                <a16:creationId xmlns:a16="http://schemas.microsoft.com/office/drawing/2014/main" id="{2B514198-299B-9C4E-BFBB-513D11F96135}"/>
              </a:ext>
            </a:extLst>
          </p:cNvPr>
          <p:cNvSpPr txBox="1"/>
          <p:nvPr/>
        </p:nvSpPr>
        <p:spPr>
          <a:xfrm>
            <a:off x="1169603" y="801865"/>
            <a:ext cx="14431171" cy="523220"/>
          </a:xfrm>
          <a:prstGeom prst="rect">
            <a:avLst/>
          </a:prstGeom>
          <a:noFill/>
        </p:spPr>
        <p:txBody>
          <a:bodyPr wrap="square" rtlCol="0">
            <a:spAutoFit/>
          </a:bodyPr>
          <a:lstStyle/>
          <a:p>
            <a:r>
              <a:rPr lang="es-ES" sz="2400" b="1" dirty="0"/>
              <a:t>   </a:t>
            </a:r>
            <a:r>
              <a:rPr lang="es-ES" sz="2800" b="1" dirty="0"/>
              <a:t>              MESURES ORGANITZATIVES</a:t>
            </a:r>
            <a:endParaRPr lang="es-ES" sz="2800" b="1" dirty="0">
              <a:latin typeface="Arial Regular"/>
            </a:endParaRPr>
          </a:p>
        </p:txBody>
      </p:sp>
      <p:sp>
        <p:nvSpPr>
          <p:cNvPr id="10" name="Marcador de pie de página 2">
            <a:extLst>
              <a:ext uri="{FF2B5EF4-FFF2-40B4-BE49-F238E27FC236}">
                <a16:creationId xmlns:a16="http://schemas.microsoft.com/office/drawing/2014/main" id="{073E6912-0275-4577-A6D2-D526CDDB162A}"/>
              </a:ext>
            </a:extLst>
          </p:cNvPr>
          <p:cNvSpPr>
            <a:spLocks noGrp="1"/>
          </p:cNvSpPr>
          <p:nvPr>
            <p:ph type="ftr" sz="quarter" idx="11"/>
          </p:nvPr>
        </p:nvSpPr>
        <p:spPr>
          <a:xfrm>
            <a:off x="3124200" y="6356350"/>
            <a:ext cx="2895600" cy="365125"/>
          </a:xfrm>
        </p:spPr>
        <p:txBody>
          <a:bodyPr/>
          <a:lstStyle/>
          <a:p>
            <a:r>
              <a:rPr lang="es-ES" dirty="0"/>
              <a:t>Direcció Jurídica i de RH - 22/06/2020</a:t>
            </a:r>
          </a:p>
        </p:txBody>
      </p:sp>
      <p:sp>
        <p:nvSpPr>
          <p:cNvPr id="3" name="AutoShape 2" descr="Resultat d'imatges de imagenes de horas de del reloj a las 7:4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67230513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456D9DE09D1C5A49B1AA6822D963679F" ma:contentTypeVersion="12" ma:contentTypeDescription="Crear nuevo documento." ma:contentTypeScope="" ma:versionID="346ed851aa32449a09c303694e27cf59">
  <xsd:schema xmlns:xsd="http://www.w3.org/2001/XMLSchema" xmlns:xs="http://www.w3.org/2001/XMLSchema" xmlns:p="http://schemas.microsoft.com/office/2006/metadata/properties" xmlns:ns2="c31a83b8-4f06-466b-bdcb-7e9f689a4a44" xmlns:ns3="c22adc56-13ea-4ba7-8a4e-41cf500643aa" targetNamespace="http://schemas.microsoft.com/office/2006/metadata/properties" ma:root="true" ma:fieldsID="a47cbf616bce0d5457eb8e091f6a789f" ns2:_="" ns3:_="">
    <xsd:import namespace="c31a83b8-4f06-466b-bdcb-7e9f689a4a44"/>
    <xsd:import namespace="c22adc56-13ea-4ba7-8a4e-41cf500643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1a83b8-4f06-466b-bdcb-7e9f689a4a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2adc56-13ea-4ba7-8a4e-41cf500643aa"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3CD060-403C-42CE-8E8B-D9DBFBF56926}">
  <ds:schemaRef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c22adc56-13ea-4ba7-8a4e-41cf500643aa"/>
    <ds:schemaRef ds:uri="c31a83b8-4f06-466b-bdcb-7e9f689a4a44"/>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3D465F8-DF51-4E4E-A3E6-BDDFDD14F052}">
  <ds:schemaRefs>
    <ds:schemaRef ds:uri="http://schemas.microsoft.com/sharepoint/v3/contenttype/forms"/>
  </ds:schemaRefs>
</ds:datastoreItem>
</file>

<file path=customXml/itemProps3.xml><?xml version="1.0" encoding="utf-8"?>
<ds:datastoreItem xmlns:ds="http://schemas.openxmlformats.org/officeDocument/2006/customXml" ds:itemID="{20DCF2AC-70E4-4085-AD1C-BBD7B39497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1a83b8-4f06-466b-bdcb-7e9f689a4a44"/>
    <ds:schemaRef ds:uri="c22adc56-13ea-4ba7-8a4e-41cf500643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{597DCF7C-5325-DE4C-A986-A23694A2742B}tf10001072</Template>
  <TotalTime>1706</TotalTime>
  <Words>1722</Words>
  <Application>Microsoft Office PowerPoint</Application>
  <PresentationFormat>Presentación en pantalla (4:3)</PresentationFormat>
  <Paragraphs>327</Paragraphs>
  <Slides>35</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35</vt:i4>
      </vt:variant>
    </vt:vector>
  </HeadingPairs>
  <TitlesOfParts>
    <vt:vector size="40" baseType="lpstr">
      <vt:lpstr>Arial</vt:lpstr>
      <vt:lpstr>Arial Regular</vt:lpstr>
      <vt:lpstr>Calibri</vt:lpstr>
      <vt:lpstr>Wingdings</vt:lpstr>
      <vt:lpstr>Tema de Office</vt:lpstr>
      <vt:lpstr>PROTOCOL  DE  TORNADA  A L’ACTIVITAT  LABORAL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Macbook</dc:creator>
  <cp:lastModifiedBy>Rosa Escoriza València</cp:lastModifiedBy>
  <cp:revision>220</cp:revision>
  <dcterms:created xsi:type="dcterms:W3CDTF">2016-10-28T12:55:35Z</dcterms:created>
  <dcterms:modified xsi:type="dcterms:W3CDTF">2020-06-22T15:38:12Z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0x010100456D9DE09D1C5A49B1AA6822D963679F</vt:lpwstr>
  </property>
</Properties>
</file>