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3"/>
  </p:sldMasterIdLst>
  <p:notesMasterIdLst>
    <p:notesMasterId r:id="rId6"/>
  </p:notesMasterIdLst>
  <p:sldIdLst>
    <p:sldId id="256" r:id="rId4"/>
    <p:sldId id="257" r:id="rId5"/>
  </p:sldIdLst>
  <p:sldSz cx="10693400" cy="7562850"/>
  <p:notesSz cx="10693400" cy="756285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1E8C9E-6B08-4561-A857-DA48FACA2137}" v="2" dt="2024-02-26T10:22:54.619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710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E898E-5235-4353-8572-F0D23743863D}" type="datetimeFigureOut">
              <a:rPr lang="es-ES" smtClean="0"/>
              <a:t>26/02/2024</a:t>
            </a:fld>
            <a:endParaRPr lang="es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/>
              <a:t>Feu clic per editar els estils del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3E459-9774-4A48-82B8-5F0A4401DB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184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'imatge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ontenidor de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E3E459-9774-4A48-82B8-5F0A4401DB54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3020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669004" y="457708"/>
            <a:ext cx="3335997" cy="36822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669004" y="4511649"/>
            <a:ext cx="3336290" cy="2834640"/>
          </a:xfrm>
          <a:custGeom>
            <a:avLst/>
            <a:gdLst/>
            <a:ahLst/>
            <a:cxnLst/>
            <a:rect l="l" t="t" r="r" b="b"/>
            <a:pathLst>
              <a:path w="3336290" h="2834640">
                <a:moveTo>
                  <a:pt x="0" y="2834246"/>
                </a:moveTo>
                <a:lnTo>
                  <a:pt x="3335997" y="2834246"/>
                </a:lnTo>
                <a:lnTo>
                  <a:pt x="3335997" y="0"/>
                </a:lnTo>
                <a:lnTo>
                  <a:pt x="0" y="0"/>
                </a:lnTo>
                <a:lnTo>
                  <a:pt x="0" y="2834246"/>
                </a:lnTo>
                <a:close/>
              </a:path>
            </a:pathLst>
          </a:custGeom>
          <a:solidFill>
            <a:srgbClr val="4D86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675354" y="3930345"/>
            <a:ext cx="3323590" cy="581660"/>
          </a:xfrm>
          <a:custGeom>
            <a:avLst/>
            <a:gdLst/>
            <a:ahLst/>
            <a:cxnLst/>
            <a:rect l="l" t="t" r="r" b="b"/>
            <a:pathLst>
              <a:path w="3323590" h="581660">
                <a:moveTo>
                  <a:pt x="3323297" y="0"/>
                </a:moveTo>
                <a:lnTo>
                  <a:pt x="0" y="0"/>
                </a:lnTo>
                <a:lnTo>
                  <a:pt x="0" y="581304"/>
                </a:lnTo>
                <a:lnTo>
                  <a:pt x="3323297" y="581304"/>
                </a:lnTo>
                <a:lnTo>
                  <a:pt x="3323297" y="0"/>
                </a:lnTo>
                <a:close/>
              </a:path>
            </a:pathLst>
          </a:custGeom>
          <a:solidFill>
            <a:srgbClr val="0038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1181264" y="12"/>
            <a:ext cx="1068414" cy="2178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194808"/>
            <a:ext cx="10692003" cy="2365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59994" y="432003"/>
            <a:ext cx="2842895" cy="3173730"/>
          </a:xfrm>
          <a:custGeom>
            <a:avLst/>
            <a:gdLst/>
            <a:ahLst/>
            <a:cxnLst/>
            <a:rect l="l" t="t" r="r" b="b"/>
            <a:pathLst>
              <a:path w="2842895" h="3173729">
                <a:moveTo>
                  <a:pt x="2842412" y="0"/>
                </a:moveTo>
                <a:lnTo>
                  <a:pt x="0" y="0"/>
                </a:lnTo>
                <a:lnTo>
                  <a:pt x="0" y="3173399"/>
                </a:lnTo>
                <a:lnTo>
                  <a:pt x="2842412" y="3173399"/>
                </a:lnTo>
                <a:lnTo>
                  <a:pt x="2842412" y="0"/>
                </a:lnTo>
                <a:close/>
              </a:path>
            </a:pathLst>
          </a:custGeom>
          <a:solidFill>
            <a:srgbClr val="3EB5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526195" y="1220698"/>
            <a:ext cx="218744" cy="1868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26195" y="1800859"/>
            <a:ext cx="218744" cy="1868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26195" y="2263774"/>
            <a:ext cx="218744" cy="1868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526195" y="2726474"/>
            <a:ext cx="218744" cy="1868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9597" y="898525"/>
            <a:ext cx="10014204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6.jp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hyperlink" Target="https://www.uab.cat/web/estudis/grau/oferta-de-graus/minors/informacio-general-1345692270291.html?param1=1345748246721" TargetMode="External"/><Relationship Id="rId10" Type="http://schemas.openxmlformats.org/officeDocument/2006/relationships/image" Target="../media/image10.svg"/><Relationship Id="rId4" Type="http://schemas.openxmlformats.org/officeDocument/2006/relationships/hyperlink" Target="mailto:minor.eis@uab.cat" TargetMode="External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13.png"/><Relationship Id="rId7" Type="http://schemas.openxmlformats.org/officeDocument/2006/relationships/image" Target="../media/image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uab.cat/web/estudis/grau/oferta-de-graus/minors/proces-d-admissio/-1345692270430.html?param1=1345748246721" TargetMode="Externa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 rot="300000">
            <a:off x="2305395" y="1606101"/>
            <a:ext cx="714487" cy="16575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60"/>
              </a:lnSpc>
            </a:pPr>
            <a:r>
              <a:rPr sz="1725" i="1" spc="-37" baseline="4830" dirty="0" err="1">
                <a:solidFill>
                  <a:srgbClr val="231F20"/>
                </a:solidFill>
                <a:latin typeface="Arial"/>
                <a:cs typeface="Arial"/>
              </a:rPr>
              <a:t>Emp</a:t>
            </a:r>
            <a:r>
              <a:rPr sz="1725" i="1" spc="-89" baseline="4830" dirty="0" err="1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725" i="1" spc="-22" baseline="2415" dirty="0" err="1">
                <a:solidFill>
                  <a:srgbClr val="231F20"/>
                </a:solidFill>
                <a:latin typeface="Arial"/>
                <a:cs typeface="Arial"/>
              </a:rPr>
              <a:t>end</a:t>
            </a:r>
            <a:r>
              <a:rPr lang="ca-ES" sz="1725" i="1" spc="-22" baseline="2415" dirty="0">
                <a:solidFill>
                  <a:srgbClr val="231F20"/>
                </a:solidFill>
                <a:latin typeface="Arial"/>
                <a:cs typeface="Arial"/>
              </a:rPr>
              <a:t>re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 rot="780000">
            <a:off x="2249318" y="1935397"/>
            <a:ext cx="1020246" cy="19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80"/>
              </a:lnSpc>
            </a:pPr>
            <a:r>
              <a:rPr sz="2175" i="1" spc="-30" baseline="1915" dirty="0" err="1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sz="2175" i="1" spc="-104" baseline="1915" dirty="0" err="1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1450" i="1" spc="-20" dirty="0" err="1">
                <a:solidFill>
                  <a:srgbClr val="231F20"/>
                </a:solidFill>
                <a:latin typeface="Arial"/>
                <a:cs typeface="Arial"/>
              </a:rPr>
              <a:t>eativi</a:t>
            </a:r>
            <a:r>
              <a:rPr lang="ca-ES" sz="1450" i="1" spc="-20" dirty="0">
                <a:solidFill>
                  <a:srgbClr val="231F20"/>
                </a:solidFill>
                <a:latin typeface="Arial"/>
                <a:cs typeface="Arial"/>
              </a:rPr>
              <a:t>tat</a:t>
            </a:r>
            <a:endParaRPr sz="145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 rot="21180000">
            <a:off x="457609" y="1641277"/>
            <a:ext cx="687622" cy="208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639"/>
              </a:lnSpc>
            </a:pPr>
            <a:r>
              <a:rPr sz="1600" i="1" spc="-30" dirty="0">
                <a:solidFill>
                  <a:srgbClr val="231F20"/>
                </a:solidFill>
                <a:latin typeface="Arial"/>
                <a:cs typeface="Arial"/>
              </a:rPr>
              <a:t>Innovar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 rot="21180000">
            <a:off x="780184" y="1881712"/>
            <a:ext cx="493564" cy="90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710"/>
              </a:lnSpc>
            </a:pPr>
            <a:r>
              <a:rPr sz="700" i="1" spc="-10" dirty="0">
                <a:solidFill>
                  <a:srgbClr val="231F20"/>
                </a:solidFill>
                <a:latin typeface="Arial"/>
                <a:cs typeface="Arial"/>
              </a:rPr>
              <a:t>Implementar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 rot="21240000">
            <a:off x="1729447" y="2157670"/>
            <a:ext cx="709992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80"/>
              </a:lnSpc>
            </a:pPr>
            <a:r>
              <a:rPr lang="ca-ES" sz="850" i="1" spc="-5" dirty="0">
                <a:solidFill>
                  <a:srgbClr val="231F20"/>
                </a:solidFill>
                <a:latin typeface="Arial"/>
                <a:cs typeface="Arial"/>
              </a:rPr>
              <a:t>Reptes</a:t>
            </a:r>
            <a:r>
              <a:rPr sz="850" i="1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275" i="1" spc="-7" baseline="3267" dirty="0">
                <a:solidFill>
                  <a:srgbClr val="231F20"/>
                </a:solidFill>
                <a:latin typeface="Arial"/>
                <a:cs typeface="Arial"/>
              </a:rPr>
              <a:t>socials</a:t>
            </a:r>
            <a:endParaRPr sz="1275" baseline="3267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 rot="300000">
            <a:off x="2079576" y="2362434"/>
            <a:ext cx="82868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60"/>
              </a:lnSpc>
            </a:pPr>
            <a:r>
              <a:rPr sz="1150" i="1" spc="-10" dirty="0" err="1">
                <a:solidFill>
                  <a:srgbClr val="231F20"/>
                </a:solidFill>
                <a:latin typeface="Arial"/>
                <a:cs typeface="Arial"/>
              </a:rPr>
              <a:t>Motivació</a:t>
            </a:r>
            <a:endParaRPr sz="115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 rot="21240000">
            <a:off x="690865" y="2052281"/>
            <a:ext cx="628778" cy="163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290"/>
              </a:lnSpc>
            </a:pPr>
            <a:r>
              <a:rPr sz="1250" i="1" spc="-15" dirty="0">
                <a:solidFill>
                  <a:srgbClr val="231F20"/>
                </a:solidFill>
                <a:latin typeface="Arial"/>
                <a:cs typeface="Arial"/>
              </a:rPr>
              <a:t>Imaginar</a:t>
            </a:r>
            <a:endParaRPr sz="125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 rot="21240000">
            <a:off x="1134696" y="2385304"/>
            <a:ext cx="548533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120"/>
              </a:lnSpc>
            </a:pPr>
            <a:r>
              <a:rPr sz="1100" i="1" spc="-30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lang="ca-ES" sz="1100" i="1" spc="-30" dirty="0">
                <a:solidFill>
                  <a:srgbClr val="231F20"/>
                </a:solidFill>
                <a:latin typeface="Arial"/>
                <a:cs typeface="Arial"/>
              </a:rPr>
              <a:t>à</a:t>
            </a:r>
            <a:r>
              <a:rPr sz="1100" i="1" spc="-30" dirty="0" err="1">
                <a:solidFill>
                  <a:srgbClr val="231F20"/>
                </a:solidFill>
                <a:latin typeface="Arial"/>
                <a:cs typeface="Arial"/>
              </a:rPr>
              <a:t>lisi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 rot="21180000">
            <a:off x="1315343" y="2198356"/>
            <a:ext cx="362160" cy="897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690"/>
              </a:lnSpc>
            </a:pPr>
            <a:r>
              <a:rPr sz="700" i="1" spc="-25" dirty="0">
                <a:solidFill>
                  <a:srgbClr val="231F20"/>
                </a:solidFill>
                <a:latin typeface="Arial"/>
                <a:cs typeface="Arial"/>
              </a:rPr>
              <a:t>Il</a:t>
            </a:r>
            <a:r>
              <a:rPr lang="ca-ES" sz="700" i="1" spc="-25" dirty="0">
                <a:solidFill>
                  <a:srgbClr val="231F20"/>
                </a:solidFill>
                <a:latin typeface="Arial"/>
                <a:cs typeface="Arial"/>
              </a:rPr>
              <a:t>·</a:t>
            </a:r>
            <a:r>
              <a:rPr lang="ca-ES" sz="700" i="1" spc="-25" dirty="0" err="1">
                <a:solidFill>
                  <a:srgbClr val="231F20"/>
                </a:solidFill>
                <a:latin typeface="Arial"/>
                <a:cs typeface="Arial"/>
              </a:rPr>
              <a:t>lusió</a:t>
            </a:r>
            <a:r>
              <a:rPr lang="ca-ES" sz="700" i="1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endParaRPr sz="700" dirty="0">
              <a:latin typeface="Arial"/>
              <a:cs typeface="Arial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7136993" y="2456992"/>
            <a:ext cx="3555365" cy="4905375"/>
            <a:chOff x="7136993" y="2456992"/>
            <a:chExt cx="3555365" cy="4905375"/>
          </a:xfrm>
        </p:grpSpPr>
        <p:sp>
          <p:nvSpPr>
            <p:cNvPr id="12" name="object 12"/>
            <p:cNvSpPr/>
            <p:nvPr/>
          </p:nvSpPr>
          <p:spPr>
            <a:xfrm>
              <a:off x="7136993" y="2456992"/>
              <a:ext cx="3555009" cy="447065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136993" y="6789597"/>
              <a:ext cx="3555365" cy="572770"/>
            </a:xfrm>
            <a:custGeom>
              <a:avLst/>
              <a:gdLst/>
              <a:ahLst/>
              <a:cxnLst/>
              <a:rect l="l" t="t" r="r" b="b"/>
              <a:pathLst>
                <a:path w="3555365" h="572770">
                  <a:moveTo>
                    <a:pt x="3555009" y="0"/>
                  </a:moveTo>
                  <a:lnTo>
                    <a:pt x="0" y="0"/>
                  </a:lnTo>
                  <a:lnTo>
                    <a:pt x="0" y="572401"/>
                  </a:lnTo>
                  <a:lnTo>
                    <a:pt x="3555009" y="572401"/>
                  </a:lnTo>
                  <a:lnTo>
                    <a:pt x="3555009" y="0"/>
                  </a:lnTo>
                  <a:close/>
                </a:path>
              </a:pathLst>
            </a:custGeom>
            <a:solidFill>
              <a:srgbClr val="4B87B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8219172" y="6885003"/>
            <a:ext cx="1766737" cy="369332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46685" algn="ctr">
              <a:lnSpc>
                <a:spcPct val="100000"/>
              </a:lnSpc>
            </a:pPr>
            <a:r>
              <a:rPr lang="fr-FR" sz="900" b="1" dirty="0">
                <a:solidFill>
                  <a:srgbClr val="FFFFFF"/>
                </a:solidFill>
                <a:latin typeface="Arial"/>
                <a:cs typeface="Arial"/>
              </a:rPr>
              <a:t>Nombre de </a:t>
            </a:r>
            <a:r>
              <a:rPr lang="fr-FR" sz="900" b="1" dirty="0" err="1">
                <a:solidFill>
                  <a:srgbClr val="FFFFFF"/>
                </a:solidFill>
                <a:latin typeface="Arial"/>
                <a:cs typeface="Arial"/>
              </a:rPr>
              <a:t>crèdits</a:t>
            </a:r>
            <a:r>
              <a:rPr lang="fr-FR" sz="900" b="1" dirty="0">
                <a:solidFill>
                  <a:srgbClr val="FFFFFF"/>
                </a:solidFill>
                <a:latin typeface="Arial"/>
                <a:cs typeface="Arial"/>
              </a:rPr>
              <a:t>: </a:t>
            </a:r>
            <a:r>
              <a:rPr lang="fr-FR" sz="900" i="1" dirty="0">
                <a:solidFill>
                  <a:srgbClr val="FFFFFF"/>
                </a:solidFill>
                <a:latin typeface="Arial"/>
                <a:cs typeface="Arial"/>
              </a:rPr>
              <a:t>30 ECTS</a:t>
            </a:r>
            <a:endParaRPr lang="fr-FR" sz="900" dirty="0">
              <a:latin typeface="Arial"/>
              <a:cs typeface="Arial"/>
            </a:endParaRPr>
          </a:p>
          <a:p>
            <a:pPr marL="159385" algn="ctr">
              <a:lnSpc>
                <a:spcPct val="100000"/>
              </a:lnSpc>
              <a:spcBef>
                <a:spcPts val="220"/>
              </a:spcBef>
            </a:pPr>
            <a:r>
              <a:rPr lang="fr-FR" sz="900" b="1" dirty="0">
                <a:solidFill>
                  <a:srgbClr val="FFFFFF"/>
                </a:solidFill>
                <a:latin typeface="Arial"/>
                <a:cs typeface="Arial"/>
              </a:rPr>
              <a:t>Nombre de places: </a:t>
            </a:r>
            <a:r>
              <a:rPr lang="fr-FR" sz="900" i="1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lang="fr-FR" sz="900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136993" y="432003"/>
            <a:ext cx="3555365" cy="2025269"/>
          </a:xfrm>
          <a:custGeom>
            <a:avLst/>
            <a:gdLst/>
            <a:ahLst/>
            <a:cxnLst/>
            <a:rect l="l" t="t" r="r" b="b"/>
            <a:pathLst>
              <a:path w="3555365" h="1779270">
                <a:moveTo>
                  <a:pt x="3555009" y="0"/>
                </a:moveTo>
                <a:lnTo>
                  <a:pt x="0" y="0"/>
                </a:lnTo>
                <a:lnTo>
                  <a:pt x="0" y="1779003"/>
                </a:lnTo>
                <a:lnTo>
                  <a:pt x="3555009" y="1779003"/>
                </a:lnTo>
                <a:lnTo>
                  <a:pt x="3555009" y="0"/>
                </a:lnTo>
                <a:close/>
              </a:path>
            </a:pathLst>
          </a:custGeom>
          <a:solidFill>
            <a:srgbClr val="003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7117376" y="816351"/>
            <a:ext cx="3555008" cy="8965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3380" marR="347980" algn="ctr">
              <a:lnSpc>
                <a:spcPct val="103099"/>
              </a:lnSpc>
              <a:spcBef>
                <a:spcPts val="5"/>
              </a:spcBef>
            </a:pPr>
            <a:r>
              <a:rPr lang="es-ES" sz="1900" b="1" i="1" spc="15" dirty="0" err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s-ES" sz="1900" b="1" i="1" spc="-30" dirty="0" err="1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lang="es-ES" sz="1900" b="1" i="1" spc="40" dirty="0" err="1">
                <a:solidFill>
                  <a:srgbClr val="FFFFFF"/>
                </a:solidFill>
                <a:latin typeface="Arial"/>
                <a:cs typeface="Arial"/>
              </a:rPr>
              <a:t>no</a:t>
            </a:r>
            <a:r>
              <a:rPr lang="es-ES" sz="1900" b="1" i="1" dirty="0" err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es-ES" sz="1900" b="1" i="1" spc="1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1900" b="1" spc="4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s-ES" sz="1900" b="1" dirty="0">
                <a:solidFill>
                  <a:srgbClr val="FFFFFF"/>
                </a:solidFill>
                <a:latin typeface="Arial"/>
                <a:cs typeface="Arial"/>
              </a:rPr>
              <a:t>n </a:t>
            </a:r>
            <a:r>
              <a:rPr lang="es-ES" sz="1900" b="1" spc="30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s-ES" sz="1900" b="1" spc="5" dirty="0" err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s-ES" sz="1900" b="1" spc="35" dirty="0" err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es-ES" sz="1900" b="1" spc="-40" dirty="0" err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es-ES" sz="1900" b="1" spc="40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s-ES" sz="1900" b="1" spc="35" dirty="0" err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s-ES" sz="1900" b="1" spc="40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s-ES" sz="1900" b="1" spc="35" dirty="0" err="1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lang="es-ES" sz="1900" b="1" spc="-40" dirty="0" err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es-ES" sz="1900" b="1" spc="-3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s-ES" sz="1900" b="1" dirty="0" err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s-ES" sz="1900" b="1" dirty="0">
                <a:solidFill>
                  <a:srgbClr val="FFFFFF"/>
                </a:solidFill>
                <a:latin typeface="Arial"/>
                <a:cs typeface="Arial"/>
              </a:rPr>
              <a:t>  i </a:t>
            </a:r>
            <a:r>
              <a:rPr lang="es-ES" sz="1900" b="1" spc="15" dirty="0" err="1">
                <a:solidFill>
                  <a:srgbClr val="FFFFFF"/>
                </a:solidFill>
                <a:latin typeface="Arial"/>
                <a:cs typeface="Arial"/>
              </a:rPr>
              <a:t>Innovació</a:t>
            </a:r>
            <a:r>
              <a:rPr lang="es-ES" sz="1900" b="1" spc="15" dirty="0">
                <a:solidFill>
                  <a:srgbClr val="FFFFFF"/>
                </a:solidFill>
                <a:latin typeface="Arial"/>
                <a:cs typeface="Arial"/>
              </a:rPr>
              <a:t> Social </a:t>
            </a:r>
            <a:r>
              <a:rPr lang="es-ES" sz="19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1900" b="1" spc="5" dirty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lang="es-ES" sz="1900" b="1" i="1" spc="5" dirty="0" err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s-ES" sz="1900" b="1" spc="5" dirty="0" err="1">
                <a:solidFill>
                  <a:srgbClr val="FFFFFF"/>
                </a:solidFill>
                <a:latin typeface="Arial"/>
                <a:cs typeface="Arial"/>
              </a:rPr>
              <a:t>EIS</a:t>
            </a:r>
            <a:r>
              <a:rPr lang="es-ES" sz="1900" b="1" spc="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lang="es-ES" sz="19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203630" y="2040076"/>
            <a:ext cx="3488372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algn="ctr">
              <a:lnSpc>
                <a:spcPct val="100000"/>
              </a:lnSpc>
              <a:spcBef>
                <a:spcPts val="1650"/>
              </a:spcBef>
            </a:pPr>
            <a:r>
              <a:rPr lang="en-GB" sz="11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Formació</a:t>
            </a:r>
            <a:r>
              <a:rPr lang="en-GB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transversal </a:t>
            </a:r>
            <a:r>
              <a:rPr lang="en-GB" sz="11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interdisciplinària</a:t>
            </a:r>
            <a:r>
              <a:rPr lang="en-GB" sz="11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Grau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6299" y="4935220"/>
            <a:ext cx="2871470" cy="173124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es-ES" sz="1000" b="1" spc="-10" dirty="0">
                <a:solidFill>
                  <a:srgbClr val="231F20"/>
                </a:solidFill>
                <a:latin typeface="Arial"/>
                <a:cs typeface="Arial"/>
              </a:rPr>
              <a:t>Perfil de </a:t>
            </a:r>
            <a:r>
              <a:rPr lang="es-ES" sz="1000" b="1" spc="-10" dirty="0" err="1">
                <a:solidFill>
                  <a:srgbClr val="231F20"/>
                </a:solidFill>
                <a:latin typeface="Arial"/>
                <a:cs typeface="Arial"/>
              </a:rPr>
              <a:t>l’estudiant</a:t>
            </a:r>
            <a:endParaRPr lang="es-ES" sz="1000" b="1" spc="-1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12700" algn="just">
              <a:spcBef>
                <a:spcPts val="100"/>
              </a:spcBef>
            </a:pP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El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mEIS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s’adreça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a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l’alumnat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de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qualsevol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grau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de  la UAB, que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desitgi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completar la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seva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formació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bàsica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amb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una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aproximació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al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món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de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l’empre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- 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nedoria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,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enfocant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-se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especialment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en la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creació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i 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gestió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de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projectes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innovadors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de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l’àmbit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social.  Per tal de cursar el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Mínor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no es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requereix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cap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co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- 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neixement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previ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sobre  les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matèries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que configuren  el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seu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àmbit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temàtic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</a:p>
          <a:p>
            <a:pPr marL="12700" algn="just">
              <a:spcBef>
                <a:spcPts val="100"/>
              </a:spcBef>
            </a:pP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Per potenciar la </a:t>
            </a:r>
            <a:r>
              <a:rPr lang="es-ES" sz="1000" spc="-10" dirty="0" err="1">
                <a:solidFill>
                  <a:srgbClr val="231F20"/>
                </a:solidFill>
                <a:latin typeface="Arial"/>
                <a:cs typeface="Arial"/>
              </a:rPr>
              <a:t>vessant</a:t>
            </a:r>
            <a:r>
              <a:rPr lang="es-ES" sz="1000" spc="-10" dirty="0">
                <a:solidFill>
                  <a:srgbClr val="231F20"/>
                </a:solidFill>
                <a:latin typeface="Arial"/>
                <a:cs typeface="Arial"/>
              </a:rPr>
              <a:t> internacional, </a:t>
            </a:r>
            <a:r>
              <a:rPr lang="es-ES" sz="1000" b="1" spc="-10" dirty="0">
                <a:solidFill>
                  <a:srgbClr val="231F20"/>
                </a:solidFill>
                <a:latin typeface="Arial"/>
                <a:cs typeface="Arial"/>
              </a:rPr>
              <a:t>diverses  </a:t>
            </a:r>
            <a:r>
              <a:rPr lang="es-ES" sz="1000" b="1" spc="-10" dirty="0" err="1">
                <a:solidFill>
                  <a:srgbClr val="231F20"/>
                </a:solidFill>
                <a:latin typeface="Arial"/>
                <a:cs typeface="Arial"/>
              </a:rPr>
              <a:t>assignatures</a:t>
            </a:r>
            <a:r>
              <a:rPr lang="es-ES" sz="1000" b="1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b="1" spc="-10" dirty="0" err="1">
                <a:solidFill>
                  <a:srgbClr val="231F20"/>
                </a:solidFill>
                <a:latin typeface="Arial"/>
                <a:cs typeface="Arial"/>
              </a:rPr>
              <a:t>s’imparteixen</a:t>
            </a:r>
            <a:r>
              <a:rPr lang="es-ES" sz="1000" b="1" spc="-10" dirty="0">
                <a:solidFill>
                  <a:srgbClr val="231F20"/>
                </a:solidFill>
                <a:latin typeface="Arial"/>
                <a:cs typeface="Arial"/>
              </a:rPr>
              <a:t> en </a:t>
            </a:r>
            <a:r>
              <a:rPr lang="es-ES" sz="1000" b="1" spc="-10" dirty="0" err="1">
                <a:solidFill>
                  <a:srgbClr val="231F20"/>
                </a:solidFill>
                <a:latin typeface="Arial"/>
                <a:cs typeface="Arial"/>
              </a:rPr>
              <a:t>anglès</a:t>
            </a:r>
            <a:r>
              <a:rPr lang="es-ES" sz="1000" b="1" spc="-10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368998" y="432003"/>
            <a:ext cx="2846070" cy="296876"/>
          </a:xfrm>
          <a:prstGeom prst="rect">
            <a:avLst/>
          </a:prstGeom>
          <a:solidFill>
            <a:srgbClr val="003959"/>
          </a:solidFill>
        </p:spPr>
        <p:txBody>
          <a:bodyPr vert="horz" wrap="square" lIns="0" tIns="65405" rIns="0" bIns="0" rtlCol="0">
            <a:spAutoFit/>
          </a:bodyPr>
          <a:lstStyle/>
          <a:p>
            <a:pPr marL="675640">
              <a:lnSpc>
                <a:spcPct val="100000"/>
              </a:lnSpc>
              <a:spcBef>
                <a:spcPts val="405"/>
              </a:spcBef>
            </a:pPr>
            <a:r>
              <a:rPr lang="en-GB" sz="1500" b="1" spc="30" dirty="0" err="1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lang="en-GB" sz="1500" b="1" spc="-20" dirty="0" err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en-GB" sz="1500" b="1" dirty="0" err="1">
                <a:solidFill>
                  <a:srgbClr val="FFFFFF"/>
                </a:solidFill>
                <a:latin typeface="Arial"/>
                <a:cs typeface="Arial"/>
              </a:rPr>
              <a:t>è</a:t>
            </a:r>
            <a:r>
              <a:rPr lang="en-GB" sz="1500" b="1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500" b="1" spc="-35" dirty="0" err="1">
                <a:solidFill>
                  <a:srgbClr val="FFFFFF"/>
                </a:solidFill>
                <a:latin typeface="Arial"/>
                <a:cs typeface="Arial"/>
              </a:rPr>
              <a:t>é</a:t>
            </a:r>
            <a:r>
              <a:rPr lang="en-GB" sz="1500" b="1" dirty="0" err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en-GB" sz="1500" b="1" spc="-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500" b="1" spc="-35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GB" sz="1500" b="1" dirty="0" err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GB" sz="1500" b="1" spc="-1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GB" sz="1500" b="1" i="1" spc="-35" dirty="0" err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GB" sz="1500" b="1" spc="-5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GB" sz="1500" b="1" spc="-20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GB" sz="1500" b="1" spc="-5" dirty="0" err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en-GB" sz="1500" b="1" spc="-5" dirty="0">
                <a:solidFill>
                  <a:srgbClr val="FFFFFF"/>
                </a:solidFill>
                <a:latin typeface="Arial"/>
                <a:cs typeface="Arial"/>
              </a:rPr>
              <a:t>?</a:t>
            </a:r>
            <a:endParaRPr lang="en-GB" sz="1500" dirty="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5300" y="2888132"/>
            <a:ext cx="2862580" cy="7950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GB" sz="1000" b="1" i="1" spc="5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Objectius</a:t>
            </a:r>
            <a:endParaRPr lang="en-GB" sz="1000" b="1" i="1" spc="5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mEIS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té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com a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objectiu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principal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proporcionar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 les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competències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bàsiques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tant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específiques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com  transversals, per a la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creació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gestió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projectes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innovadors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particularment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1000" dirty="0" err="1">
                <a:latin typeface="Arial" panose="020B0604020202020204" pitchFamily="34" charset="0"/>
                <a:cs typeface="Arial" panose="020B0604020202020204" pitchFamily="34" charset="0"/>
              </a:rPr>
              <a:t>caire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social.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365300" y="3930345"/>
            <a:ext cx="2862580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El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Mínor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aporta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les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eines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necessàries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per a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generar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propostes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creatives,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així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com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els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coneixements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per  a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l’avaluació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de la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viabilitat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la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implementació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d’un 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projecte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concret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que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aporti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respostes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innovado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-  res,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especialment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a les </a:t>
            </a:r>
            <a:r>
              <a:rPr lang="en-GB" sz="1000" spc="-10" dirty="0" err="1">
                <a:solidFill>
                  <a:srgbClr val="231F20"/>
                </a:solidFill>
                <a:latin typeface="Arial"/>
                <a:cs typeface="Arial"/>
              </a:rPr>
              <a:t>necessitats</a:t>
            </a:r>
            <a:r>
              <a:rPr lang="en-GB" sz="1000" spc="-10" dirty="0">
                <a:solidFill>
                  <a:srgbClr val="231F20"/>
                </a:solidFill>
                <a:latin typeface="Arial"/>
                <a:cs typeface="Arial"/>
              </a:rPr>
              <a:t> socials.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3656304" y="3802532"/>
            <a:ext cx="33616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48354" algn="l"/>
              </a:tabLst>
            </a:pPr>
            <a:r>
              <a:rPr sz="1000" i="1" u="sng" dirty="0">
                <a:solidFill>
                  <a:srgbClr val="231F20"/>
                </a:solidFill>
                <a:uFill>
                  <a:solidFill>
                    <a:srgbClr val="4D86B4"/>
                  </a:solidFill>
                </a:uFill>
                <a:latin typeface="Arial"/>
                <a:cs typeface="Arial"/>
              </a:rPr>
              <a:t> 	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69004" y="3930345"/>
            <a:ext cx="3336290" cy="398827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770255">
              <a:lnSpc>
                <a:spcPct val="100000"/>
              </a:lnSpc>
              <a:spcBef>
                <a:spcPts val="100"/>
              </a:spcBef>
            </a:pPr>
            <a:r>
              <a:rPr lang="en-GB" sz="1100" b="1" u="sng" spc="-2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</a:t>
            </a:r>
            <a:r>
              <a:rPr lang="en-GB" sz="1100" b="1" u="sng" spc="-15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é</a:t>
            </a:r>
            <a:r>
              <a:rPr lang="en-GB" sz="1100" b="1" u="sng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s</a:t>
            </a:r>
            <a:r>
              <a:rPr lang="en-GB" sz="1100" b="1" u="sng" spc="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lang="en-GB" sz="1100" b="1" u="sng" spc="-1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</a:t>
            </a:r>
            <a:r>
              <a:rPr lang="en-GB" sz="1100" b="1" u="sng" spc="25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n</a:t>
            </a:r>
            <a:r>
              <a:rPr lang="en-GB" sz="1100" b="1" u="sng" spc="3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f</a:t>
            </a:r>
            <a:r>
              <a:rPr lang="en-GB" sz="1100" b="1" u="sng" spc="25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</a:t>
            </a:r>
            <a:r>
              <a:rPr lang="en-GB" sz="1100" b="1" u="sng" spc="-3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r</a:t>
            </a:r>
            <a:r>
              <a:rPr lang="en-GB" sz="1100" b="1" u="sng" spc="2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m</a:t>
            </a:r>
            <a:r>
              <a:rPr lang="en-GB" sz="1100" b="1" u="sng" spc="-15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ac</a:t>
            </a:r>
            <a:r>
              <a:rPr lang="en-GB" sz="1100" b="1" u="sng" spc="-1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</a:t>
            </a:r>
            <a:r>
              <a:rPr lang="en-GB" sz="1100" b="1" u="sng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ó</a:t>
            </a:r>
            <a:r>
              <a:rPr lang="en-GB" sz="1100" b="1" u="sng" spc="-8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lang="en-GB" sz="1100" b="1" u="sng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i</a:t>
            </a:r>
            <a:r>
              <a:rPr lang="en-GB" sz="1100" b="1" u="sng" spc="-114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lang="en-GB" sz="1100" b="1" u="sng" spc="-15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</a:t>
            </a:r>
            <a:r>
              <a:rPr lang="en-GB" sz="1100" b="1" u="sng" spc="25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on</a:t>
            </a:r>
            <a:r>
              <a:rPr lang="en-GB" sz="1100" b="1" u="sng" spc="3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</a:t>
            </a:r>
            <a:r>
              <a:rPr lang="en-GB" sz="1100" b="1" u="sng" spc="-15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ac</a:t>
            </a:r>
            <a:r>
              <a:rPr lang="en-GB" sz="1100" b="1" u="sng" spc="30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</a:t>
            </a:r>
            <a:r>
              <a:rPr lang="en-GB" sz="1100" b="1" u="sng" dirty="0" err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e</a:t>
            </a:r>
            <a:endParaRPr lang="en-GB" sz="1100" dirty="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34751" y="4772025"/>
            <a:ext cx="2804795" cy="13544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ctr">
              <a:lnSpc>
                <a:spcPct val="143900"/>
              </a:lnSpc>
              <a:spcBef>
                <a:spcPts val="100"/>
              </a:spcBef>
            </a:pPr>
            <a:r>
              <a:rPr lang="fr-FR" sz="1100" i="1" spc="-15" dirty="0">
                <a:solidFill>
                  <a:srgbClr val="FFFFFF"/>
                </a:solidFill>
                <a:latin typeface="Arial"/>
                <a:cs typeface="Arial"/>
              </a:rPr>
              <a:t>Le</a:t>
            </a:r>
            <a:r>
              <a:rPr lang="fr-FR" sz="1100" i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fr-FR" sz="11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i="1" spc="-15" dirty="0" err="1">
                <a:solidFill>
                  <a:srgbClr val="FFFFFF"/>
                </a:solidFill>
                <a:latin typeface="Arial"/>
                <a:cs typeface="Arial"/>
              </a:rPr>
              <a:t>pe</a:t>
            </a:r>
            <a:r>
              <a:rPr lang="fr-FR" sz="1100" i="1" spc="30" dirty="0" err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fr-FR" sz="1100" i="1" spc="50" dirty="0" err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fr-FR" sz="1100" i="1" spc="-15" dirty="0" err="1">
                <a:solidFill>
                  <a:srgbClr val="FFFFFF"/>
                </a:solidFill>
                <a:latin typeface="Arial"/>
                <a:cs typeface="Arial"/>
              </a:rPr>
              <a:t>one</a:t>
            </a:r>
            <a:r>
              <a:rPr lang="fr-FR" sz="1100" i="1" dirty="0" err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fr-FR" sz="11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i="1" spc="-45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fr-FR" sz="1100" i="1" spc="-15" dirty="0" err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fr-FR" sz="1100" i="1" spc="-10" dirty="0" err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fr-FR" sz="1100" i="1" spc="-15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fr-FR" sz="1100" i="1" spc="30" dirty="0" err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fr-FR" sz="1100" i="1" spc="-15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fr-FR" sz="1100" i="1" spc="-50" dirty="0" err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fr-FR" sz="1100" i="1" spc="50" dirty="0" err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fr-FR" sz="1100" i="1" spc="-15" dirty="0" err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fr-FR" sz="1100" i="1" spc="-114" dirty="0" err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fr-FR" sz="1100" i="1" spc="-15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fr-FR" sz="1100" i="1" dirty="0" err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fr-FR" sz="11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i="1" spc="-15" dirty="0" err="1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lang="fr-FR" sz="1100" i="1" spc="-50" dirty="0" err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fr-FR" sz="1100" i="1" spc="-45" dirty="0" err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fr-FR" sz="1100" i="1" spc="-15" dirty="0" err="1">
                <a:solidFill>
                  <a:srgbClr val="FFFFFF"/>
                </a:solidFill>
                <a:latin typeface="Arial"/>
                <a:cs typeface="Arial"/>
              </a:rPr>
              <a:t>eu</a:t>
            </a:r>
            <a:r>
              <a:rPr lang="fr-FR" sz="1100" i="1" dirty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lang="fr-FR" sz="1100" i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i="1" spc="5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fr-FR" sz="1100" i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fr-FR" sz="1100" i="1" spc="-1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i="1" spc="-1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fr-FR" sz="1100" i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fr-FR" sz="1100" i="1" spc="-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i="1" spc="-15" dirty="0" err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fr-FR" sz="1100" i="1" spc="-45" dirty="0" err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fr-FR" sz="1100" i="1" spc="-15" dirty="0" err="1">
                <a:solidFill>
                  <a:srgbClr val="FFFFFF"/>
                </a:solidFill>
                <a:latin typeface="Arial"/>
                <a:cs typeface="Arial"/>
              </a:rPr>
              <a:t>au</a:t>
            </a:r>
            <a:r>
              <a:rPr lang="fr-FR" sz="1100" i="1" spc="-15" dirty="0">
                <a:solidFill>
                  <a:srgbClr val="FFFFFF"/>
                </a:solidFill>
                <a:latin typeface="Arial"/>
                <a:cs typeface="Arial"/>
              </a:rPr>
              <a:t>,  u</a:t>
            </a:r>
            <a:r>
              <a:rPr lang="fr-FR" sz="1100" i="1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fr-FR" sz="1100" i="1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i="1" spc="50" dirty="0" err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fr-FR" sz="1100" i="1" spc="-15" dirty="0" err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fr-FR" sz="1100" i="1" spc="30" dirty="0" err="1">
                <a:solidFill>
                  <a:srgbClr val="FFFFFF"/>
                </a:solidFill>
                <a:latin typeface="Arial"/>
                <a:cs typeface="Arial"/>
              </a:rPr>
              <a:t>rr</a:t>
            </a:r>
            <a:r>
              <a:rPr lang="fr-FR" sz="1100" i="1" spc="-15" dirty="0" err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fr-FR" sz="1100" i="1" dirty="0" err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fr-FR" sz="1100" i="1" spc="-1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fr-FR" sz="1100" i="1" spc="-15" dirty="0">
                <a:solidFill>
                  <a:srgbClr val="FFFFFF"/>
                </a:solidFill>
                <a:latin typeface="Arial"/>
                <a:cs typeface="Arial"/>
              </a:rPr>
              <a:t>a:</a:t>
            </a:r>
            <a:endParaRPr lang="fr-FR" sz="1100" dirty="0">
              <a:latin typeface="Arial"/>
              <a:cs typeface="Arial"/>
            </a:endParaRPr>
          </a:p>
          <a:p>
            <a:pPr marR="15875" algn="ctr">
              <a:lnSpc>
                <a:spcPct val="100000"/>
              </a:lnSpc>
              <a:spcBef>
                <a:spcPts val="680"/>
              </a:spcBef>
            </a:pPr>
            <a:r>
              <a:rPr lang="fr-FR" sz="1100" b="1" u="sng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Andreu.Turro@uab.cat</a:t>
            </a:r>
            <a:endParaRPr lang="fr-FR" sz="1100" b="1" u="sng" spc="-20" dirty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Arial"/>
              <a:cs typeface="Arial"/>
            </a:endParaRPr>
          </a:p>
          <a:p>
            <a:pPr marR="15875" algn="ctr">
              <a:lnSpc>
                <a:spcPct val="100000"/>
              </a:lnSpc>
              <a:spcBef>
                <a:spcPts val="680"/>
              </a:spcBef>
            </a:pPr>
            <a:endParaRPr lang="fr-FR" sz="1100" b="1" u="sng" spc="-20" dirty="0">
              <a:solidFill>
                <a:srgbClr val="0000FF"/>
              </a:solidFill>
              <a:uFill>
                <a:solidFill>
                  <a:srgbClr val="0000FF"/>
                </a:solidFill>
              </a:uFill>
              <a:latin typeface="Arial"/>
              <a:cs typeface="Arial"/>
            </a:endParaRPr>
          </a:p>
          <a:p>
            <a:pPr marR="15875" algn="ctr">
              <a:lnSpc>
                <a:spcPct val="100000"/>
              </a:lnSpc>
              <a:spcBef>
                <a:spcPts val="680"/>
              </a:spcBef>
            </a:pPr>
            <a:r>
              <a:rPr lang="en-GB" sz="1400" b="1" dirty="0">
                <a:latin typeface="Arial"/>
                <a:cs typeface="Arial"/>
                <a:hlinkClick r:id="rId5"/>
              </a:rPr>
              <a:t>Web </a:t>
            </a:r>
            <a:r>
              <a:rPr lang="en-GB" sz="1400" b="1" dirty="0" err="1">
                <a:latin typeface="Arial"/>
                <a:cs typeface="Arial"/>
                <a:hlinkClick r:id="rId5"/>
              </a:rPr>
              <a:t>mEIS</a:t>
            </a:r>
            <a:endParaRPr lang="en-GB" sz="1100" b="1" dirty="0">
              <a:latin typeface="Arial"/>
              <a:cs typeface="Arial"/>
            </a:endParaRPr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889" y="6294778"/>
            <a:ext cx="836060" cy="833699"/>
          </a:xfrm>
          <a:prstGeom prst="rect">
            <a:avLst/>
          </a:prstGeom>
        </p:spPr>
      </p:pic>
      <p:sp>
        <p:nvSpPr>
          <p:cNvPr id="31" name="Subtítulo 2"/>
          <p:cNvSpPr txBox="1">
            <a:spLocks/>
          </p:cNvSpPr>
          <p:nvPr/>
        </p:nvSpPr>
        <p:spPr>
          <a:xfrm>
            <a:off x="6055171" y="6518719"/>
            <a:ext cx="921880" cy="33261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a-ES" sz="7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Facultat</a:t>
            </a:r>
            <a:br>
              <a:rPr lang="ca-ES" sz="7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7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 Economia i Empresa</a:t>
            </a:r>
            <a:br>
              <a:rPr lang="ca-ES" sz="700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700" b="1" kern="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UAB</a:t>
            </a:r>
          </a:p>
        </p:txBody>
      </p:sp>
      <p:pic>
        <p:nvPicPr>
          <p:cNvPr id="30" name="Imagen 29"/>
          <p:cNvPicPr>
            <a:picLocks noChangeAspect="1"/>
          </p:cNvPicPr>
          <p:nvPr/>
        </p:nvPicPr>
        <p:blipFill rotWithShape="1"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84314" y1="57407" x2="84314" y2="57407"/>
                        <a14:backgroundMark x1="13725" y1="94444" x2="99020" y2="9444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49565" y="6456979"/>
            <a:ext cx="427232" cy="456099"/>
          </a:xfrm>
          <a:prstGeom prst="rect">
            <a:avLst/>
          </a:prstGeom>
        </p:spPr>
      </p:pic>
      <p:pic>
        <p:nvPicPr>
          <p:cNvPr id="18" name="Gráfico 17" descr="Cursor con relleno sólido">
            <a:extLst>
              <a:ext uri="{FF2B5EF4-FFF2-40B4-BE49-F238E27FC236}">
                <a16:creationId xmlns:a16="http://schemas.microsoft.com/office/drawing/2014/main" id="{3C526A22-7AB9-C143-BFF1-4673CEDFC3B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735170" y="5914588"/>
            <a:ext cx="268393" cy="268393"/>
          </a:xfrm>
          <a:prstGeom prst="rect">
            <a:avLst/>
          </a:prstGeom>
        </p:spPr>
      </p:pic>
      <p:pic>
        <p:nvPicPr>
          <p:cNvPr id="27" name="Imatge 26" descr="Imatge que conté negre, foscor&#10;&#10;Descripció generada automàticament">
            <a:extLst>
              <a:ext uri="{FF2B5EF4-FFF2-40B4-BE49-F238E27FC236}">
                <a16:creationId xmlns:a16="http://schemas.microsoft.com/office/drawing/2014/main" id="{AD214EB5-C294-AEDA-5CEE-AEC704AC86E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756" y="6514244"/>
            <a:ext cx="1098588" cy="4134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432003"/>
            <a:ext cx="2842895" cy="2929392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67005" algn="ctr">
              <a:lnSpc>
                <a:spcPct val="100000"/>
              </a:lnSpc>
            </a:pPr>
            <a:r>
              <a:rPr lang="es-CO" sz="1000" b="1" spc="-15" dirty="0" err="1">
                <a:solidFill>
                  <a:srgbClr val="FFFFFF"/>
                </a:solidFill>
                <a:latin typeface="Arial"/>
                <a:cs typeface="Arial"/>
              </a:rPr>
              <a:t>Principals</a:t>
            </a:r>
            <a:r>
              <a:rPr lang="es-CO" sz="1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1000" b="1" spc="-15" dirty="0" err="1">
                <a:solidFill>
                  <a:srgbClr val="FFFFFF"/>
                </a:solidFill>
                <a:latin typeface="Arial"/>
                <a:cs typeface="Arial"/>
              </a:rPr>
              <a:t>competències</a:t>
            </a:r>
            <a:r>
              <a:rPr lang="es-CO" sz="1000" b="1" spc="-15" dirty="0">
                <a:solidFill>
                  <a:srgbClr val="FFFFFF"/>
                </a:solidFill>
                <a:latin typeface="Arial"/>
                <a:cs typeface="Arial"/>
              </a:rPr>
              <a:t> específiques</a:t>
            </a:r>
          </a:p>
          <a:p>
            <a:pPr marL="167005">
              <a:lnSpc>
                <a:spcPct val="100000"/>
              </a:lnSpc>
            </a:pPr>
            <a:endParaRPr lang="ca-ES" sz="900" b="1" spc="-85" dirty="0">
              <a:solidFill>
                <a:srgbClr val="FFFFFF"/>
              </a:solidFill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750" dirty="0">
              <a:latin typeface="Verdana"/>
              <a:cs typeface="Verdana"/>
            </a:endParaRPr>
          </a:p>
          <a:p>
            <a:pPr marL="486409" marR="328930">
              <a:lnSpc>
                <a:spcPct val="111100"/>
              </a:lnSpc>
            </a:pP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Demostrar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capacitat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per al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pensament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creatiu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i la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seva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aplicació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en la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generació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d’idees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emprenedores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  <a:p>
            <a:pPr marL="486409" marR="328930">
              <a:lnSpc>
                <a:spcPct val="111100"/>
              </a:lnSpc>
            </a:pPr>
            <a:endParaRPr lang="es-ES" sz="1000" dirty="0">
              <a:latin typeface="Arial"/>
              <a:cs typeface="Arial"/>
            </a:endParaRPr>
          </a:p>
          <a:p>
            <a:pPr marL="486409" marR="179070">
              <a:lnSpc>
                <a:spcPct val="111100"/>
              </a:lnSpc>
            </a:pP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Demostrar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capacitat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per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analitzar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la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viabilitat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dels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projectes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emprenedors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  <a:p>
            <a:pPr marL="486409" marR="179070">
              <a:lnSpc>
                <a:spcPct val="111100"/>
              </a:lnSpc>
            </a:pPr>
            <a:endParaRPr lang="ca-ES" sz="1100" dirty="0">
              <a:latin typeface="Arial"/>
              <a:cs typeface="Arial"/>
            </a:endParaRPr>
          </a:p>
          <a:p>
            <a:pPr marL="486409">
              <a:lnSpc>
                <a:spcPct val="100000"/>
              </a:lnSpc>
            </a:pP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Demostrar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capacitat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per comunicar-se</a:t>
            </a:r>
          </a:p>
          <a:p>
            <a:pPr marL="486409">
              <a:lnSpc>
                <a:spcPct val="100000"/>
              </a:lnSpc>
            </a:pP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eficaçment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en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diferents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contextos.</a:t>
            </a:r>
          </a:p>
          <a:p>
            <a:pPr marL="486409">
              <a:lnSpc>
                <a:spcPct val="100000"/>
              </a:lnSpc>
            </a:pPr>
            <a:endParaRPr lang="es-ES" sz="900" i="1" spc="-1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486409" marR="179070">
              <a:lnSpc>
                <a:spcPct val="111100"/>
              </a:lnSpc>
            </a:pP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Demostrar que es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coneix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l’estructura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i les 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funcions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del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context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tecnològic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,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així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com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les 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xarxes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socials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habituals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relacionades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amb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el 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món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 empresarial (i </a:t>
            </a:r>
            <a:r>
              <a:rPr lang="es-ES" sz="900" i="1" spc="-15" dirty="0" err="1">
                <a:solidFill>
                  <a:srgbClr val="FFFFFF"/>
                </a:solidFill>
                <a:latin typeface="Arial"/>
                <a:cs typeface="Arial"/>
              </a:rPr>
              <a:t>organitzatiu</a:t>
            </a:r>
            <a:r>
              <a:rPr lang="es-ES" sz="900" i="1" spc="-15" dirty="0">
                <a:solidFill>
                  <a:srgbClr val="FFFFFF"/>
                </a:solidFill>
                <a:latin typeface="Arial"/>
                <a:cs typeface="Arial"/>
              </a:rPr>
              <a:t>).</a:t>
            </a:r>
          </a:p>
        </p:txBody>
      </p:sp>
      <p:sp>
        <p:nvSpPr>
          <p:cNvPr id="3" name="object 3"/>
          <p:cNvSpPr/>
          <p:nvPr/>
        </p:nvSpPr>
        <p:spPr>
          <a:xfrm>
            <a:off x="527140" y="991958"/>
            <a:ext cx="2489835" cy="0"/>
          </a:xfrm>
          <a:custGeom>
            <a:avLst/>
            <a:gdLst/>
            <a:ahLst/>
            <a:cxnLst/>
            <a:rect l="l" t="t" r="r" b="b"/>
            <a:pathLst>
              <a:path w="2489835">
                <a:moveTo>
                  <a:pt x="0" y="0"/>
                </a:moveTo>
                <a:lnTo>
                  <a:pt x="2489657" y="0"/>
                </a:lnTo>
              </a:path>
            </a:pathLst>
          </a:custGeom>
          <a:ln w="106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909707" y="603719"/>
            <a:ext cx="1055993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CO" sz="900" b="1" spc="-10" dirty="0">
                <a:solidFill>
                  <a:srgbClr val="231F20"/>
                </a:solidFill>
                <a:latin typeface="Arial"/>
                <a:cs typeface="Arial"/>
              </a:rPr>
              <a:t>Pla </a:t>
            </a:r>
            <a:r>
              <a:rPr lang="es-CO" sz="900" b="1" spc="-10" dirty="0" err="1">
                <a:solidFill>
                  <a:srgbClr val="231F20"/>
                </a:solidFill>
                <a:latin typeface="Arial"/>
                <a:cs typeface="Arial"/>
              </a:rPr>
              <a:t>d’Estudis</a:t>
            </a:r>
            <a:endParaRPr lang="es-CO" sz="900" b="1" spc="-10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09707" y="827952"/>
            <a:ext cx="3037193" cy="682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lang="es-ES" sz="1000" spc="-15" dirty="0">
                <a:solidFill>
                  <a:srgbClr val="231F20"/>
                </a:solidFill>
                <a:latin typeface="Arial"/>
                <a:cs typeface="Arial"/>
              </a:rPr>
              <a:t>Cal superar 30 </a:t>
            </a:r>
            <a:r>
              <a:rPr lang="es-ES" sz="1000" spc="-15" dirty="0" err="1">
                <a:solidFill>
                  <a:srgbClr val="231F20"/>
                </a:solidFill>
                <a:latin typeface="Arial"/>
                <a:cs typeface="Arial"/>
              </a:rPr>
              <a:t>crèdits</a:t>
            </a:r>
            <a:r>
              <a:rPr lang="es-ES"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spc="-15" dirty="0" err="1">
                <a:solidFill>
                  <a:srgbClr val="231F20"/>
                </a:solidFill>
                <a:latin typeface="Arial"/>
                <a:cs typeface="Arial"/>
              </a:rPr>
              <a:t>dels</a:t>
            </a:r>
            <a:r>
              <a:rPr lang="es-ES" sz="1000" spc="-15" dirty="0">
                <a:solidFill>
                  <a:srgbClr val="231F20"/>
                </a:solidFill>
                <a:latin typeface="Arial"/>
                <a:cs typeface="Arial"/>
              </a:rPr>
              <a:t> 72 </a:t>
            </a:r>
            <a:r>
              <a:rPr lang="es-ES" sz="1000" spc="-15" dirty="0" err="1">
                <a:solidFill>
                  <a:srgbClr val="231F20"/>
                </a:solidFill>
                <a:latin typeface="Arial"/>
                <a:cs typeface="Arial"/>
              </a:rPr>
              <a:t>oferts</a:t>
            </a:r>
            <a:r>
              <a:rPr lang="es-ES" sz="1000" spc="-15" dirty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lang="es-ES" sz="1000" spc="-15" dirty="0" err="1">
                <a:solidFill>
                  <a:srgbClr val="231F20"/>
                </a:solidFill>
                <a:latin typeface="Arial"/>
                <a:cs typeface="Arial"/>
              </a:rPr>
              <a:t>D’aquests</a:t>
            </a:r>
            <a:r>
              <a:rPr lang="es-ES" sz="1000" spc="-15" dirty="0">
                <a:solidFill>
                  <a:srgbClr val="231F20"/>
                </a:solidFill>
                <a:latin typeface="Arial"/>
                <a:cs typeface="Arial"/>
              </a:rPr>
              <a:t> 30,  es </a:t>
            </a:r>
            <a:r>
              <a:rPr lang="es-ES" sz="1000" spc="-15" dirty="0" err="1">
                <a:solidFill>
                  <a:srgbClr val="231F20"/>
                </a:solidFill>
                <a:latin typeface="Arial"/>
                <a:cs typeface="Arial"/>
              </a:rPr>
              <a:t>recomana</a:t>
            </a:r>
            <a:r>
              <a:rPr lang="es-ES" sz="1000" spc="-15" dirty="0">
                <a:solidFill>
                  <a:srgbClr val="231F20"/>
                </a:solidFill>
                <a:latin typeface="Arial"/>
                <a:cs typeface="Arial"/>
              </a:rPr>
              <a:t> cursar les </a:t>
            </a:r>
            <a:r>
              <a:rPr lang="es-ES" sz="1000" b="1" spc="-15" dirty="0" err="1">
                <a:solidFill>
                  <a:srgbClr val="231F20"/>
                </a:solidFill>
                <a:latin typeface="Arial"/>
                <a:cs typeface="Arial"/>
              </a:rPr>
              <a:t>assignatures</a:t>
            </a:r>
            <a:r>
              <a:rPr lang="es-ES" sz="1000" b="1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b="1" spc="-15" dirty="0" err="1">
                <a:solidFill>
                  <a:srgbClr val="231F20"/>
                </a:solidFill>
                <a:latin typeface="Arial"/>
                <a:cs typeface="Arial"/>
              </a:rPr>
              <a:t>bàsiques</a:t>
            </a:r>
            <a:r>
              <a:rPr lang="es-ES" sz="1000" b="1" spc="-15" dirty="0">
                <a:solidFill>
                  <a:srgbClr val="231F20"/>
                </a:solidFill>
                <a:latin typeface="Arial"/>
                <a:cs typeface="Arial"/>
              </a:rPr>
              <a:t>*</a:t>
            </a:r>
            <a:r>
              <a:rPr lang="es-ES" sz="1000" spc="-15" dirty="0">
                <a:solidFill>
                  <a:srgbClr val="231F20"/>
                </a:solidFill>
                <a:latin typeface="Arial"/>
                <a:cs typeface="Arial"/>
              </a:rPr>
              <a:t> (24),  </a:t>
            </a:r>
            <a:r>
              <a:rPr lang="es-ES" sz="1000" spc="-15" dirty="0" err="1">
                <a:solidFill>
                  <a:srgbClr val="231F20"/>
                </a:solidFill>
                <a:latin typeface="Arial"/>
                <a:cs typeface="Arial"/>
              </a:rPr>
              <a:t>completant</a:t>
            </a:r>
            <a:r>
              <a:rPr lang="es-ES" sz="1000" spc="-15" dirty="0">
                <a:solidFill>
                  <a:srgbClr val="231F20"/>
                </a:solidFill>
                <a:latin typeface="Arial"/>
                <a:cs typeface="Arial"/>
              </a:rPr>
              <a:t> la resta de 6 </a:t>
            </a:r>
            <a:r>
              <a:rPr lang="es-ES" sz="1000" spc="-15" dirty="0" err="1">
                <a:solidFill>
                  <a:srgbClr val="231F20"/>
                </a:solidFill>
                <a:latin typeface="Arial"/>
                <a:cs typeface="Arial"/>
              </a:rPr>
              <a:t>crèdits</a:t>
            </a:r>
            <a:r>
              <a:rPr lang="es-ES"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s-ES" sz="1000" spc="-15" dirty="0" err="1">
                <a:solidFill>
                  <a:srgbClr val="231F20"/>
                </a:solidFill>
                <a:latin typeface="Arial"/>
                <a:cs typeface="Arial"/>
              </a:rPr>
              <a:t>amb</a:t>
            </a:r>
            <a:r>
              <a:rPr lang="es-ES" sz="1000" spc="-15" dirty="0">
                <a:solidFill>
                  <a:srgbClr val="231F20"/>
                </a:solidFill>
                <a:latin typeface="Arial"/>
                <a:cs typeface="Arial"/>
              </a:rPr>
              <a:t> una de les </a:t>
            </a:r>
            <a:r>
              <a:rPr lang="es-ES" sz="1000" spc="-15" dirty="0" err="1">
                <a:solidFill>
                  <a:srgbClr val="231F20"/>
                </a:solidFill>
                <a:latin typeface="Arial"/>
                <a:cs typeface="Arial"/>
              </a:rPr>
              <a:t>assig</a:t>
            </a:r>
            <a:r>
              <a:rPr lang="es-ES" sz="1000" spc="-15" dirty="0">
                <a:solidFill>
                  <a:srgbClr val="231F20"/>
                </a:solidFill>
                <a:latin typeface="Arial"/>
                <a:cs typeface="Arial"/>
              </a:rPr>
              <a:t>-  </a:t>
            </a:r>
            <a:r>
              <a:rPr lang="es-ES" sz="1000" spc="-15" dirty="0" err="1">
                <a:solidFill>
                  <a:srgbClr val="231F20"/>
                </a:solidFill>
                <a:latin typeface="Arial"/>
                <a:cs typeface="Arial"/>
              </a:rPr>
              <a:t>natures</a:t>
            </a:r>
            <a:r>
              <a:rPr lang="es-ES" sz="1000" spc="-15" dirty="0">
                <a:solidFill>
                  <a:srgbClr val="231F20"/>
                </a:solidFill>
                <a:latin typeface="Arial"/>
                <a:cs typeface="Arial"/>
              </a:rPr>
              <a:t> ofertes en el </a:t>
            </a:r>
            <a:r>
              <a:rPr lang="es-ES" sz="1000" spc="-15" dirty="0" err="1">
                <a:solidFill>
                  <a:srgbClr val="231F20"/>
                </a:solidFill>
                <a:latin typeface="Arial"/>
                <a:cs typeface="Arial"/>
              </a:rPr>
              <a:t>Mínor</a:t>
            </a:r>
            <a:r>
              <a:rPr lang="es-ES" sz="1000" spc="-15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359994" y="3834003"/>
            <a:ext cx="2842895" cy="2843022"/>
            <a:chOff x="359994" y="3834003"/>
            <a:chExt cx="2842895" cy="2898140"/>
          </a:xfrm>
        </p:grpSpPr>
        <p:sp>
          <p:nvSpPr>
            <p:cNvPr id="7" name="object 7"/>
            <p:cNvSpPr/>
            <p:nvPr/>
          </p:nvSpPr>
          <p:spPr>
            <a:xfrm>
              <a:off x="359994" y="3834003"/>
              <a:ext cx="2842895" cy="2898140"/>
            </a:xfrm>
            <a:custGeom>
              <a:avLst/>
              <a:gdLst/>
              <a:ahLst/>
              <a:cxnLst/>
              <a:rect l="l" t="t" r="r" b="b"/>
              <a:pathLst>
                <a:path w="2842895" h="2898140">
                  <a:moveTo>
                    <a:pt x="2842412" y="0"/>
                  </a:moveTo>
                  <a:lnTo>
                    <a:pt x="0" y="0"/>
                  </a:lnTo>
                  <a:lnTo>
                    <a:pt x="0" y="2898000"/>
                  </a:lnTo>
                  <a:lnTo>
                    <a:pt x="2842412" y="2898000"/>
                  </a:lnTo>
                  <a:lnTo>
                    <a:pt x="2842412" y="0"/>
                  </a:lnTo>
                  <a:close/>
                </a:path>
              </a:pathLst>
            </a:custGeom>
            <a:solidFill>
              <a:srgbClr val="3EB5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26195" y="4604702"/>
              <a:ext cx="218744" cy="18686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26195" y="4914862"/>
              <a:ext cx="218744" cy="1868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26195" y="5665774"/>
              <a:ext cx="218744" cy="18685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26195" y="6128474"/>
              <a:ext cx="218744" cy="186855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59994" y="3834003"/>
            <a:ext cx="2842895" cy="2499402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lang="es-CO" sz="1600" dirty="0">
              <a:latin typeface="Times New Roman"/>
              <a:cs typeface="Times New Roman"/>
            </a:endParaRPr>
          </a:p>
          <a:p>
            <a:pPr marL="167005" algn="ctr">
              <a:lnSpc>
                <a:spcPct val="100000"/>
              </a:lnSpc>
            </a:pPr>
            <a:r>
              <a:rPr lang="es-CO" sz="1000" b="1" spc="-15" dirty="0" err="1">
                <a:solidFill>
                  <a:srgbClr val="FFFFFF"/>
                </a:solidFill>
                <a:latin typeface="Arial"/>
                <a:cs typeface="Arial"/>
              </a:rPr>
              <a:t>Principals</a:t>
            </a:r>
            <a:r>
              <a:rPr lang="es-CO" sz="1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1000" b="1" spc="-15" dirty="0" err="1">
                <a:solidFill>
                  <a:srgbClr val="FFFFFF"/>
                </a:solidFill>
                <a:latin typeface="Arial"/>
                <a:cs typeface="Arial"/>
              </a:rPr>
              <a:t>competències</a:t>
            </a:r>
            <a:r>
              <a:rPr lang="es-CO" sz="10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1000" b="1" spc="-15" dirty="0" err="1">
                <a:solidFill>
                  <a:srgbClr val="FFFFFF"/>
                </a:solidFill>
                <a:latin typeface="Arial"/>
                <a:cs typeface="Arial"/>
              </a:rPr>
              <a:t>transversals</a:t>
            </a:r>
            <a:endParaRPr lang="es-CO" sz="1000" b="1" spc="-15" dirty="0">
              <a:solidFill>
                <a:srgbClr val="FFFFFF"/>
              </a:solidFill>
              <a:latin typeface="Arial"/>
              <a:cs typeface="Arial"/>
            </a:endParaRPr>
          </a:p>
          <a:p>
            <a:pPr marL="167005">
              <a:lnSpc>
                <a:spcPct val="100000"/>
              </a:lnSpc>
            </a:pPr>
            <a:endParaRPr lang="es-CO" sz="900" b="1" spc="-15" dirty="0">
              <a:solidFill>
                <a:srgbClr val="FFFFFF"/>
              </a:solidFill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lang="es-CO" sz="1000" dirty="0">
              <a:latin typeface="Arial"/>
              <a:cs typeface="Arial"/>
            </a:endParaRPr>
          </a:p>
          <a:p>
            <a:pPr marL="486409">
              <a:lnSpc>
                <a:spcPct val="100000"/>
              </a:lnSpc>
            </a:pP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Capacitat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d’adaptació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a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entorns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canviants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.</a:t>
            </a:r>
          </a:p>
          <a:p>
            <a:pPr marL="486409">
              <a:lnSpc>
                <a:spcPct val="100000"/>
              </a:lnSpc>
            </a:pPr>
            <a:endParaRPr lang="es-CO" sz="900" i="1" spc="-1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486409">
              <a:lnSpc>
                <a:spcPct val="100000"/>
              </a:lnSpc>
            </a:pPr>
            <a:endParaRPr lang="es-CO" sz="900" i="1" spc="-1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486409">
              <a:lnSpc>
                <a:spcPct val="100000"/>
              </a:lnSpc>
            </a:pP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Treballar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en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equip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i ser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capaç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d’argumentar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 les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propostes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pròpies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i validar o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refusar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raonadament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els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arguments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d’altres</a:t>
            </a:r>
            <a:endParaRPr lang="es-CO" sz="900" i="1" spc="-1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486409">
              <a:lnSpc>
                <a:spcPct val="100000"/>
              </a:lnSpc>
            </a:pP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persones.</a:t>
            </a:r>
          </a:p>
          <a:p>
            <a:pPr marL="486409">
              <a:lnSpc>
                <a:spcPct val="100000"/>
              </a:lnSpc>
            </a:pPr>
            <a:endParaRPr lang="es-CO" sz="900" i="1" spc="-1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486409">
              <a:lnSpc>
                <a:spcPct val="100000"/>
              </a:lnSpc>
            </a:pP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Respectar la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diversitat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i la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pluralitat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d’idees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,  persones i contextos.</a:t>
            </a:r>
          </a:p>
          <a:p>
            <a:pPr marL="486409">
              <a:lnSpc>
                <a:spcPct val="100000"/>
              </a:lnSpc>
            </a:pPr>
            <a:endParaRPr lang="es-CO" sz="900" i="1" spc="-10" dirty="0">
              <a:solidFill>
                <a:srgbClr val="FFFFFF"/>
              </a:solidFill>
              <a:latin typeface="Arial"/>
              <a:cs typeface="Arial"/>
            </a:endParaRPr>
          </a:p>
          <a:p>
            <a:pPr marL="486409">
              <a:lnSpc>
                <a:spcPct val="100000"/>
              </a:lnSpc>
            </a:pP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Demostrar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sensibilització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per a la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innovació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 social i el </a:t>
            </a:r>
            <a:r>
              <a:rPr lang="es-CO" sz="900" i="1" spc="-10" dirty="0" err="1">
                <a:solidFill>
                  <a:srgbClr val="FFFFFF"/>
                </a:solidFill>
                <a:latin typeface="Arial"/>
                <a:cs typeface="Arial"/>
              </a:rPr>
              <a:t>desenvolupament</a:t>
            </a:r>
            <a:r>
              <a:rPr lang="es-CO" sz="900" i="1" spc="-10" dirty="0">
                <a:solidFill>
                  <a:srgbClr val="FFFFFF"/>
                </a:solidFill>
                <a:latin typeface="Arial"/>
                <a:cs typeface="Arial"/>
              </a:rPr>
              <a:t> sostenible.</a:t>
            </a:r>
          </a:p>
        </p:txBody>
      </p:sp>
      <p:sp>
        <p:nvSpPr>
          <p:cNvPr id="13" name="object 13"/>
          <p:cNvSpPr/>
          <p:nvPr/>
        </p:nvSpPr>
        <p:spPr>
          <a:xfrm>
            <a:off x="527140" y="4393958"/>
            <a:ext cx="2489835" cy="0"/>
          </a:xfrm>
          <a:custGeom>
            <a:avLst/>
            <a:gdLst/>
            <a:ahLst/>
            <a:cxnLst/>
            <a:rect l="l" t="t" r="r" b="b"/>
            <a:pathLst>
              <a:path w="2489835">
                <a:moveTo>
                  <a:pt x="0" y="0"/>
                </a:moveTo>
                <a:lnTo>
                  <a:pt x="2489657" y="0"/>
                </a:lnTo>
              </a:path>
            </a:pathLst>
          </a:custGeom>
          <a:ln w="1060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4013730" y="4290443"/>
            <a:ext cx="2933170" cy="14412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845">
              <a:lnSpc>
                <a:spcPct val="101899"/>
              </a:lnSpc>
              <a:spcBef>
                <a:spcPts val="80"/>
              </a:spcBef>
            </a:pP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Junt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col.laboració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Consel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Social, les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Facultats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que hi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participen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aportant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cadascuna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d’elles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seva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1100"/>
              </a:lnSpc>
            </a:pP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particular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visió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l’emprenedoria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innovació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social,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són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les </a:t>
            </a:r>
            <a:r>
              <a:rPr lang="en-GB" sz="90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següents</a:t>
            </a:r>
            <a:r>
              <a:rPr lang="en-GB" sz="90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>
              <a:lnSpc>
                <a:spcPct val="100000"/>
              </a:lnSpc>
              <a:spcBef>
                <a:spcPts val="219"/>
              </a:spcBef>
            </a:pP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Facultat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d’Economia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marR="226060">
              <a:lnSpc>
                <a:spcPct val="111100"/>
              </a:lnSpc>
              <a:spcBef>
                <a:spcPts val="100"/>
              </a:spcBef>
            </a:pP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Facultat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Ciències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Polítiques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Sociologia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Facultat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Ciències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>
              <a:lnSpc>
                <a:spcPct val="100000"/>
              </a:lnSpc>
              <a:spcBef>
                <a:spcPts val="219"/>
              </a:spcBef>
            </a:pP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Facultat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Dret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>
              <a:lnSpc>
                <a:spcPct val="100000"/>
              </a:lnSpc>
              <a:spcBef>
                <a:spcPts val="420"/>
              </a:spcBef>
            </a:pP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Escola </a:t>
            </a:r>
            <a:r>
              <a:rPr lang="en-GB" sz="900" b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d’Enginyeria</a:t>
            </a:r>
            <a:r>
              <a:rPr lang="en-GB" sz="900" b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22407" y="4956217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22407" y="5288611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404101" y="432003"/>
            <a:ext cx="2842896" cy="6239529"/>
          </a:xfrm>
          <a:prstGeom prst="rect">
            <a:avLst/>
          </a:prstGeom>
          <a:solidFill>
            <a:srgbClr val="D2D4D3"/>
          </a:solidFill>
        </p:spPr>
        <p:txBody>
          <a:bodyPr vert="horz" wrap="square" lIns="0" tIns="111125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GB" sz="900" b="1" spc="-10" dirty="0" err="1">
                <a:solidFill>
                  <a:srgbClr val="231F20"/>
                </a:solidFill>
                <a:latin typeface="Arial"/>
                <a:cs typeface="Arial"/>
              </a:rPr>
              <a:t>Descripció</a:t>
            </a:r>
            <a:r>
              <a:rPr lang="en-GB" sz="900" b="1" spc="-10" dirty="0">
                <a:solidFill>
                  <a:srgbClr val="231F20"/>
                </a:solidFill>
                <a:latin typeface="Arial"/>
                <a:cs typeface="Arial"/>
              </a:rPr>
              <a:t> de les </a:t>
            </a:r>
            <a:r>
              <a:rPr lang="en-GB" sz="900" b="1" spc="-10" dirty="0" err="1">
                <a:solidFill>
                  <a:srgbClr val="231F20"/>
                </a:solidFill>
                <a:latin typeface="Arial"/>
                <a:cs typeface="Arial"/>
              </a:rPr>
              <a:t>assignatures</a:t>
            </a:r>
            <a:endParaRPr lang="en-GB" sz="900" b="1" spc="-10" dirty="0">
              <a:solidFill>
                <a:srgbClr val="231F20"/>
              </a:solidFill>
              <a:latin typeface="Arial"/>
              <a:cs typeface="Arial"/>
            </a:endParaRPr>
          </a:p>
          <a:p>
            <a:pPr marL="12700">
              <a:spcBef>
                <a:spcPts val="620"/>
              </a:spcBef>
            </a:pP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Creació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d’Empreses</a:t>
            </a:r>
            <a:endParaRPr lang="en-GB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160"/>
              </a:spcBef>
            </a:pP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Conèixer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procés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emprenedor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les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característiques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l’empresariat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recursos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necessaris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emprendre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d’un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projecte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emprenedor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700">
              <a:spcBef>
                <a:spcPts val="160"/>
              </a:spcBef>
            </a:pP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Investigació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Comercial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(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anglès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0160"/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Conèixer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d’investigació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comercial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a eina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d’obtenció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d’informació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per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reduir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incertesa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decisió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l’àmbit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empresarial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700" marR="10160"/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Creativitat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Publicitària</a:t>
            </a:r>
            <a:endParaRPr lang="en-GB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160"/>
              </a:spcBef>
            </a:pP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Conèixer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saber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aplicar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concepte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creativitat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publicitària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Realitzacio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d’una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gràfica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publicitària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700">
              <a:spcBef>
                <a:spcPts val="160"/>
              </a:spcBef>
            </a:pP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Projectes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d’Investigació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 II</a:t>
            </a:r>
            <a:endParaRPr lang="en-GB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60"/>
              </a:spcBef>
            </a:pP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Disseny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avaluació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d’intervenció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social.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Dissenyar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projecte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d’intervenció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social.</a:t>
            </a:r>
          </a:p>
          <a:p>
            <a:pPr marL="12700">
              <a:spcBef>
                <a:spcPts val="60"/>
              </a:spcBef>
            </a:pP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l’Economia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anglès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GB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60"/>
              </a:spcBef>
            </a:pP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Introduir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bàsica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s’utilitzen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l’anàlisi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econòmica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tant pel que fa a la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microeconomia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a la ma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croeconomia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700">
              <a:spcBef>
                <a:spcPts val="60"/>
              </a:spcBef>
            </a:pP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Habilitats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Professionals</a:t>
            </a:r>
            <a:b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pronunciar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discursos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eficaços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treballant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d’un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enfocament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màrketing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tècniques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retòrica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oratòria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700">
              <a:spcBef>
                <a:spcPts val="60"/>
              </a:spcBef>
            </a:pP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Economia  de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l’Empresa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endParaRPr lang="en-GB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0160"/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Introduir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bàsics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empresarial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comprendre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com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aquests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interactuen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les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empreses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seva posterior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700" marR="10160"/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Sistemes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d’Informació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la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d’Operacions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Qualitat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Processos</a:t>
            </a:r>
            <a:endParaRPr lang="en-GB" sz="750" b="1" i="1" dirty="0">
              <a:solidFill>
                <a:srgbClr val="231F2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0160"/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Mostrar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conceptes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tècniques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s’utilitzen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dins de 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l’àrea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d’operacions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conèixer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informàtiques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la 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700" marR="10160"/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Sociologia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Ambiental</a:t>
            </a:r>
            <a:endParaRPr lang="en-GB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7780"/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Reflexionar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riscos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ambientals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les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implicacions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socials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polítiques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principals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debats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relatius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seva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governança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Analitzar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conflicte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ambiental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700" marR="17780"/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Sociologia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</a:t>
            </a:r>
            <a:endParaRPr lang="en-GB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60"/>
              </a:spcBef>
            </a:pP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les principals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teories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estudiar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lògica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social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mitjans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Realització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d’un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700">
              <a:spcBef>
                <a:spcPts val="60"/>
              </a:spcBef>
            </a:pP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Gènere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Dret</a:t>
            </a:r>
            <a:endParaRPr lang="en-GB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160"/>
              </a:spcBef>
            </a:pP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Argumentar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consciència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crítica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qüestions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vinculades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igualtat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entre homes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des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d’una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perspectiva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jurídica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2700">
              <a:spcBef>
                <a:spcPts val="160"/>
              </a:spcBef>
            </a:pP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Sistemes</a:t>
            </a:r>
            <a:r>
              <a:rPr lang="en-GB" sz="750" b="1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b="1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d’Informació</a:t>
            </a:r>
            <a:endParaRPr lang="en-GB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8890">
              <a:spcBef>
                <a:spcPts val="50"/>
              </a:spcBef>
            </a:pP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Conèixer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què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d’informació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informatitzat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com es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poden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utilitzara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les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organitzacions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obteniruna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sèrie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millores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contínues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assolir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alt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nivell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competitivitat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750" i="1" dirty="0" err="1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qualitat</a:t>
            </a:r>
            <a:r>
              <a:rPr lang="en-GB" sz="750" i="1" dirty="0">
                <a:solidFill>
                  <a:srgbClr val="231F2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75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4051300" y="5802332"/>
            <a:ext cx="2391600" cy="1170305"/>
            <a:chOff x="3600005" y="5823000"/>
            <a:chExt cx="3366135" cy="1170305"/>
          </a:xfrm>
        </p:grpSpPr>
        <p:sp>
          <p:nvSpPr>
            <p:cNvPr id="21" name="object 21"/>
            <p:cNvSpPr/>
            <p:nvPr/>
          </p:nvSpPr>
          <p:spPr>
            <a:xfrm>
              <a:off x="3601592" y="5824588"/>
              <a:ext cx="3362960" cy="1167130"/>
            </a:xfrm>
            <a:custGeom>
              <a:avLst/>
              <a:gdLst/>
              <a:ahLst/>
              <a:cxnLst/>
              <a:rect l="l" t="t" r="r" b="b"/>
              <a:pathLst>
                <a:path w="3362959" h="1167129">
                  <a:moveTo>
                    <a:pt x="3362820" y="0"/>
                  </a:moveTo>
                  <a:lnTo>
                    <a:pt x="0" y="0"/>
                  </a:lnTo>
                  <a:lnTo>
                    <a:pt x="0" y="1166825"/>
                  </a:lnTo>
                  <a:lnTo>
                    <a:pt x="3362820" y="1166825"/>
                  </a:lnTo>
                  <a:lnTo>
                    <a:pt x="336282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601592" y="5824588"/>
              <a:ext cx="3362960" cy="1167130"/>
            </a:xfrm>
            <a:custGeom>
              <a:avLst/>
              <a:gdLst/>
              <a:ahLst/>
              <a:cxnLst/>
              <a:rect l="l" t="t" r="r" b="b"/>
              <a:pathLst>
                <a:path w="3362959" h="1167129">
                  <a:moveTo>
                    <a:pt x="0" y="1166825"/>
                  </a:moveTo>
                  <a:lnTo>
                    <a:pt x="3362820" y="1166825"/>
                  </a:lnTo>
                  <a:lnTo>
                    <a:pt x="3362820" y="0"/>
                  </a:lnTo>
                  <a:lnTo>
                    <a:pt x="0" y="0"/>
                  </a:lnTo>
                  <a:lnTo>
                    <a:pt x="0" y="1166825"/>
                  </a:lnTo>
                  <a:close/>
                </a:path>
              </a:pathLst>
            </a:custGeom>
            <a:ln w="317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3922407" y="5450408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922407" y="5637529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4127500" y="5939617"/>
            <a:ext cx="2209799" cy="7244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790" algn="ctr">
              <a:lnSpc>
                <a:spcPct val="100000"/>
              </a:lnSpc>
              <a:spcBef>
                <a:spcPts val="980"/>
              </a:spcBef>
            </a:pPr>
            <a:r>
              <a:rPr lang="es-ES" sz="1100" b="1" u="sng" spc="-15" dirty="0" err="1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Arial"/>
                <a:cs typeface="Arial"/>
              </a:rPr>
              <a:t>Procés</a:t>
            </a:r>
            <a:endParaRPr lang="es-ES" sz="1100" dirty="0">
              <a:latin typeface="Arial"/>
              <a:cs typeface="Arial"/>
            </a:endParaRPr>
          </a:p>
          <a:p>
            <a:pPr marL="422275" marR="330835" algn="ctr">
              <a:lnSpc>
                <a:spcPts val="2300"/>
              </a:lnSpc>
              <a:spcBef>
                <a:spcPts val="40"/>
              </a:spcBef>
            </a:pPr>
            <a:r>
              <a:rPr lang="es-ES" sz="900" i="1" spc="-5" dirty="0" err="1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lang="es-ES" sz="900" i="1" dirty="0" err="1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lang="es-ES" sz="900" i="1" spc="-5" dirty="0" err="1">
                <a:solidFill>
                  <a:srgbClr val="231F20"/>
                </a:solidFill>
                <a:latin typeface="Arial"/>
                <a:cs typeface="Arial"/>
              </a:rPr>
              <a:t>e</a:t>
            </a:r>
            <a:r>
              <a:rPr lang="es-ES" sz="900" i="1" dirty="0" err="1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lang="es-ES" sz="900" i="1" spc="-5" dirty="0" err="1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lang="es-ES" sz="900" i="1" spc="50" dirty="0" err="1">
                <a:solidFill>
                  <a:srgbClr val="231F20"/>
                </a:solidFill>
                <a:latin typeface="Arial"/>
                <a:cs typeface="Arial"/>
              </a:rPr>
              <a:t>sc</a:t>
            </a:r>
            <a:r>
              <a:rPr lang="es-ES" sz="900" i="1" dirty="0" err="1">
                <a:solidFill>
                  <a:srgbClr val="231F20"/>
                </a:solidFill>
                <a:latin typeface="Arial"/>
                <a:cs typeface="Arial"/>
              </a:rPr>
              <a:t>ri</a:t>
            </a:r>
            <a:r>
              <a:rPr lang="es-ES" sz="900" i="1" spc="-5" dirty="0" err="1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lang="es-ES" sz="900" i="1" spc="50" dirty="0" err="1">
                <a:solidFill>
                  <a:srgbClr val="231F20"/>
                </a:solidFill>
                <a:latin typeface="Arial"/>
                <a:cs typeface="Arial"/>
              </a:rPr>
              <a:t>c</a:t>
            </a:r>
            <a:r>
              <a:rPr lang="es-ES" sz="900" i="1" dirty="0" err="1">
                <a:solidFill>
                  <a:srgbClr val="231F20"/>
                </a:solidFill>
                <a:latin typeface="Arial"/>
                <a:cs typeface="Arial"/>
              </a:rPr>
              <a:t>ió</a:t>
            </a:r>
            <a:r>
              <a:rPr lang="es-ES" sz="9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</a:p>
          <a:p>
            <a:pPr marL="422275" marR="330835" algn="ctr">
              <a:lnSpc>
                <a:spcPts val="2300"/>
              </a:lnSpc>
              <a:spcBef>
                <a:spcPts val="40"/>
              </a:spcBef>
            </a:pPr>
            <a:r>
              <a:rPr lang="es-ES" sz="1100" b="1" i="1" spc="-55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A t</a:t>
            </a:r>
            <a:r>
              <a:rPr lang="es-ES" sz="1100" b="1" i="1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r</a:t>
            </a:r>
            <a:r>
              <a:rPr lang="es-ES" sz="1100" b="1" i="1" spc="-5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a</a:t>
            </a:r>
            <a:r>
              <a:rPr lang="es-ES" sz="1100" b="1" i="1" spc="-55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v</a:t>
            </a:r>
            <a:r>
              <a:rPr lang="es-ES" sz="1100" b="1" i="1" spc="-5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é</a:t>
            </a:r>
            <a:r>
              <a:rPr lang="es-ES" sz="1100" b="1" i="1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s</a:t>
            </a:r>
            <a:r>
              <a:rPr lang="es-ES" sz="1100" b="1" i="1" spc="-100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 </a:t>
            </a:r>
            <a:r>
              <a:rPr lang="es-ES" sz="1100" b="1" i="1" spc="-5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de</a:t>
            </a:r>
            <a:r>
              <a:rPr lang="es-ES" sz="1100" b="1" i="1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l</a:t>
            </a:r>
            <a:r>
              <a:rPr lang="es-ES" sz="1100" b="1" i="1" spc="-55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 </a:t>
            </a:r>
            <a:r>
              <a:rPr lang="es-ES" sz="1100" b="1" i="1" spc="-50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w</a:t>
            </a:r>
            <a:r>
              <a:rPr lang="es-ES" sz="1100" b="1" i="1" spc="-5" dirty="0">
                <a:solidFill>
                  <a:srgbClr val="231F20"/>
                </a:solidFill>
                <a:latin typeface="Arial"/>
                <a:cs typeface="Arial"/>
                <a:hlinkClick r:id="rId6"/>
              </a:rPr>
              <a:t>eb</a:t>
            </a:r>
            <a:endParaRPr lang="es-ES" sz="1100" b="1" i="1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26" name="object 15">
            <a:extLst>
              <a:ext uri="{FF2B5EF4-FFF2-40B4-BE49-F238E27FC236}">
                <a16:creationId xmlns:a16="http://schemas.microsoft.com/office/drawing/2014/main" id="{51244492-D887-4854-93E2-2D6C134DC868}"/>
              </a:ext>
            </a:extLst>
          </p:cNvPr>
          <p:cNvSpPr/>
          <p:nvPr/>
        </p:nvSpPr>
        <p:spPr>
          <a:xfrm>
            <a:off x="3922407" y="5118153"/>
            <a:ext cx="68402" cy="79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6" name="object 32">
            <a:extLst>
              <a:ext uri="{FF2B5EF4-FFF2-40B4-BE49-F238E27FC236}">
                <a16:creationId xmlns:a16="http://schemas.microsoft.com/office/drawing/2014/main" id="{43935142-9D58-EC9E-5831-C8B9FD3844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735815"/>
              </p:ext>
            </p:extLst>
          </p:nvPr>
        </p:nvGraphicFramePr>
        <p:xfrm>
          <a:off x="3635549" y="1719114"/>
          <a:ext cx="3500754" cy="24613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5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99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2284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50" dirty="0">
                        <a:latin typeface="Times New Roman"/>
                        <a:cs typeface="Times New Roman"/>
                      </a:endParaRPr>
                    </a:p>
                    <a:p>
                      <a:pPr marL="152400">
                        <a:lnSpc>
                          <a:spcPct val="100000"/>
                        </a:lnSpc>
                        <a:tabLst>
                          <a:tab pos="558165" algn="l"/>
                          <a:tab pos="1917064" algn="l"/>
                        </a:tabLst>
                      </a:pPr>
                      <a:r>
                        <a:rPr sz="800" b="1" u="sng" spc="-40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Codi</a:t>
                      </a:r>
                      <a:r>
                        <a:rPr sz="800" b="1" spc="-4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800" b="1" u="sng" spc="-15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Assignatura</a:t>
                      </a:r>
                      <a:r>
                        <a:rPr sz="800" b="1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800" b="1" u="sng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Semestre</a:t>
                      </a:r>
                      <a:r>
                        <a:rPr sz="800" b="1" u="sng" spc="15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sz="800" b="1" u="sng" spc="-10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Facultat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1933575">
                        <a:lnSpc>
                          <a:spcPct val="100000"/>
                        </a:lnSpc>
                        <a:spcBef>
                          <a:spcPts val="315"/>
                        </a:spcBef>
                        <a:tabLst>
                          <a:tab pos="2208530" algn="l"/>
                        </a:tabLst>
                      </a:pPr>
                      <a:r>
                        <a:rPr sz="800" b="1" u="sng" spc="-30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1er</a:t>
                      </a:r>
                      <a:r>
                        <a:rPr sz="800" b="1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	</a:t>
                      </a:r>
                      <a:r>
                        <a:rPr sz="800" b="1" u="sng" spc="-15" dirty="0">
                          <a:solidFill>
                            <a:srgbClr val="231F20"/>
                          </a:solidFill>
                          <a:uFill>
                            <a:solidFill>
                              <a:srgbClr val="231F20"/>
                            </a:solidFill>
                          </a:uFill>
                          <a:latin typeface="Arial"/>
                          <a:cs typeface="Arial"/>
                        </a:rPr>
                        <a:t>2on</a:t>
                      </a:r>
                      <a:endParaRPr sz="800" dirty="0">
                        <a:latin typeface="Arial"/>
                        <a:cs typeface="Arial"/>
                      </a:endParaRPr>
                    </a:p>
                    <a:p>
                      <a:pPr marL="139700">
                        <a:lnSpc>
                          <a:spcPct val="100000"/>
                        </a:lnSpc>
                        <a:spcBef>
                          <a:spcPts val="140"/>
                        </a:spcBef>
                        <a:tabLst>
                          <a:tab pos="561340" algn="l"/>
                          <a:tab pos="1971675" algn="l"/>
                          <a:tab pos="2537460" algn="l"/>
                        </a:tabLst>
                      </a:pPr>
                      <a:r>
                        <a:rPr sz="750" i="1" spc="30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10236</a:t>
                      </a:r>
                      <a:r>
                        <a:rPr sz="750" i="1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	</a:t>
                      </a:r>
                      <a:r>
                        <a:rPr lang="en-GB" sz="750" b="1" spc="-89" baseline="5555" dirty="0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*</a:t>
                      </a:r>
                      <a:r>
                        <a:rPr lang="en-GB" sz="750" b="1" spc="-89" baseline="5555" dirty="0" err="1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Creació</a:t>
                      </a:r>
                      <a:r>
                        <a:rPr lang="en-GB" sz="750" b="1" baseline="5555" dirty="0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750" b="1" spc="22" baseline="5555" dirty="0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750" b="1" spc="-75" baseline="5555" dirty="0" err="1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GB" sz="750" b="1" spc="44" baseline="5555" dirty="0" err="1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’</a:t>
                      </a:r>
                      <a:r>
                        <a:rPr lang="en-GB" sz="750" b="1" spc="-67" baseline="5555" dirty="0" err="1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GB" sz="750" b="1" spc="-44" baseline="5555" dirty="0" err="1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m</a:t>
                      </a:r>
                      <a:r>
                        <a:rPr lang="en-GB" sz="750" b="1" spc="-75" baseline="5555" dirty="0" err="1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pr</a:t>
                      </a:r>
                      <a:r>
                        <a:rPr lang="en-GB" sz="750" b="1" spc="-52" baseline="5555" dirty="0" err="1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GB" sz="750" b="1" baseline="5555" dirty="0" err="1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s</a:t>
                      </a:r>
                      <a:r>
                        <a:rPr lang="en-GB" sz="750" b="1" spc="-52" baseline="5555" dirty="0" err="1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GB" sz="750" b="1" baseline="5555" dirty="0" err="1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s</a:t>
                      </a:r>
                      <a:r>
                        <a:rPr sz="750" b="1" baseline="5555" dirty="0">
                          <a:solidFill>
                            <a:srgbClr val="231F20"/>
                          </a:solidFill>
                          <a:latin typeface="Verdana"/>
                          <a:cs typeface="Arial" panose="020B0604020202020204" pitchFamily="34" charset="0"/>
                        </a:rPr>
                        <a:t>	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x	</a:t>
                      </a:r>
                      <a:r>
                        <a:rPr sz="750" i="1" spc="-52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750" i="1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750" i="1" spc="-135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50" i="1" spc="30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ono</a:t>
                      </a:r>
                      <a:r>
                        <a:rPr sz="750" i="1" spc="-30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750" i="1" spc="-22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750" i="1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750" i="1" spc="-30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50" i="1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750" i="1" spc="-75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50" i="1" spc="-52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750" i="1" spc="-30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m</a:t>
                      </a:r>
                      <a:r>
                        <a:rPr sz="750" i="1" spc="30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p</a:t>
                      </a:r>
                      <a:r>
                        <a:rPr sz="750" i="1" spc="44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r</a:t>
                      </a:r>
                      <a:r>
                        <a:rPr sz="750" i="1" spc="30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750" i="1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750" i="1" spc="-135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750" i="1" baseline="555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750" baseline="5555" dirty="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3175">
                      <a:solidFill>
                        <a:srgbClr val="231F20"/>
                      </a:solidFill>
                      <a:prstDash val="solid"/>
                    </a:lnL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3283"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102355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222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750" b="1" spc="-89" baseline="5555" dirty="0">
                          <a:solidFill>
                            <a:srgbClr val="231F20"/>
                          </a:solidFill>
                          <a:latin typeface="Verdana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r>
                        <a:rPr lang="es-ES" sz="750" b="1" spc="-89" baseline="5555" dirty="0" err="1">
                          <a:solidFill>
                            <a:srgbClr val="231F20"/>
                          </a:solidFill>
                          <a:latin typeface="Verdana"/>
                          <a:ea typeface="+mn-ea"/>
                          <a:cs typeface="Arial" panose="020B0604020202020204" pitchFamily="34" charset="0"/>
                        </a:rPr>
                        <a:t>Investigació</a:t>
                      </a:r>
                      <a:r>
                        <a:rPr lang="es-ES" sz="750" b="1" spc="-89" baseline="5555" dirty="0">
                          <a:solidFill>
                            <a:srgbClr val="231F20"/>
                          </a:solidFill>
                          <a:latin typeface="Verdana"/>
                          <a:ea typeface="+mn-ea"/>
                          <a:cs typeface="Arial" panose="020B0604020202020204" pitchFamily="34" charset="0"/>
                        </a:rPr>
                        <a:t>   Comercial I(</a:t>
                      </a:r>
                      <a:r>
                        <a:rPr lang="es-ES" sz="750" b="1" spc="-89" baseline="5555" dirty="0" err="1">
                          <a:solidFill>
                            <a:srgbClr val="231F20"/>
                          </a:solidFill>
                          <a:latin typeface="Verdana"/>
                          <a:ea typeface="+mn-ea"/>
                          <a:cs typeface="Arial" panose="020B0604020202020204" pitchFamily="34" charset="0"/>
                        </a:rPr>
                        <a:t>grup</a:t>
                      </a:r>
                      <a:r>
                        <a:rPr lang="es-ES" sz="750" b="1" spc="-89" baseline="5555" dirty="0">
                          <a:solidFill>
                            <a:srgbClr val="231F20"/>
                          </a:solidFill>
                          <a:latin typeface="Verdana"/>
                          <a:ea typeface="+mn-ea"/>
                          <a:cs typeface="Arial" panose="020B0604020202020204" pitchFamily="34" charset="0"/>
                        </a:rPr>
                        <a:t> en </a:t>
                      </a:r>
                      <a:r>
                        <a:rPr lang="es-ES" sz="750" b="1" spc="-89" baseline="5555" dirty="0" err="1">
                          <a:solidFill>
                            <a:srgbClr val="231F20"/>
                          </a:solidFill>
                          <a:latin typeface="Verdana"/>
                          <a:ea typeface="+mn-ea"/>
                          <a:cs typeface="Arial" panose="020B0604020202020204" pitchFamily="34" charset="0"/>
                        </a:rPr>
                        <a:t>anglès</a:t>
                      </a:r>
                      <a:r>
                        <a:rPr lang="es-ES" sz="750" b="1" spc="-89" baseline="5555" dirty="0">
                          <a:solidFill>
                            <a:srgbClr val="231F20"/>
                          </a:solidFill>
                          <a:latin typeface="Verdana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sz="750" b="1" spc="-89" baseline="5555" dirty="0">
                        <a:solidFill>
                          <a:srgbClr val="231F20"/>
                        </a:solidFill>
                        <a:latin typeface="Verdana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2349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6045" algn="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953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ono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159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681"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103146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4604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750" b="1" spc="-89" baseline="5555" dirty="0">
                          <a:solidFill>
                            <a:srgbClr val="231F20"/>
                          </a:solidFill>
                          <a:latin typeface="Verdana"/>
                          <a:ea typeface="+mn-ea"/>
                          <a:cs typeface="Arial" panose="020B0604020202020204" pitchFamily="34" charset="0"/>
                        </a:rPr>
                        <a:t>*Creativitat  Publicitària</a:t>
                      </a:r>
                    </a:p>
                  </a:txBody>
                  <a:tcPr marL="0" marR="0" marT="1587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6045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83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500" i="1" spc="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èn</a:t>
                      </a:r>
                      <a:r>
                        <a:rPr sz="500" i="1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ó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4604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198"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101123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2384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750" b="1" spc="-89" baseline="5555" dirty="0">
                          <a:solidFill>
                            <a:srgbClr val="231F20"/>
                          </a:solidFill>
                          <a:latin typeface="Verdana"/>
                          <a:ea typeface="+mn-ea"/>
                          <a:cs typeface="Arial" panose="020B0604020202020204" pitchFamily="34" charset="0"/>
                        </a:rPr>
                        <a:t>*Gestió de Projectesd’Intervenció Social II</a:t>
                      </a:r>
                    </a:p>
                  </a:txBody>
                  <a:tcPr marL="0" marR="0" marT="3365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6045" algn="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461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500" i="1" spc="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èn</a:t>
                      </a:r>
                      <a:r>
                        <a:rPr sz="500" i="1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ít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175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582"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102341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730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odu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ó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ono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sz="500" i="1" spc="-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-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spc="-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è</a:t>
                      </a:r>
                      <a:r>
                        <a:rPr sz="500" i="1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857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4953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ono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667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35"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101088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476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500" i="1" spc="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ili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sz="500" i="1" spc="-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6034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9695" algn="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83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500" i="1" spc="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èn</a:t>
                      </a:r>
                      <a:r>
                        <a:rPr sz="500" i="1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ít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413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746"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102143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857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ono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-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-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enang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spc="-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è</a:t>
                      </a:r>
                      <a:r>
                        <a:rPr sz="500" i="1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984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080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ono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794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981"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104682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1750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 marR="34861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4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ó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-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ó  </a:t>
                      </a:r>
                      <a:r>
                        <a:rPr sz="500" i="1" spc="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d’Operacions,</a:t>
                      </a:r>
                      <a:r>
                        <a:rPr sz="500" i="1" spc="-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Qualitati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essos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2095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9060" algn="r">
                        <a:lnSpc>
                          <a:spcPts val="740"/>
                        </a:lnSpc>
                      </a:pPr>
                      <a:r>
                        <a:rPr sz="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ono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1750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401"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101129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2384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29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6045" algn="r">
                        <a:lnSpc>
                          <a:spcPct val="100000"/>
                        </a:lnSpc>
                        <a:spcBef>
                          <a:spcPts val="434"/>
                        </a:spcBef>
                      </a:pP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5244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500" i="1" spc="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èn</a:t>
                      </a:r>
                      <a:r>
                        <a:rPr sz="500" i="1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ít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2384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755"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101137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830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ó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810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106045" algn="r">
                        <a:lnSpc>
                          <a:spcPct val="100000"/>
                        </a:lnSpc>
                      </a:pP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63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500" i="1" spc="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èn</a:t>
                      </a:r>
                      <a:r>
                        <a:rPr sz="500" i="1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ít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195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127"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102280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92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500" i="1" spc="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ène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-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19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R="106045" algn="r">
                        <a:lnSpc>
                          <a:spcPct val="100000"/>
                        </a:lnSpc>
                      </a:pP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715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Dret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925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683"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102752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925" marB="0">
                    <a:lnL w="3175">
                      <a:solidFill>
                        <a:srgbClr val="231F20"/>
                      </a:solidFill>
                      <a:prstDash val="solid"/>
                    </a:lnL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1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sz="500" i="1" spc="-4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4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ó</a:t>
                      </a:r>
                      <a:endParaRPr sz="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683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450"/>
                        </a:spcBef>
                      </a:pP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5715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668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5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r>
                        <a:rPr sz="500" i="1" spc="-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’</a:t>
                      </a:r>
                      <a:r>
                        <a:rPr sz="500" i="1" spc="-3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spc="2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r>
                        <a:rPr sz="500" i="1" spc="-9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sz="500" i="1" spc="-8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sz="500" i="1" spc="30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sz="500" i="1" spc="-15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r>
                        <a:rPr sz="500" i="1" dirty="0">
                          <a:solidFill>
                            <a:srgbClr val="231F2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sz="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4925" marB="0">
                    <a:lnR w="3175">
                      <a:solidFill>
                        <a:srgbClr val="231F20"/>
                      </a:solidFill>
                      <a:prstDash val="solid"/>
                    </a:lnR>
                    <a:lnT w="3175">
                      <a:solidFill>
                        <a:srgbClr val="231F20"/>
                      </a:solidFill>
                      <a:prstDash val="solid"/>
                    </a:lnT>
                    <a:lnB w="3175">
                      <a:solidFill>
                        <a:srgbClr val="231F2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24" name="Gráfico 23" descr="Cursor con relleno sólido">
            <a:extLst>
              <a:ext uri="{FF2B5EF4-FFF2-40B4-BE49-F238E27FC236}">
                <a16:creationId xmlns:a16="http://schemas.microsoft.com/office/drawing/2014/main" id="{10AC6F6A-4972-D422-E3C7-345C71ABBEB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756911" y="6549187"/>
            <a:ext cx="268393" cy="2683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l'Office">
  <a:themeElements>
    <a:clrScheme name="Oficina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icina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54BA6528C73A499BC16285B8E173DC" ma:contentTypeVersion="18" ma:contentTypeDescription="Crea un document nou" ma:contentTypeScope="" ma:versionID="c1deecb7a10cb925d4a984fd953d7e06">
  <xsd:schema xmlns:xsd="http://www.w3.org/2001/XMLSchema" xmlns:xs="http://www.w3.org/2001/XMLSchema" xmlns:p="http://schemas.microsoft.com/office/2006/metadata/properties" xmlns:ns2="4af69165-b505-481b-9011-f24b730a8c49" xmlns:ns3="0c41f792-b750-44f5-ae1e-577e00342cf2" targetNamespace="http://schemas.microsoft.com/office/2006/metadata/properties" ma:root="true" ma:fieldsID="b234f35a95f651de46094494fdd687f8" ns2:_="" ns3:_="">
    <xsd:import namespace="4af69165-b505-481b-9011-f24b730a8c49"/>
    <xsd:import namespace="0c41f792-b750-44f5-ae1e-577e00342c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f69165-b505-481b-9011-f24b730a8c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Etiquetes de la imatge" ma:readOnly="false" ma:fieldId="{5cf76f15-5ced-4ddc-b409-7134ff3c332f}" ma:taxonomyMulti="true" ma:sspId="34c01127-bdf0-454e-9077-a20ba63b60e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41f792-b750-44f5-ae1e-577e00342cf2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50e70d5d-e24e-40a8-81b1-86b8870ce9c4}" ma:internalName="TaxCatchAll" ma:showField="CatchAllData" ma:web="0c41f792-b750-44f5-ae1e-577e00342c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Compartit amb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'ha compartit amb detal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us de contingut"/>
        <xsd:element ref="dc:title" minOccurs="0" maxOccurs="1" ma:index="4" ma:displayName="Títo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B10F15-92A2-4D9D-B405-44FF0472E8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f69165-b505-481b-9011-f24b730a8c49"/>
    <ds:schemaRef ds:uri="0c41f792-b750-44f5-ae1e-577e00342c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8E29CED-0C6B-48AF-8D8E-DA4EBCEDAE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966</Words>
  <Application>Microsoft Office PowerPoint</Application>
  <PresentationFormat>Personalitzat</PresentationFormat>
  <Paragraphs>140</Paragraphs>
  <Slides>2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5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2</vt:i4>
      </vt:variant>
    </vt:vector>
  </HeadingPairs>
  <TitlesOfParts>
    <vt:vector size="8" baseType="lpstr">
      <vt:lpstr>Aptos</vt:lpstr>
      <vt:lpstr>Arial</vt:lpstr>
      <vt:lpstr>Calibri</vt:lpstr>
      <vt:lpstr>Times New Roman</vt:lpstr>
      <vt:lpstr>Verdana</vt:lpstr>
      <vt:lpstr>Office Theme</vt:lpstr>
      <vt:lpstr>Mínor en Emprenedoria  i Innovació Social  (mEIS)</vt:lpstr>
      <vt:lpstr>Presentació del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2020-07-27T08:53:53Z</dcterms:created>
  <dcterms:modified xsi:type="dcterms:W3CDTF">2024-02-26T10:23:04Z</dcterms:modified>
</cp:coreProperties>
</file>