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8" r:id="rId5"/>
    <p:sldId id="277" r:id="rId6"/>
    <p:sldId id="300" r:id="rId7"/>
    <p:sldId id="301" r:id="rId8"/>
    <p:sldId id="273" r:id="rId9"/>
    <p:sldId id="279" r:id="rId10"/>
    <p:sldId id="294" r:id="rId11"/>
    <p:sldId id="281" r:id="rId12"/>
    <p:sldId id="295" r:id="rId13"/>
    <p:sldId id="280" r:id="rId14"/>
    <p:sldId id="296" r:id="rId15"/>
    <p:sldId id="265" r:id="rId16"/>
    <p:sldId id="297" r:id="rId17"/>
    <p:sldId id="302" r:id="rId18"/>
    <p:sldId id="303" r:id="rId19"/>
    <p:sldId id="284" r:id="rId20"/>
    <p:sldId id="304" r:id="rId21"/>
    <p:sldId id="305" r:id="rId22"/>
    <p:sldId id="306" r:id="rId23"/>
    <p:sldId id="282" r:id="rId24"/>
    <p:sldId id="285" r:id="rId25"/>
    <p:sldId id="286" r:id="rId26"/>
    <p:sldId id="283" r:id="rId27"/>
    <p:sldId id="287" r:id="rId28"/>
    <p:sldId id="289" r:id="rId29"/>
    <p:sldId id="314" r:id="rId30"/>
    <p:sldId id="290" r:id="rId31"/>
    <p:sldId id="291" r:id="rId32"/>
    <p:sldId id="292" r:id="rId33"/>
    <p:sldId id="307" r:id="rId34"/>
    <p:sldId id="308" r:id="rId35"/>
    <p:sldId id="309" r:id="rId36"/>
    <p:sldId id="310" r:id="rId37"/>
    <p:sldId id="298" r:id="rId38"/>
    <p:sldId id="311" r:id="rId39"/>
    <p:sldId id="312" r:id="rId40"/>
    <p:sldId id="313" r:id="rId41"/>
    <p:sldId id="299" r:id="rId42"/>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68A7"/>
    <a:srgbClr val="4D2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A01A4-D166-4652-AE86-CEED663C386A}" v="2" dt="2023-07-04T15:27:36.433"/>
  </p1510:revLst>
</p1510:revInfo>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 cla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77" autoAdjust="0"/>
    <p:restoredTop sz="96754" autoAdjust="0"/>
  </p:normalViewPr>
  <p:slideViewPr>
    <p:cSldViewPr snapToGrid="0">
      <p:cViewPr varScale="1">
        <p:scale>
          <a:sx n="114" d="100"/>
          <a:sy n="114" d="100"/>
        </p:scale>
        <p:origin x="20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_rels/data1.xml.rels><?xml version="1.0" encoding="UTF-8" standalone="yes"?>
<Relationships xmlns="http://schemas.openxmlformats.org/package/2006/relationships"><Relationship Id="rId1" Type="http://schemas.openxmlformats.org/officeDocument/2006/relationships/hyperlink" Target="https://www.aei.gob.es/convocatorias/buscador-convocatorias/ayudas-incentivar-incorporacion-talento-consolidado-programa-1"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www.aei.gob.es/convocatorias/buscador-convocatorias/proyectos-idi-lineas-estrategicas-transmisiones-2023"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aei.gob.es/convocatorias/buscador-convocatorias/consolidacion-investigadora-2023"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www.uab.cat/doc/PPC2023"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aei.gob.es/convocatorias/buscador-convocatorias/ayudas-incentivar-incorporacion-talento-consolidado-programa-1"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aei.gob.es/convocatorias/buscador-convocatorias/proyectos-idi-lineas-estrategicas-transmisiones-2023"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aei.gob.es/convocatorias/buscador-convocatorias/consolidacion-investigadora-2023"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uab.cat/doc/PPC2023"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FE9D3-3FB4-4CB4-AE6C-8FB27D216E0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ca-ES"/>
        </a:p>
      </dgm:t>
    </dgm:pt>
    <dgm:pt modelId="{BD8670F2-36FC-4AD8-A9AF-097295DC1704}">
      <dgm:prSet phldrT="[Text]" custT="1"/>
      <dgm:spPr/>
      <dgm:t>
        <a:bodyPr/>
        <a:lstStyle/>
        <a:p>
          <a:r>
            <a:rPr lang="ca-ES" sz="2400" dirty="0"/>
            <a:t>Convoca: AEI (Agencia Estatal d’Investigació)</a:t>
          </a:r>
        </a:p>
      </dgm:t>
    </dgm:pt>
    <dgm:pt modelId="{CF98A25B-AF36-4E41-BD8F-0C80A38C82F4}" type="parTrans" cxnId="{05EAA6F0-0BDA-40D8-A035-DBB13568DC87}">
      <dgm:prSet/>
      <dgm:spPr/>
      <dgm:t>
        <a:bodyPr/>
        <a:lstStyle/>
        <a:p>
          <a:endParaRPr lang="ca-ES"/>
        </a:p>
      </dgm:t>
    </dgm:pt>
    <dgm:pt modelId="{A015FE49-A27B-4293-9335-9C3494B8668D}" type="sibTrans" cxnId="{05EAA6F0-0BDA-40D8-A035-DBB13568DC87}">
      <dgm:prSet/>
      <dgm:spPr/>
      <dgm:t>
        <a:bodyPr/>
        <a:lstStyle/>
        <a:p>
          <a:endParaRPr lang="ca-ES"/>
        </a:p>
      </dgm:t>
    </dgm:pt>
    <dgm:pt modelId="{47E6270C-69E8-406B-BE1B-770CCDED3AB8}">
      <dgm:prSet phldrT="[Text]" custT="1"/>
      <dgm:spPr/>
      <dgm:t>
        <a:bodyPr/>
        <a:lstStyle/>
        <a:p>
          <a:r>
            <a:rPr lang="ca-ES" sz="2000" dirty="0"/>
            <a:t>Contracte investigador/a distingit</a:t>
          </a:r>
        </a:p>
      </dgm:t>
    </dgm:pt>
    <dgm:pt modelId="{7AC73A84-8ADA-4C9B-B107-C8E7501EFF1F}" type="parTrans" cxnId="{C2183318-6565-4DA6-AC83-442080C1DBC9}">
      <dgm:prSet/>
      <dgm:spPr/>
      <dgm:t>
        <a:bodyPr/>
        <a:lstStyle/>
        <a:p>
          <a:endParaRPr lang="ca-ES"/>
        </a:p>
      </dgm:t>
    </dgm:pt>
    <dgm:pt modelId="{D2641690-8200-4145-8E66-2F28BCE69F5D}" type="sibTrans" cxnId="{C2183318-6565-4DA6-AC83-442080C1DBC9}">
      <dgm:prSet/>
      <dgm:spPr/>
      <dgm:t>
        <a:bodyPr/>
        <a:lstStyle/>
        <a:p>
          <a:endParaRPr lang="ca-ES"/>
        </a:p>
      </dgm:t>
    </dgm:pt>
    <dgm:pt modelId="{67076621-D5C5-4CDA-895F-31C717433388}">
      <dgm:prSet phldrT="[Text]" custT="1"/>
      <dgm:spPr/>
      <dgm:t>
        <a:bodyPr/>
        <a:lstStyle/>
        <a:p>
          <a:r>
            <a:rPr lang="ca-ES" sz="2400" baseline="0" dirty="0">
              <a:hlinkClick xmlns:r="http://schemas.openxmlformats.org/officeDocument/2006/relationships" r:id="rId1"/>
            </a:rPr>
            <a:t>Informació</a:t>
          </a:r>
          <a:endParaRPr lang="ca-ES" sz="2400" baseline="0" dirty="0"/>
        </a:p>
      </dgm:t>
    </dgm:pt>
    <dgm:pt modelId="{81BB8CF6-B908-453A-89C8-3D5A3E6FFD81}" type="parTrans" cxnId="{744CF2BD-B62C-4B49-9209-A84CD3EA5B21}">
      <dgm:prSet/>
      <dgm:spPr/>
      <dgm:t>
        <a:bodyPr/>
        <a:lstStyle/>
        <a:p>
          <a:endParaRPr lang="ca-ES"/>
        </a:p>
      </dgm:t>
    </dgm:pt>
    <dgm:pt modelId="{62A1FDF9-A495-4A82-A866-F25DF4671041}" type="sibTrans" cxnId="{744CF2BD-B62C-4B49-9209-A84CD3EA5B21}">
      <dgm:prSet/>
      <dgm:spPr/>
      <dgm:t>
        <a:bodyPr/>
        <a:lstStyle/>
        <a:p>
          <a:endParaRPr lang="ca-ES"/>
        </a:p>
      </dgm:t>
    </dgm:pt>
    <dgm:pt modelId="{5964960A-AD05-4951-987A-7A432243E650}">
      <dgm:prSet phldrT="[Text]" custT="1"/>
      <dgm:spPr/>
      <dgm:t>
        <a:bodyPr/>
        <a:lstStyle/>
        <a:p>
          <a:r>
            <a:rPr lang="ca-ES" sz="2400" dirty="0"/>
            <a:t> Incorporació talent investigador</a:t>
          </a:r>
        </a:p>
      </dgm:t>
    </dgm:pt>
    <dgm:pt modelId="{BA109621-D07E-481F-AFF3-CE944D161C11}" type="parTrans" cxnId="{B6377A8B-4AED-4E3B-ABC6-8DABA9B7D9CE}">
      <dgm:prSet/>
      <dgm:spPr/>
      <dgm:t>
        <a:bodyPr/>
        <a:lstStyle/>
        <a:p>
          <a:endParaRPr lang="ca-ES"/>
        </a:p>
      </dgm:t>
    </dgm:pt>
    <dgm:pt modelId="{775039D9-A483-4A0F-8667-DE377866518C}" type="sibTrans" cxnId="{B6377A8B-4AED-4E3B-ABC6-8DABA9B7D9CE}">
      <dgm:prSet/>
      <dgm:spPr/>
      <dgm:t>
        <a:bodyPr/>
        <a:lstStyle/>
        <a:p>
          <a:endParaRPr lang="ca-ES"/>
        </a:p>
      </dgm:t>
    </dgm:pt>
    <dgm:pt modelId="{C626C47A-0492-4E45-9F36-97B859D5154A}">
      <dgm:prSet phldrT="[Text]" custT="1"/>
      <dgm:spPr/>
      <dgm:t>
        <a:bodyPr/>
        <a:lstStyle/>
        <a:p>
          <a:r>
            <a:rPr lang="ca-ES" sz="2400" dirty="0"/>
            <a:t>1.000.000 € per ajut</a:t>
          </a:r>
        </a:p>
      </dgm:t>
    </dgm:pt>
    <dgm:pt modelId="{8469CC1E-DF59-4988-A6D6-9A95B69FB0A9}" type="parTrans" cxnId="{2DFC102A-4ECF-42F1-868F-68704CFBF035}">
      <dgm:prSet/>
      <dgm:spPr/>
      <dgm:t>
        <a:bodyPr/>
        <a:lstStyle/>
        <a:p>
          <a:endParaRPr lang="ca-ES"/>
        </a:p>
      </dgm:t>
    </dgm:pt>
    <dgm:pt modelId="{EDFA57FA-4D68-4CFE-B2C9-9ACA903EC614}" type="sibTrans" cxnId="{2DFC102A-4ECF-42F1-868F-68704CFBF035}">
      <dgm:prSet/>
      <dgm:spPr/>
      <dgm:t>
        <a:bodyPr/>
        <a:lstStyle/>
        <a:p>
          <a:endParaRPr lang="ca-ES"/>
        </a:p>
      </dgm:t>
    </dgm:pt>
    <dgm:pt modelId="{AC25E350-2CA0-4A89-B765-9B841C3449E7}">
      <dgm:prSet phldrT="[Text]" custT="1"/>
      <dgm:spPr/>
      <dgm:t>
        <a:bodyPr/>
        <a:lstStyle/>
        <a:p>
          <a:r>
            <a:rPr lang="ca-ES" sz="2400" dirty="0"/>
            <a:t>Termini AEI: 27/07/2023</a:t>
          </a:r>
        </a:p>
      </dgm:t>
    </dgm:pt>
    <dgm:pt modelId="{298F9F3C-7788-4A8A-8C65-3A6FB7C696B2}" type="parTrans" cxnId="{87C3DF3B-209A-44B2-BD11-77EF2EFF66DF}">
      <dgm:prSet/>
      <dgm:spPr/>
      <dgm:t>
        <a:bodyPr/>
        <a:lstStyle/>
        <a:p>
          <a:endParaRPr lang="ca-ES"/>
        </a:p>
      </dgm:t>
    </dgm:pt>
    <dgm:pt modelId="{2023D068-2E72-4FDD-BB7B-72B9A125E1F0}" type="sibTrans" cxnId="{87C3DF3B-209A-44B2-BD11-77EF2EFF66DF}">
      <dgm:prSet/>
      <dgm:spPr/>
      <dgm:t>
        <a:bodyPr/>
        <a:lstStyle/>
        <a:p>
          <a:endParaRPr lang="ca-ES"/>
        </a:p>
      </dgm:t>
    </dgm:pt>
    <dgm:pt modelId="{98F2E649-5610-45EA-BD0C-E3D16B2F2108}" type="pres">
      <dgm:prSet presAssocID="{AFBFE9D3-3FB4-4CB4-AE6C-8FB27D216E09}" presName="Name0" presStyleCnt="0">
        <dgm:presLayoutVars>
          <dgm:dir/>
          <dgm:animLvl val="lvl"/>
          <dgm:resizeHandles val="exact"/>
        </dgm:presLayoutVars>
      </dgm:prSet>
      <dgm:spPr/>
    </dgm:pt>
    <dgm:pt modelId="{8FC851C7-30A8-4CAD-A583-37290AAAEBDE}" type="pres">
      <dgm:prSet presAssocID="{BD8670F2-36FC-4AD8-A9AF-097295DC1704}" presName="vertFlow" presStyleCnt="0"/>
      <dgm:spPr/>
    </dgm:pt>
    <dgm:pt modelId="{C2396931-C810-4F41-A625-D73C697891B7}" type="pres">
      <dgm:prSet presAssocID="{BD8670F2-36FC-4AD8-A9AF-097295DC1704}" presName="header" presStyleLbl="node1" presStyleIdx="0" presStyleCnt="2"/>
      <dgm:spPr/>
    </dgm:pt>
    <dgm:pt modelId="{755957E6-591A-46EE-B2EB-181246F63E0F}" type="pres">
      <dgm:prSet presAssocID="{7AC73A84-8ADA-4C9B-B107-C8E7501EFF1F}" presName="parTrans" presStyleLbl="sibTrans2D1" presStyleIdx="0" presStyleCnt="4"/>
      <dgm:spPr/>
    </dgm:pt>
    <dgm:pt modelId="{654AC2BC-BDE0-481B-BEF2-5E0F67E938A5}" type="pres">
      <dgm:prSet presAssocID="{47E6270C-69E8-406B-BE1B-770CCDED3AB8}" presName="child" presStyleLbl="alignAccFollowNode1" presStyleIdx="0" presStyleCnt="4">
        <dgm:presLayoutVars>
          <dgm:chMax val="0"/>
          <dgm:bulletEnabled val="1"/>
        </dgm:presLayoutVars>
      </dgm:prSet>
      <dgm:spPr/>
    </dgm:pt>
    <dgm:pt modelId="{150DE7B4-3058-4D35-A2F6-C01D677C0378}" type="pres">
      <dgm:prSet presAssocID="{D2641690-8200-4145-8E66-2F28BCE69F5D}" presName="sibTrans" presStyleLbl="sibTrans2D1" presStyleIdx="1" presStyleCnt="4"/>
      <dgm:spPr/>
    </dgm:pt>
    <dgm:pt modelId="{8A5C6572-1B71-445D-85D0-80AF64CD618F}" type="pres">
      <dgm:prSet presAssocID="{67076621-D5C5-4CDA-895F-31C717433388}" presName="child" presStyleLbl="alignAccFollowNode1" presStyleIdx="1" presStyleCnt="4">
        <dgm:presLayoutVars>
          <dgm:chMax val="0"/>
          <dgm:bulletEnabled val="1"/>
        </dgm:presLayoutVars>
      </dgm:prSet>
      <dgm:spPr/>
    </dgm:pt>
    <dgm:pt modelId="{925D1CDD-90AD-4B4C-A9A8-47A200BA031E}" type="pres">
      <dgm:prSet presAssocID="{BD8670F2-36FC-4AD8-A9AF-097295DC1704}" presName="hSp" presStyleCnt="0"/>
      <dgm:spPr/>
    </dgm:pt>
    <dgm:pt modelId="{5FDC7B16-530A-47F6-890C-CB0E6898928C}" type="pres">
      <dgm:prSet presAssocID="{5964960A-AD05-4951-987A-7A432243E650}" presName="vertFlow" presStyleCnt="0"/>
      <dgm:spPr/>
    </dgm:pt>
    <dgm:pt modelId="{4EEF3E73-DE2C-46EC-A30F-AD516EA8B2AB}" type="pres">
      <dgm:prSet presAssocID="{5964960A-AD05-4951-987A-7A432243E650}" presName="header" presStyleLbl="node1" presStyleIdx="1" presStyleCnt="2"/>
      <dgm:spPr/>
    </dgm:pt>
    <dgm:pt modelId="{EC9200E0-C089-46F3-ADD9-4EA0D459B3B2}" type="pres">
      <dgm:prSet presAssocID="{8469CC1E-DF59-4988-A6D6-9A95B69FB0A9}" presName="parTrans" presStyleLbl="sibTrans2D1" presStyleIdx="2" presStyleCnt="4"/>
      <dgm:spPr/>
    </dgm:pt>
    <dgm:pt modelId="{5A9F5C5D-29E9-4038-9786-AD84F2D21806}" type="pres">
      <dgm:prSet presAssocID="{C626C47A-0492-4E45-9F36-97B859D5154A}" presName="child" presStyleLbl="alignAccFollowNode1" presStyleIdx="2" presStyleCnt="4">
        <dgm:presLayoutVars>
          <dgm:chMax val="0"/>
          <dgm:bulletEnabled val="1"/>
        </dgm:presLayoutVars>
      </dgm:prSet>
      <dgm:spPr/>
    </dgm:pt>
    <dgm:pt modelId="{62B89A67-0211-42D6-8C31-F9F286821C26}" type="pres">
      <dgm:prSet presAssocID="{EDFA57FA-4D68-4CFE-B2C9-9ACA903EC614}" presName="sibTrans" presStyleLbl="sibTrans2D1" presStyleIdx="3" presStyleCnt="4"/>
      <dgm:spPr/>
    </dgm:pt>
    <dgm:pt modelId="{798FAF91-64BC-40D2-89B5-84E5F1B24E4D}" type="pres">
      <dgm:prSet presAssocID="{AC25E350-2CA0-4A89-B765-9B841C3449E7}" presName="child" presStyleLbl="alignAccFollowNode1" presStyleIdx="3" presStyleCnt="4">
        <dgm:presLayoutVars>
          <dgm:chMax val="0"/>
          <dgm:bulletEnabled val="1"/>
        </dgm:presLayoutVars>
      </dgm:prSet>
      <dgm:spPr/>
    </dgm:pt>
  </dgm:ptLst>
  <dgm:cxnLst>
    <dgm:cxn modelId="{3B94520E-22E3-49A7-A0D5-6C716BD5A84D}" type="presOf" srcId="{EDFA57FA-4D68-4CFE-B2C9-9ACA903EC614}" destId="{62B89A67-0211-42D6-8C31-F9F286821C26}" srcOrd="0" destOrd="0" presId="urn:microsoft.com/office/officeart/2005/8/layout/lProcess1"/>
    <dgm:cxn modelId="{C2183318-6565-4DA6-AC83-442080C1DBC9}" srcId="{BD8670F2-36FC-4AD8-A9AF-097295DC1704}" destId="{47E6270C-69E8-406B-BE1B-770CCDED3AB8}" srcOrd="0" destOrd="0" parTransId="{7AC73A84-8ADA-4C9B-B107-C8E7501EFF1F}" sibTransId="{D2641690-8200-4145-8E66-2F28BCE69F5D}"/>
    <dgm:cxn modelId="{2DFC102A-4ECF-42F1-868F-68704CFBF035}" srcId="{5964960A-AD05-4951-987A-7A432243E650}" destId="{C626C47A-0492-4E45-9F36-97B859D5154A}" srcOrd="0" destOrd="0" parTransId="{8469CC1E-DF59-4988-A6D6-9A95B69FB0A9}" sibTransId="{EDFA57FA-4D68-4CFE-B2C9-9ACA903EC614}"/>
    <dgm:cxn modelId="{83D88139-A9F1-42AA-BDE6-F5987A0F0B8E}" type="presOf" srcId="{C626C47A-0492-4E45-9F36-97B859D5154A}" destId="{5A9F5C5D-29E9-4038-9786-AD84F2D21806}" srcOrd="0" destOrd="0" presId="urn:microsoft.com/office/officeart/2005/8/layout/lProcess1"/>
    <dgm:cxn modelId="{457AD13A-1B16-4295-94B9-1D3E4EE496E8}" type="presOf" srcId="{AC25E350-2CA0-4A89-B765-9B841C3449E7}" destId="{798FAF91-64BC-40D2-89B5-84E5F1B24E4D}" srcOrd="0" destOrd="0" presId="urn:microsoft.com/office/officeart/2005/8/layout/lProcess1"/>
    <dgm:cxn modelId="{87C3DF3B-209A-44B2-BD11-77EF2EFF66DF}" srcId="{5964960A-AD05-4951-987A-7A432243E650}" destId="{AC25E350-2CA0-4A89-B765-9B841C3449E7}" srcOrd="1" destOrd="0" parTransId="{298F9F3C-7788-4A8A-8C65-3A6FB7C696B2}" sibTransId="{2023D068-2E72-4FDD-BB7B-72B9A125E1F0}"/>
    <dgm:cxn modelId="{EBBA4760-C083-4924-BF6D-CF0D377683D0}" type="presOf" srcId="{AFBFE9D3-3FB4-4CB4-AE6C-8FB27D216E09}" destId="{98F2E649-5610-45EA-BD0C-E3D16B2F2108}" srcOrd="0" destOrd="0" presId="urn:microsoft.com/office/officeart/2005/8/layout/lProcess1"/>
    <dgm:cxn modelId="{C6A8894E-2AEC-4325-B7A2-F95FF4E723D2}" type="presOf" srcId="{BD8670F2-36FC-4AD8-A9AF-097295DC1704}" destId="{C2396931-C810-4F41-A625-D73C697891B7}" srcOrd="0" destOrd="0" presId="urn:microsoft.com/office/officeart/2005/8/layout/lProcess1"/>
    <dgm:cxn modelId="{461AD074-F191-4337-A59E-9F47C0102E12}" type="presOf" srcId="{47E6270C-69E8-406B-BE1B-770CCDED3AB8}" destId="{654AC2BC-BDE0-481B-BEF2-5E0F67E938A5}" srcOrd="0" destOrd="0" presId="urn:microsoft.com/office/officeart/2005/8/layout/lProcess1"/>
    <dgm:cxn modelId="{7A2F1A58-F889-44E6-A6AA-9CAC34DCECA6}" type="presOf" srcId="{8469CC1E-DF59-4988-A6D6-9A95B69FB0A9}" destId="{EC9200E0-C089-46F3-ADD9-4EA0D459B3B2}" srcOrd="0" destOrd="0" presId="urn:microsoft.com/office/officeart/2005/8/layout/lProcess1"/>
    <dgm:cxn modelId="{B6377A8B-4AED-4E3B-ABC6-8DABA9B7D9CE}" srcId="{AFBFE9D3-3FB4-4CB4-AE6C-8FB27D216E09}" destId="{5964960A-AD05-4951-987A-7A432243E650}" srcOrd="1" destOrd="0" parTransId="{BA109621-D07E-481F-AFF3-CE944D161C11}" sibTransId="{775039D9-A483-4A0F-8667-DE377866518C}"/>
    <dgm:cxn modelId="{744CF2BD-B62C-4B49-9209-A84CD3EA5B21}" srcId="{BD8670F2-36FC-4AD8-A9AF-097295DC1704}" destId="{67076621-D5C5-4CDA-895F-31C717433388}" srcOrd="1" destOrd="0" parTransId="{81BB8CF6-B908-453A-89C8-3D5A3E6FFD81}" sibTransId="{62A1FDF9-A495-4A82-A866-F25DF4671041}"/>
    <dgm:cxn modelId="{C07788C8-59E9-435A-9C81-ED331AC579C9}" type="presOf" srcId="{D2641690-8200-4145-8E66-2F28BCE69F5D}" destId="{150DE7B4-3058-4D35-A2F6-C01D677C0378}" srcOrd="0" destOrd="0" presId="urn:microsoft.com/office/officeart/2005/8/layout/lProcess1"/>
    <dgm:cxn modelId="{776562E0-07B2-4402-ADFE-C62CE69A3F29}" type="presOf" srcId="{5964960A-AD05-4951-987A-7A432243E650}" destId="{4EEF3E73-DE2C-46EC-A30F-AD516EA8B2AB}" srcOrd="0" destOrd="0" presId="urn:microsoft.com/office/officeart/2005/8/layout/lProcess1"/>
    <dgm:cxn modelId="{7D0F4DEA-631D-4799-817A-10AB77F950EF}" type="presOf" srcId="{67076621-D5C5-4CDA-895F-31C717433388}" destId="{8A5C6572-1B71-445D-85D0-80AF64CD618F}" srcOrd="0" destOrd="0" presId="urn:microsoft.com/office/officeart/2005/8/layout/lProcess1"/>
    <dgm:cxn modelId="{05EAA6F0-0BDA-40D8-A035-DBB13568DC87}" srcId="{AFBFE9D3-3FB4-4CB4-AE6C-8FB27D216E09}" destId="{BD8670F2-36FC-4AD8-A9AF-097295DC1704}" srcOrd="0" destOrd="0" parTransId="{CF98A25B-AF36-4E41-BD8F-0C80A38C82F4}" sibTransId="{A015FE49-A27B-4293-9335-9C3494B8668D}"/>
    <dgm:cxn modelId="{3C831AF1-2577-4444-A54C-AF2FF1B34C96}" type="presOf" srcId="{7AC73A84-8ADA-4C9B-B107-C8E7501EFF1F}" destId="{755957E6-591A-46EE-B2EB-181246F63E0F}" srcOrd="0" destOrd="0" presId="urn:microsoft.com/office/officeart/2005/8/layout/lProcess1"/>
    <dgm:cxn modelId="{91E8EBFC-B409-4767-B235-F0F70A1A36C4}" type="presParOf" srcId="{98F2E649-5610-45EA-BD0C-E3D16B2F2108}" destId="{8FC851C7-30A8-4CAD-A583-37290AAAEBDE}" srcOrd="0" destOrd="0" presId="urn:microsoft.com/office/officeart/2005/8/layout/lProcess1"/>
    <dgm:cxn modelId="{DCC6D7E4-5609-4747-A08D-75083C8C24C8}" type="presParOf" srcId="{8FC851C7-30A8-4CAD-A583-37290AAAEBDE}" destId="{C2396931-C810-4F41-A625-D73C697891B7}" srcOrd="0" destOrd="0" presId="urn:microsoft.com/office/officeart/2005/8/layout/lProcess1"/>
    <dgm:cxn modelId="{BB1F303E-9FE1-4D72-B311-A220644C3BD2}" type="presParOf" srcId="{8FC851C7-30A8-4CAD-A583-37290AAAEBDE}" destId="{755957E6-591A-46EE-B2EB-181246F63E0F}" srcOrd="1" destOrd="0" presId="urn:microsoft.com/office/officeart/2005/8/layout/lProcess1"/>
    <dgm:cxn modelId="{31FA974C-1B60-4258-8FF6-8200EDAB3777}" type="presParOf" srcId="{8FC851C7-30A8-4CAD-A583-37290AAAEBDE}" destId="{654AC2BC-BDE0-481B-BEF2-5E0F67E938A5}" srcOrd="2" destOrd="0" presId="urn:microsoft.com/office/officeart/2005/8/layout/lProcess1"/>
    <dgm:cxn modelId="{97B88212-6BF1-4713-BC4C-565457307065}" type="presParOf" srcId="{8FC851C7-30A8-4CAD-A583-37290AAAEBDE}" destId="{150DE7B4-3058-4D35-A2F6-C01D677C0378}" srcOrd="3" destOrd="0" presId="urn:microsoft.com/office/officeart/2005/8/layout/lProcess1"/>
    <dgm:cxn modelId="{F2052D66-E84C-4B12-A5E3-620E427FB1B9}" type="presParOf" srcId="{8FC851C7-30A8-4CAD-A583-37290AAAEBDE}" destId="{8A5C6572-1B71-445D-85D0-80AF64CD618F}" srcOrd="4" destOrd="0" presId="urn:microsoft.com/office/officeart/2005/8/layout/lProcess1"/>
    <dgm:cxn modelId="{CEEAAEA5-967C-4D9D-99D3-B6B56C360C92}" type="presParOf" srcId="{98F2E649-5610-45EA-BD0C-E3D16B2F2108}" destId="{925D1CDD-90AD-4B4C-A9A8-47A200BA031E}" srcOrd="1" destOrd="0" presId="urn:microsoft.com/office/officeart/2005/8/layout/lProcess1"/>
    <dgm:cxn modelId="{42FE368E-E11E-4259-8046-578E9CF4612E}" type="presParOf" srcId="{98F2E649-5610-45EA-BD0C-E3D16B2F2108}" destId="{5FDC7B16-530A-47F6-890C-CB0E6898928C}" srcOrd="2" destOrd="0" presId="urn:microsoft.com/office/officeart/2005/8/layout/lProcess1"/>
    <dgm:cxn modelId="{F3EF411D-3CEF-4DD7-A40E-11D2C7C015C6}" type="presParOf" srcId="{5FDC7B16-530A-47F6-890C-CB0E6898928C}" destId="{4EEF3E73-DE2C-46EC-A30F-AD516EA8B2AB}" srcOrd="0" destOrd="0" presId="urn:microsoft.com/office/officeart/2005/8/layout/lProcess1"/>
    <dgm:cxn modelId="{A509D621-9F62-4458-969C-EEE0ADA8ED78}" type="presParOf" srcId="{5FDC7B16-530A-47F6-890C-CB0E6898928C}" destId="{EC9200E0-C089-46F3-ADD9-4EA0D459B3B2}" srcOrd="1" destOrd="0" presId="urn:microsoft.com/office/officeart/2005/8/layout/lProcess1"/>
    <dgm:cxn modelId="{EC318CCC-03FC-4DAE-AE13-ADCDEA05B76B}" type="presParOf" srcId="{5FDC7B16-530A-47F6-890C-CB0E6898928C}" destId="{5A9F5C5D-29E9-4038-9786-AD84F2D21806}" srcOrd="2" destOrd="0" presId="urn:microsoft.com/office/officeart/2005/8/layout/lProcess1"/>
    <dgm:cxn modelId="{C3AB1D11-730D-4003-9517-E6B68BAA7503}" type="presParOf" srcId="{5FDC7B16-530A-47F6-890C-CB0E6898928C}" destId="{62B89A67-0211-42D6-8C31-F9F286821C26}" srcOrd="3" destOrd="0" presId="urn:microsoft.com/office/officeart/2005/8/layout/lProcess1"/>
    <dgm:cxn modelId="{8E6EF4FB-F4CF-45FB-84DF-81D2853D9C52}" type="presParOf" srcId="{5FDC7B16-530A-47F6-890C-CB0E6898928C}" destId="{798FAF91-64BC-40D2-89B5-84E5F1B24E4D}"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FE9D3-3FB4-4CB4-AE6C-8FB27D216E0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ca-ES"/>
        </a:p>
      </dgm:t>
    </dgm:pt>
    <dgm:pt modelId="{BD8670F2-36FC-4AD8-A9AF-097295DC1704}">
      <dgm:prSet phldrT="[Text]" custT="1"/>
      <dgm:spPr/>
      <dgm:t>
        <a:bodyPr/>
        <a:lstStyle/>
        <a:p>
          <a:r>
            <a:rPr lang="ca-ES" sz="2400" dirty="0"/>
            <a:t>Convoca: AEI (Agencia Estatal d’Investigació)</a:t>
          </a:r>
        </a:p>
      </dgm:t>
    </dgm:pt>
    <dgm:pt modelId="{CF98A25B-AF36-4E41-BD8F-0C80A38C82F4}" type="parTrans" cxnId="{05EAA6F0-0BDA-40D8-A035-DBB13568DC87}">
      <dgm:prSet/>
      <dgm:spPr/>
      <dgm:t>
        <a:bodyPr/>
        <a:lstStyle/>
        <a:p>
          <a:endParaRPr lang="ca-ES"/>
        </a:p>
      </dgm:t>
    </dgm:pt>
    <dgm:pt modelId="{A015FE49-A27B-4293-9335-9C3494B8668D}" type="sibTrans" cxnId="{05EAA6F0-0BDA-40D8-A035-DBB13568DC87}">
      <dgm:prSet/>
      <dgm:spPr/>
      <dgm:t>
        <a:bodyPr/>
        <a:lstStyle/>
        <a:p>
          <a:endParaRPr lang="ca-ES"/>
        </a:p>
      </dgm:t>
    </dgm:pt>
    <dgm:pt modelId="{47E6270C-69E8-406B-BE1B-770CCDED3AB8}">
      <dgm:prSet phldrT="[Text]" custT="1"/>
      <dgm:spPr/>
      <dgm:t>
        <a:bodyPr/>
        <a:lstStyle/>
        <a:p>
          <a:r>
            <a:rPr lang="ca-ES" sz="2000" baseline="0" dirty="0"/>
            <a:t>Projectes d’investigació per prioritats temàtiques</a:t>
          </a:r>
        </a:p>
      </dgm:t>
    </dgm:pt>
    <dgm:pt modelId="{7AC73A84-8ADA-4C9B-B107-C8E7501EFF1F}" type="parTrans" cxnId="{C2183318-6565-4DA6-AC83-442080C1DBC9}">
      <dgm:prSet/>
      <dgm:spPr/>
      <dgm:t>
        <a:bodyPr/>
        <a:lstStyle/>
        <a:p>
          <a:endParaRPr lang="ca-ES"/>
        </a:p>
      </dgm:t>
    </dgm:pt>
    <dgm:pt modelId="{D2641690-8200-4145-8E66-2F28BCE69F5D}" type="sibTrans" cxnId="{C2183318-6565-4DA6-AC83-442080C1DBC9}">
      <dgm:prSet/>
      <dgm:spPr/>
      <dgm:t>
        <a:bodyPr/>
        <a:lstStyle/>
        <a:p>
          <a:endParaRPr lang="ca-ES"/>
        </a:p>
      </dgm:t>
    </dgm:pt>
    <dgm:pt modelId="{67076621-D5C5-4CDA-895F-31C717433388}">
      <dgm:prSet phldrT="[Text]" custT="1"/>
      <dgm:spPr/>
      <dgm:t>
        <a:bodyPr/>
        <a:lstStyle/>
        <a:p>
          <a:r>
            <a:rPr lang="ca-ES" sz="2400" baseline="0" dirty="0">
              <a:hlinkClick xmlns:r="http://schemas.openxmlformats.org/officeDocument/2006/relationships" r:id="rId1"/>
            </a:rPr>
            <a:t>Informació</a:t>
          </a:r>
          <a:endParaRPr lang="ca-ES" sz="2400" baseline="0" dirty="0"/>
        </a:p>
      </dgm:t>
    </dgm:pt>
    <dgm:pt modelId="{81BB8CF6-B908-453A-89C8-3D5A3E6FFD81}" type="parTrans" cxnId="{744CF2BD-B62C-4B49-9209-A84CD3EA5B21}">
      <dgm:prSet/>
      <dgm:spPr/>
      <dgm:t>
        <a:bodyPr/>
        <a:lstStyle/>
        <a:p>
          <a:endParaRPr lang="ca-ES"/>
        </a:p>
      </dgm:t>
    </dgm:pt>
    <dgm:pt modelId="{62A1FDF9-A495-4A82-A866-F25DF4671041}" type="sibTrans" cxnId="{744CF2BD-B62C-4B49-9209-A84CD3EA5B21}">
      <dgm:prSet/>
      <dgm:spPr/>
      <dgm:t>
        <a:bodyPr/>
        <a:lstStyle/>
        <a:p>
          <a:endParaRPr lang="ca-ES"/>
        </a:p>
      </dgm:t>
    </dgm:pt>
    <dgm:pt modelId="{5964960A-AD05-4951-987A-7A432243E650}">
      <dgm:prSet phldrT="[Text]" custT="1"/>
      <dgm:spPr/>
      <dgm:t>
        <a:bodyPr/>
        <a:lstStyle/>
        <a:p>
          <a:r>
            <a:rPr lang="ca-ES" sz="2400" dirty="0"/>
            <a:t> Projectes en col·laboració</a:t>
          </a:r>
        </a:p>
      </dgm:t>
    </dgm:pt>
    <dgm:pt modelId="{BA109621-D07E-481F-AFF3-CE944D161C11}" type="parTrans" cxnId="{B6377A8B-4AED-4E3B-ABC6-8DABA9B7D9CE}">
      <dgm:prSet/>
      <dgm:spPr/>
      <dgm:t>
        <a:bodyPr/>
        <a:lstStyle/>
        <a:p>
          <a:endParaRPr lang="ca-ES"/>
        </a:p>
      </dgm:t>
    </dgm:pt>
    <dgm:pt modelId="{775039D9-A483-4A0F-8667-DE377866518C}" type="sibTrans" cxnId="{B6377A8B-4AED-4E3B-ABC6-8DABA9B7D9CE}">
      <dgm:prSet/>
      <dgm:spPr/>
      <dgm:t>
        <a:bodyPr/>
        <a:lstStyle/>
        <a:p>
          <a:endParaRPr lang="ca-ES"/>
        </a:p>
      </dgm:t>
    </dgm:pt>
    <dgm:pt modelId="{C626C47A-0492-4E45-9F36-97B859D5154A}">
      <dgm:prSet phldrT="[Text]" custT="1"/>
      <dgm:spPr/>
      <dgm:t>
        <a:bodyPr/>
        <a:lstStyle/>
        <a:p>
          <a:r>
            <a:rPr lang="ca-ES" sz="2400" dirty="0"/>
            <a:t>Costos directes i 25 % costos indirectes</a:t>
          </a:r>
        </a:p>
      </dgm:t>
    </dgm:pt>
    <dgm:pt modelId="{8469CC1E-DF59-4988-A6D6-9A95B69FB0A9}" type="parTrans" cxnId="{2DFC102A-4ECF-42F1-868F-68704CFBF035}">
      <dgm:prSet/>
      <dgm:spPr/>
      <dgm:t>
        <a:bodyPr/>
        <a:lstStyle/>
        <a:p>
          <a:endParaRPr lang="ca-ES"/>
        </a:p>
      </dgm:t>
    </dgm:pt>
    <dgm:pt modelId="{EDFA57FA-4D68-4CFE-B2C9-9ACA903EC614}" type="sibTrans" cxnId="{2DFC102A-4ECF-42F1-868F-68704CFBF035}">
      <dgm:prSet/>
      <dgm:spPr/>
      <dgm:t>
        <a:bodyPr/>
        <a:lstStyle/>
        <a:p>
          <a:endParaRPr lang="ca-ES"/>
        </a:p>
      </dgm:t>
    </dgm:pt>
    <dgm:pt modelId="{AC25E350-2CA0-4A89-B765-9B841C3449E7}">
      <dgm:prSet phldrT="[Text]" custT="1"/>
      <dgm:spPr/>
      <dgm:t>
        <a:bodyPr/>
        <a:lstStyle/>
        <a:p>
          <a:r>
            <a:rPr lang="ca-ES" sz="2400" dirty="0"/>
            <a:t>Termini AEI: 28/07/2023</a:t>
          </a:r>
        </a:p>
      </dgm:t>
    </dgm:pt>
    <dgm:pt modelId="{298F9F3C-7788-4A8A-8C65-3A6FB7C696B2}" type="parTrans" cxnId="{87C3DF3B-209A-44B2-BD11-77EF2EFF66DF}">
      <dgm:prSet/>
      <dgm:spPr/>
      <dgm:t>
        <a:bodyPr/>
        <a:lstStyle/>
        <a:p>
          <a:endParaRPr lang="ca-ES"/>
        </a:p>
      </dgm:t>
    </dgm:pt>
    <dgm:pt modelId="{2023D068-2E72-4FDD-BB7B-72B9A125E1F0}" type="sibTrans" cxnId="{87C3DF3B-209A-44B2-BD11-77EF2EFF66DF}">
      <dgm:prSet/>
      <dgm:spPr/>
      <dgm:t>
        <a:bodyPr/>
        <a:lstStyle/>
        <a:p>
          <a:endParaRPr lang="ca-ES"/>
        </a:p>
      </dgm:t>
    </dgm:pt>
    <dgm:pt modelId="{98F2E649-5610-45EA-BD0C-E3D16B2F2108}" type="pres">
      <dgm:prSet presAssocID="{AFBFE9D3-3FB4-4CB4-AE6C-8FB27D216E09}" presName="Name0" presStyleCnt="0">
        <dgm:presLayoutVars>
          <dgm:dir/>
          <dgm:animLvl val="lvl"/>
          <dgm:resizeHandles val="exact"/>
        </dgm:presLayoutVars>
      </dgm:prSet>
      <dgm:spPr/>
    </dgm:pt>
    <dgm:pt modelId="{8FC851C7-30A8-4CAD-A583-37290AAAEBDE}" type="pres">
      <dgm:prSet presAssocID="{BD8670F2-36FC-4AD8-A9AF-097295DC1704}" presName="vertFlow" presStyleCnt="0"/>
      <dgm:spPr/>
    </dgm:pt>
    <dgm:pt modelId="{C2396931-C810-4F41-A625-D73C697891B7}" type="pres">
      <dgm:prSet presAssocID="{BD8670F2-36FC-4AD8-A9AF-097295DC1704}" presName="header" presStyleLbl="node1" presStyleIdx="0" presStyleCnt="2"/>
      <dgm:spPr/>
    </dgm:pt>
    <dgm:pt modelId="{755957E6-591A-46EE-B2EB-181246F63E0F}" type="pres">
      <dgm:prSet presAssocID="{7AC73A84-8ADA-4C9B-B107-C8E7501EFF1F}" presName="parTrans" presStyleLbl="sibTrans2D1" presStyleIdx="0" presStyleCnt="4"/>
      <dgm:spPr/>
    </dgm:pt>
    <dgm:pt modelId="{654AC2BC-BDE0-481B-BEF2-5E0F67E938A5}" type="pres">
      <dgm:prSet presAssocID="{47E6270C-69E8-406B-BE1B-770CCDED3AB8}" presName="child" presStyleLbl="alignAccFollowNode1" presStyleIdx="0" presStyleCnt="4">
        <dgm:presLayoutVars>
          <dgm:chMax val="0"/>
          <dgm:bulletEnabled val="1"/>
        </dgm:presLayoutVars>
      </dgm:prSet>
      <dgm:spPr/>
    </dgm:pt>
    <dgm:pt modelId="{150DE7B4-3058-4D35-A2F6-C01D677C0378}" type="pres">
      <dgm:prSet presAssocID="{D2641690-8200-4145-8E66-2F28BCE69F5D}" presName="sibTrans" presStyleLbl="sibTrans2D1" presStyleIdx="1" presStyleCnt="4"/>
      <dgm:spPr/>
    </dgm:pt>
    <dgm:pt modelId="{8A5C6572-1B71-445D-85D0-80AF64CD618F}" type="pres">
      <dgm:prSet presAssocID="{67076621-D5C5-4CDA-895F-31C717433388}" presName="child" presStyleLbl="alignAccFollowNode1" presStyleIdx="1" presStyleCnt="4">
        <dgm:presLayoutVars>
          <dgm:chMax val="0"/>
          <dgm:bulletEnabled val="1"/>
        </dgm:presLayoutVars>
      </dgm:prSet>
      <dgm:spPr/>
    </dgm:pt>
    <dgm:pt modelId="{925D1CDD-90AD-4B4C-A9A8-47A200BA031E}" type="pres">
      <dgm:prSet presAssocID="{BD8670F2-36FC-4AD8-A9AF-097295DC1704}" presName="hSp" presStyleCnt="0"/>
      <dgm:spPr/>
    </dgm:pt>
    <dgm:pt modelId="{5FDC7B16-530A-47F6-890C-CB0E6898928C}" type="pres">
      <dgm:prSet presAssocID="{5964960A-AD05-4951-987A-7A432243E650}" presName="vertFlow" presStyleCnt="0"/>
      <dgm:spPr/>
    </dgm:pt>
    <dgm:pt modelId="{4EEF3E73-DE2C-46EC-A30F-AD516EA8B2AB}" type="pres">
      <dgm:prSet presAssocID="{5964960A-AD05-4951-987A-7A432243E650}" presName="header" presStyleLbl="node1" presStyleIdx="1" presStyleCnt="2"/>
      <dgm:spPr/>
    </dgm:pt>
    <dgm:pt modelId="{EC9200E0-C089-46F3-ADD9-4EA0D459B3B2}" type="pres">
      <dgm:prSet presAssocID="{8469CC1E-DF59-4988-A6D6-9A95B69FB0A9}" presName="parTrans" presStyleLbl="sibTrans2D1" presStyleIdx="2" presStyleCnt="4"/>
      <dgm:spPr/>
    </dgm:pt>
    <dgm:pt modelId="{5A9F5C5D-29E9-4038-9786-AD84F2D21806}" type="pres">
      <dgm:prSet presAssocID="{C626C47A-0492-4E45-9F36-97B859D5154A}" presName="child" presStyleLbl="alignAccFollowNode1" presStyleIdx="2" presStyleCnt="4">
        <dgm:presLayoutVars>
          <dgm:chMax val="0"/>
          <dgm:bulletEnabled val="1"/>
        </dgm:presLayoutVars>
      </dgm:prSet>
      <dgm:spPr/>
    </dgm:pt>
    <dgm:pt modelId="{62B89A67-0211-42D6-8C31-F9F286821C26}" type="pres">
      <dgm:prSet presAssocID="{EDFA57FA-4D68-4CFE-B2C9-9ACA903EC614}" presName="sibTrans" presStyleLbl="sibTrans2D1" presStyleIdx="3" presStyleCnt="4"/>
      <dgm:spPr/>
    </dgm:pt>
    <dgm:pt modelId="{798FAF91-64BC-40D2-89B5-84E5F1B24E4D}" type="pres">
      <dgm:prSet presAssocID="{AC25E350-2CA0-4A89-B765-9B841C3449E7}" presName="child" presStyleLbl="alignAccFollowNode1" presStyleIdx="3" presStyleCnt="4">
        <dgm:presLayoutVars>
          <dgm:chMax val="0"/>
          <dgm:bulletEnabled val="1"/>
        </dgm:presLayoutVars>
      </dgm:prSet>
      <dgm:spPr/>
    </dgm:pt>
  </dgm:ptLst>
  <dgm:cxnLst>
    <dgm:cxn modelId="{3B94520E-22E3-49A7-A0D5-6C716BD5A84D}" type="presOf" srcId="{EDFA57FA-4D68-4CFE-B2C9-9ACA903EC614}" destId="{62B89A67-0211-42D6-8C31-F9F286821C26}" srcOrd="0" destOrd="0" presId="urn:microsoft.com/office/officeart/2005/8/layout/lProcess1"/>
    <dgm:cxn modelId="{C2183318-6565-4DA6-AC83-442080C1DBC9}" srcId="{BD8670F2-36FC-4AD8-A9AF-097295DC1704}" destId="{47E6270C-69E8-406B-BE1B-770CCDED3AB8}" srcOrd="0" destOrd="0" parTransId="{7AC73A84-8ADA-4C9B-B107-C8E7501EFF1F}" sibTransId="{D2641690-8200-4145-8E66-2F28BCE69F5D}"/>
    <dgm:cxn modelId="{2DFC102A-4ECF-42F1-868F-68704CFBF035}" srcId="{5964960A-AD05-4951-987A-7A432243E650}" destId="{C626C47A-0492-4E45-9F36-97B859D5154A}" srcOrd="0" destOrd="0" parTransId="{8469CC1E-DF59-4988-A6D6-9A95B69FB0A9}" sibTransId="{EDFA57FA-4D68-4CFE-B2C9-9ACA903EC614}"/>
    <dgm:cxn modelId="{83D88139-A9F1-42AA-BDE6-F5987A0F0B8E}" type="presOf" srcId="{C626C47A-0492-4E45-9F36-97B859D5154A}" destId="{5A9F5C5D-29E9-4038-9786-AD84F2D21806}" srcOrd="0" destOrd="0" presId="urn:microsoft.com/office/officeart/2005/8/layout/lProcess1"/>
    <dgm:cxn modelId="{457AD13A-1B16-4295-94B9-1D3E4EE496E8}" type="presOf" srcId="{AC25E350-2CA0-4A89-B765-9B841C3449E7}" destId="{798FAF91-64BC-40D2-89B5-84E5F1B24E4D}" srcOrd="0" destOrd="0" presId="urn:microsoft.com/office/officeart/2005/8/layout/lProcess1"/>
    <dgm:cxn modelId="{87C3DF3B-209A-44B2-BD11-77EF2EFF66DF}" srcId="{5964960A-AD05-4951-987A-7A432243E650}" destId="{AC25E350-2CA0-4A89-B765-9B841C3449E7}" srcOrd="1" destOrd="0" parTransId="{298F9F3C-7788-4A8A-8C65-3A6FB7C696B2}" sibTransId="{2023D068-2E72-4FDD-BB7B-72B9A125E1F0}"/>
    <dgm:cxn modelId="{EBBA4760-C083-4924-BF6D-CF0D377683D0}" type="presOf" srcId="{AFBFE9D3-3FB4-4CB4-AE6C-8FB27D216E09}" destId="{98F2E649-5610-45EA-BD0C-E3D16B2F2108}" srcOrd="0" destOrd="0" presId="urn:microsoft.com/office/officeart/2005/8/layout/lProcess1"/>
    <dgm:cxn modelId="{C6A8894E-2AEC-4325-B7A2-F95FF4E723D2}" type="presOf" srcId="{BD8670F2-36FC-4AD8-A9AF-097295DC1704}" destId="{C2396931-C810-4F41-A625-D73C697891B7}" srcOrd="0" destOrd="0" presId="urn:microsoft.com/office/officeart/2005/8/layout/lProcess1"/>
    <dgm:cxn modelId="{461AD074-F191-4337-A59E-9F47C0102E12}" type="presOf" srcId="{47E6270C-69E8-406B-BE1B-770CCDED3AB8}" destId="{654AC2BC-BDE0-481B-BEF2-5E0F67E938A5}" srcOrd="0" destOrd="0" presId="urn:microsoft.com/office/officeart/2005/8/layout/lProcess1"/>
    <dgm:cxn modelId="{7A2F1A58-F889-44E6-A6AA-9CAC34DCECA6}" type="presOf" srcId="{8469CC1E-DF59-4988-A6D6-9A95B69FB0A9}" destId="{EC9200E0-C089-46F3-ADD9-4EA0D459B3B2}" srcOrd="0" destOrd="0" presId="urn:microsoft.com/office/officeart/2005/8/layout/lProcess1"/>
    <dgm:cxn modelId="{B6377A8B-4AED-4E3B-ABC6-8DABA9B7D9CE}" srcId="{AFBFE9D3-3FB4-4CB4-AE6C-8FB27D216E09}" destId="{5964960A-AD05-4951-987A-7A432243E650}" srcOrd="1" destOrd="0" parTransId="{BA109621-D07E-481F-AFF3-CE944D161C11}" sibTransId="{775039D9-A483-4A0F-8667-DE377866518C}"/>
    <dgm:cxn modelId="{744CF2BD-B62C-4B49-9209-A84CD3EA5B21}" srcId="{BD8670F2-36FC-4AD8-A9AF-097295DC1704}" destId="{67076621-D5C5-4CDA-895F-31C717433388}" srcOrd="1" destOrd="0" parTransId="{81BB8CF6-B908-453A-89C8-3D5A3E6FFD81}" sibTransId="{62A1FDF9-A495-4A82-A866-F25DF4671041}"/>
    <dgm:cxn modelId="{C07788C8-59E9-435A-9C81-ED331AC579C9}" type="presOf" srcId="{D2641690-8200-4145-8E66-2F28BCE69F5D}" destId="{150DE7B4-3058-4D35-A2F6-C01D677C0378}" srcOrd="0" destOrd="0" presId="urn:microsoft.com/office/officeart/2005/8/layout/lProcess1"/>
    <dgm:cxn modelId="{776562E0-07B2-4402-ADFE-C62CE69A3F29}" type="presOf" srcId="{5964960A-AD05-4951-987A-7A432243E650}" destId="{4EEF3E73-DE2C-46EC-A30F-AD516EA8B2AB}" srcOrd="0" destOrd="0" presId="urn:microsoft.com/office/officeart/2005/8/layout/lProcess1"/>
    <dgm:cxn modelId="{7D0F4DEA-631D-4799-817A-10AB77F950EF}" type="presOf" srcId="{67076621-D5C5-4CDA-895F-31C717433388}" destId="{8A5C6572-1B71-445D-85D0-80AF64CD618F}" srcOrd="0" destOrd="0" presId="urn:microsoft.com/office/officeart/2005/8/layout/lProcess1"/>
    <dgm:cxn modelId="{05EAA6F0-0BDA-40D8-A035-DBB13568DC87}" srcId="{AFBFE9D3-3FB4-4CB4-AE6C-8FB27D216E09}" destId="{BD8670F2-36FC-4AD8-A9AF-097295DC1704}" srcOrd="0" destOrd="0" parTransId="{CF98A25B-AF36-4E41-BD8F-0C80A38C82F4}" sibTransId="{A015FE49-A27B-4293-9335-9C3494B8668D}"/>
    <dgm:cxn modelId="{3C831AF1-2577-4444-A54C-AF2FF1B34C96}" type="presOf" srcId="{7AC73A84-8ADA-4C9B-B107-C8E7501EFF1F}" destId="{755957E6-591A-46EE-B2EB-181246F63E0F}" srcOrd="0" destOrd="0" presId="urn:microsoft.com/office/officeart/2005/8/layout/lProcess1"/>
    <dgm:cxn modelId="{91E8EBFC-B409-4767-B235-F0F70A1A36C4}" type="presParOf" srcId="{98F2E649-5610-45EA-BD0C-E3D16B2F2108}" destId="{8FC851C7-30A8-4CAD-A583-37290AAAEBDE}" srcOrd="0" destOrd="0" presId="urn:microsoft.com/office/officeart/2005/8/layout/lProcess1"/>
    <dgm:cxn modelId="{DCC6D7E4-5609-4747-A08D-75083C8C24C8}" type="presParOf" srcId="{8FC851C7-30A8-4CAD-A583-37290AAAEBDE}" destId="{C2396931-C810-4F41-A625-D73C697891B7}" srcOrd="0" destOrd="0" presId="urn:microsoft.com/office/officeart/2005/8/layout/lProcess1"/>
    <dgm:cxn modelId="{BB1F303E-9FE1-4D72-B311-A220644C3BD2}" type="presParOf" srcId="{8FC851C7-30A8-4CAD-A583-37290AAAEBDE}" destId="{755957E6-591A-46EE-B2EB-181246F63E0F}" srcOrd="1" destOrd="0" presId="urn:microsoft.com/office/officeart/2005/8/layout/lProcess1"/>
    <dgm:cxn modelId="{31FA974C-1B60-4258-8FF6-8200EDAB3777}" type="presParOf" srcId="{8FC851C7-30A8-4CAD-A583-37290AAAEBDE}" destId="{654AC2BC-BDE0-481B-BEF2-5E0F67E938A5}" srcOrd="2" destOrd="0" presId="urn:microsoft.com/office/officeart/2005/8/layout/lProcess1"/>
    <dgm:cxn modelId="{97B88212-6BF1-4713-BC4C-565457307065}" type="presParOf" srcId="{8FC851C7-30A8-4CAD-A583-37290AAAEBDE}" destId="{150DE7B4-3058-4D35-A2F6-C01D677C0378}" srcOrd="3" destOrd="0" presId="urn:microsoft.com/office/officeart/2005/8/layout/lProcess1"/>
    <dgm:cxn modelId="{F2052D66-E84C-4B12-A5E3-620E427FB1B9}" type="presParOf" srcId="{8FC851C7-30A8-4CAD-A583-37290AAAEBDE}" destId="{8A5C6572-1B71-445D-85D0-80AF64CD618F}" srcOrd="4" destOrd="0" presId="urn:microsoft.com/office/officeart/2005/8/layout/lProcess1"/>
    <dgm:cxn modelId="{CEEAAEA5-967C-4D9D-99D3-B6B56C360C92}" type="presParOf" srcId="{98F2E649-5610-45EA-BD0C-E3D16B2F2108}" destId="{925D1CDD-90AD-4B4C-A9A8-47A200BA031E}" srcOrd="1" destOrd="0" presId="urn:microsoft.com/office/officeart/2005/8/layout/lProcess1"/>
    <dgm:cxn modelId="{42FE368E-E11E-4259-8046-578E9CF4612E}" type="presParOf" srcId="{98F2E649-5610-45EA-BD0C-E3D16B2F2108}" destId="{5FDC7B16-530A-47F6-890C-CB0E6898928C}" srcOrd="2" destOrd="0" presId="urn:microsoft.com/office/officeart/2005/8/layout/lProcess1"/>
    <dgm:cxn modelId="{F3EF411D-3CEF-4DD7-A40E-11D2C7C015C6}" type="presParOf" srcId="{5FDC7B16-530A-47F6-890C-CB0E6898928C}" destId="{4EEF3E73-DE2C-46EC-A30F-AD516EA8B2AB}" srcOrd="0" destOrd="0" presId="urn:microsoft.com/office/officeart/2005/8/layout/lProcess1"/>
    <dgm:cxn modelId="{A509D621-9F62-4458-969C-EEE0ADA8ED78}" type="presParOf" srcId="{5FDC7B16-530A-47F6-890C-CB0E6898928C}" destId="{EC9200E0-C089-46F3-ADD9-4EA0D459B3B2}" srcOrd="1" destOrd="0" presId="urn:microsoft.com/office/officeart/2005/8/layout/lProcess1"/>
    <dgm:cxn modelId="{EC318CCC-03FC-4DAE-AE13-ADCDEA05B76B}" type="presParOf" srcId="{5FDC7B16-530A-47F6-890C-CB0E6898928C}" destId="{5A9F5C5D-29E9-4038-9786-AD84F2D21806}" srcOrd="2" destOrd="0" presId="urn:microsoft.com/office/officeart/2005/8/layout/lProcess1"/>
    <dgm:cxn modelId="{C3AB1D11-730D-4003-9517-E6B68BAA7503}" type="presParOf" srcId="{5FDC7B16-530A-47F6-890C-CB0E6898928C}" destId="{62B89A67-0211-42D6-8C31-F9F286821C26}" srcOrd="3" destOrd="0" presId="urn:microsoft.com/office/officeart/2005/8/layout/lProcess1"/>
    <dgm:cxn modelId="{8E6EF4FB-F4CF-45FB-84DF-81D2853D9C52}" type="presParOf" srcId="{5FDC7B16-530A-47F6-890C-CB0E6898928C}" destId="{798FAF91-64BC-40D2-89B5-84E5F1B24E4D}"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BFE9D3-3FB4-4CB4-AE6C-8FB27D216E0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ca-ES"/>
        </a:p>
      </dgm:t>
    </dgm:pt>
    <dgm:pt modelId="{BD8670F2-36FC-4AD8-A9AF-097295DC1704}">
      <dgm:prSet phldrT="[Text]" custT="1"/>
      <dgm:spPr/>
      <dgm:t>
        <a:bodyPr/>
        <a:lstStyle/>
        <a:p>
          <a:r>
            <a:rPr lang="ca-ES" sz="2400" dirty="0"/>
            <a:t>Convoca: AEI </a:t>
          </a:r>
          <a:r>
            <a:rPr lang="ca-ES" sz="2400" dirty="0">
              <a:solidFill>
                <a:srgbClr val="FF0000"/>
              </a:solidFill>
            </a:rPr>
            <a:t>Pendent de publicació</a:t>
          </a:r>
          <a:r>
            <a:rPr lang="ca-ES" sz="2400" dirty="0"/>
            <a:t>)</a:t>
          </a:r>
        </a:p>
      </dgm:t>
    </dgm:pt>
    <dgm:pt modelId="{CF98A25B-AF36-4E41-BD8F-0C80A38C82F4}" type="parTrans" cxnId="{05EAA6F0-0BDA-40D8-A035-DBB13568DC87}">
      <dgm:prSet/>
      <dgm:spPr/>
      <dgm:t>
        <a:bodyPr/>
        <a:lstStyle/>
        <a:p>
          <a:endParaRPr lang="ca-ES"/>
        </a:p>
      </dgm:t>
    </dgm:pt>
    <dgm:pt modelId="{A015FE49-A27B-4293-9335-9C3494B8668D}" type="sibTrans" cxnId="{05EAA6F0-0BDA-40D8-A035-DBB13568DC87}">
      <dgm:prSet/>
      <dgm:spPr/>
      <dgm:t>
        <a:bodyPr/>
        <a:lstStyle/>
        <a:p>
          <a:endParaRPr lang="ca-ES"/>
        </a:p>
      </dgm:t>
    </dgm:pt>
    <dgm:pt modelId="{47E6270C-69E8-406B-BE1B-770CCDED3AB8}">
      <dgm:prSet phldrT="[Text]" custT="1"/>
      <dgm:spPr/>
      <dgm:t>
        <a:bodyPr/>
        <a:lstStyle/>
        <a:p>
          <a:r>
            <a:rPr lang="ca-ES" sz="2000" baseline="0" dirty="0"/>
            <a:t>Contractació/creació plaça permanent i projecte I+D</a:t>
          </a:r>
        </a:p>
      </dgm:t>
    </dgm:pt>
    <dgm:pt modelId="{7AC73A84-8ADA-4C9B-B107-C8E7501EFF1F}" type="parTrans" cxnId="{C2183318-6565-4DA6-AC83-442080C1DBC9}">
      <dgm:prSet/>
      <dgm:spPr/>
      <dgm:t>
        <a:bodyPr/>
        <a:lstStyle/>
        <a:p>
          <a:endParaRPr lang="ca-ES"/>
        </a:p>
      </dgm:t>
    </dgm:pt>
    <dgm:pt modelId="{D2641690-8200-4145-8E66-2F28BCE69F5D}" type="sibTrans" cxnId="{C2183318-6565-4DA6-AC83-442080C1DBC9}">
      <dgm:prSet/>
      <dgm:spPr/>
      <dgm:t>
        <a:bodyPr/>
        <a:lstStyle/>
        <a:p>
          <a:endParaRPr lang="ca-ES"/>
        </a:p>
      </dgm:t>
    </dgm:pt>
    <dgm:pt modelId="{67076621-D5C5-4CDA-895F-31C717433388}">
      <dgm:prSet phldrT="[Text]" custT="1"/>
      <dgm:spPr/>
      <dgm:t>
        <a:bodyPr/>
        <a:lstStyle/>
        <a:p>
          <a:r>
            <a:rPr lang="ca-ES" sz="2400" baseline="0" dirty="0">
              <a:hlinkClick xmlns:r="http://schemas.openxmlformats.org/officeDocument/2006/relationships" r:id="rId1"/>
            </a:rPr>
            <a:t>Informació</a:t>
          </a:r>
          <a:endParaRPr lang="ca-ES" sz="2400" baseline="0" dirty="0"/>
        </a:p>
      </dgm:t>
    </dgm:pt>
    <dgm:pt modelId="{81BB8CF6-B908-453A-89C8-3D5A3E6FFD81}" type="parTrans" cxnId="{744CF2BD-B62C-4B49-9209-A84CD3EA5B21}">
      <dgm:prSet/>
      <dgm:spPr/>
      <dgm:t>
        <a:bodyPr/>
        <a:lstStyle/>
        <a:p>
          <a:endParaRPr lang="ca-ES"/>
        </a:p>
      </dgm:t>
    </dgm:pt>
    <dgm:pt modelId="{62A1FDF9-A495-4A82-A866-F25DF4671041}" type="sibTrans" cxnId="{744CF2BD-B62C-4B49-9209-A84CD3EA5B21}">
      <dgm:prSet/>
      <dgm:spPr/>
      <dgm:t>
        <a:bodyPr/>
        <a:lstStyle/>
        <a:p>
          <a:endParaRPr lang="ca-ES"/>
        </a:p>
      </dgm:t>
    </dgm:pt>
    <dgm:pt modelId="{5964960A-AD05-4951-987A-7A432243E650}">
      <dgm:prSet phldrT="[Text]" custT="1"/>
      <dgm:spPr/>
      <dgm:t>
        <a:bodyPr/>
        <a:lstStyle/>
        <a:p>
          <a:r>
            <a:rPr lang="ca-ES" sz="2400" dirty="0"/>
            <a:t> Consolidació investigadors/es</a:t>
          </a:r>
        </a:p>
      </dgm:t>
    </dgm:pt>
    <dgm:pt modelId="{BA109621-D07E-481F-AFF3-CE944D161C11}" type="parTrans" cxnId="{B6377A8B-4AED-4E3B-ABC6-8DABA9B7D9CE}">
      <dgm:prSet/>
      <dgm:spPr/>
      <dgm:t>
        <a:bodyPr/>
        <a:lstStyle/>
        <a:p>
          <a:endParaRPr lang="ca-ES"/>
        </a:p>
      </dgm:t>
    </dgm:pt>
    <dgm:pt modelId="{775039D9-A483-4A0F-8667-DE377866518C}" type="sibTrans" cxnId="{B6377A8B-4AED-4E3B-ABC6-8DABA9B7D9CE}">
      <dgm:prSet/>
      <dgm:spPr/>
      <dgm:t>
        <a:bodyPr/>
        <a:lstStyle/>
        <a:p>
          <a:endParaRPr lang="ca-ES"/>
        </a:p>
      </dgm:t>
    </dgm:pt>
    <dgm:pt modelId="{C626C47A-0492-4E45-9F36-97B859D5154A}">
      <dgm:prSet phldrT="[Text]" custT="1"/>
      <dgm:spPr/>
      <dgm:t>
        <a:bodyPr/>
        <a:lstStyle/>
        <a:p>
          <a:r>
            <a:rPr lang="ca-ES" sz="2400" dirty="0"/>
            <a:t>200.000 € per actuació</a:t>
          </a:r>
        </a:p>
      </dgm:t>
    </dgm:pt>
    <dgm:pt modelId="{8469CC1E-DF59-4988-A6D6-9A95B69FB0A9}" type="parTrans" cxnId="{2DFC102A-4ECF-42F1-868F-68704CFBF035}">
      <dgm:prSet/>
      <dgm:spPr/>
      <dgm:t>
        <a:bodyPr/>
        <a:lstStyle/>
        <a:p>
          <a:endParaRPr lang="ca-ES"/>
        </a:p>
      </dgm:t>
    </dgm:pt>
    <dgm:pt modelId="{EDFA57FA-4D68-4CFE-B2C9-9ACA903EC614}" type="sibTrans" cxnId="{2DFC102A-4ECF-42F1-868F-68704CFBF035}">
      <dgm:prSet/>
      <dgm:spPr/>
      <dgm:t>
        <a:bodyPr/>
        <a:lstStyle/>
        <a:p>
          <a:endParaRPr lang="ca-ES"/>
        </a:p>
      </dgm:t>
    </dgm:pt>
    <dgm:pt modelId="{AC25E350-2CA0-4A89-B765-9B841C3449E7}">
      <dgm:prSet phldrT="[Text]" custT="1"/>
      <dgm:spPr/>
      <dgm:t>
        <a:bodyPr/>
        <a:lstStyle/>
        <a:p>
          <a:r>
            <a:rPr lang="ca-ES" sz="2400" dirty="0"/>
            <a:t>Termini AEI: pendent</a:t>
          </a:r>
        </a:p>
      </dgm:t>
    </dgm:pt>
    <dgm:pt modelId="{298F9F3C-7788-4A8A-8C65-3A6FB7C696B2}" type="parTrans" cxnId="{87C3DF3B-209A-44B2-BD11-77EF2EFF66DF}">
      <dgm:prSet/>
      <dgm:spPr/>
      <dgm:t>
        <a:bodyPr/>
        <a:lstStyle/>
        <a:p>
          <a:endParaRPr lang="ca-ES"/>
        </a:p>
      </dgm:t>
    </dgm:pt>
    <dgm:pt modelId="{2023D068-2E72-4FDD-BB7B-72B9A125E1F0}" type="sibTrans" cxnId="{87C3DF3B-209A-44B2-BD11-77EF2EFF66DF}">
      <dgm:prSet/>
      <dgm:spPr/>
      <dgm:t>
        <a:bodyPr/>
        <a:lstStyle/>
        <a:p>
          <a:endParaRPr lang="ca-ES"/>
        </a:p>
      </dgm:t>
    </dgm:pt>
    <dgm:pt modelId="{98F2E649-5610-45EA-BD0C-E3D16B2F2108}" type="pres">
      <dgm:prSet presAssocID="{AFBFE9D3-3FB4-4CB4-AE6C-8FB27D216E09}" presName="Name0" presStyleCnt="0">
        <dgm:presLayoutVars>
          <dgm:dir/>
          <dgm:animLvl val="lvl"/>
          <dgm:resizeHandles val="exact"/>
        </dgm:presLayoutVars>
      </dgm:prSet>
      <dgm:spPr/>
    </dgm:pt>
    <dgm:pt modelId="{8FC851C7-30A8-4CAD-A583-37290AAAEBDE}" type="pres">
      <dgm:prSet presAssocID="{BD8670F2-36FC-4AD8-A9AF-097295DC1704}" presName="vertFlow" presStyleCnt="0"/>
      <dgm:spPr/>
    </dgm:pt>
    <dgm:pt modelId="{C2396931-C810-4F41-A625-D73C697891B7}" type="pres">
      <dgm:prSet presAssocID="{BD8670F2-36FC-4AD8-A9AF-097295DC1704}" presName="header" presStyleLbl="node1" presStyleIdx="0" presStyleCnt="2"/>
      <dgm:spPr/>
    </dgm:pt>
    <dgm:pt modelId="{755957E6-591A-46EE-B2EB-181246F63E0F}" type="pres">
      <dgm:prSet presAssocID="{7AC73A84-8ADA-4C9B-B107-C8E7501EFF1F}" presName="parTrans" presStyleLbl="sibTrans2D1" presStyleIdx="0" presStyleCnt="4"/>
      <dgm:spPr/>
    </dgm:pt>
    <dgm:pt modelId="{654AC2BC-BDE0-481B-BEF2-5E0F67E938A5}" type="pres">
      <dgm:prSet presAssocID="{47E6270C-69E8-406B-BE1B-770CCDED3AB8}" presName="child" presStyleLbl="alignAccFollowNode1" presStyleIdx="0" presStyleCnt="4">
        <dgm:presLayoutVars>
          <dgm:chMax val="0"/>
          <dgm:bulletEnabled val="1"/>
        </dgm:presLayoutVars>
      </dgm:prSet>
      <dgm:spPr/>
    </dgm:pt>
    <dgm:pt modelId="{150DE7B4-3058-4D35-A2F6-C01D677C0378}" type="pres">
      <dgm:prSet presAssocID="{D2641690-8200-4145-8E66-2F28BCE69F5D}" presName="sibTrans" presStyleLbl="sibTrans2D1" presStyleIdx="1" presStyleCnt="4"/>
      <dgm:spPr/>
    </dgm:pt>
    <dgm:pt modelId="{8A5C6572-1B71-445D-85D0-80AF64CD618F}" type="pres">
      <dgm:prSet presAssocID="{67076621-D5C5-4CDA-895F-31C717433388}" presName="child" presStyleLbl="alignAccFollowNode1" presStyleIdx="1" presStyleCnt="4">
        <dgm:presLayoutVars>
          <dgm:chMax val="0"/>
          <dgm:bulletEnabled val="1"/>
        </dgm:presLayoutVars>
      </dgm:prSet>
      <dgm:spPr/>
    </dgm:pt>
    <dgm:pt modelId="{925D1CDD-90AD-4B4C-A9A8-47A200BA031E}" type="pres">
      <dgm:prSet presAssocID="{BD8670F2-36FC-4AD8-A9AF-097295DC1704}" presName="hSp" presStyleCnt="0"/>
      <dgm:spPr/>
    </dgm:pt>
    <dgm:pt modelId="{5FDC7B16-530A-47F6-890C-CB0E6898928C}" type="pres">
      <dgm:prSet presAssocID="{5964960A-AD05-4951-987A-7A432243E650}" presName="vertFlow" presStyleCnt="0"/>
      <dgm:spPr/>
    </dgm:pt>
    <dgm:pt modelId="{4EEF3E73-DE2C-46EC-A30F-AD516EA8B2AB}" type="pres">
      <dgm:prSet presAssocID="{5964960A-AD05-4951-987A-7A432243E650}" presName="header" presStyleLbl="node1" presStyleIdx="1" presStyleCnt="2"/>
      <dgm:spPr/>
    </dgm:pt>
    <dgm:pt modelId="{EC9200E0-C089-46F3-ADD9-4EA0D459B3B2}" type="pres">
      <dgm:prSet presAssocID="{8469CC1E-DF59-4988-A6D6-9A95B69FB0A9}" presName="parTrans" presStyleLbl="sibTrans2D1" presStyleIdx="2" presStyleCnt="4"/>
      <dgm:spPr/>
    </dgm:pt>
    <dgm:pt modelId="{5A9F5C5D-29E9-4038-9786-AD84F2D21806}" type="pres">
      <dgm:prSet presAssocID="{C626C47A-0492-4E45-9F36-97B859D5154A}" presName="child" presStyleLbl="alignAccFollowNode1" presStyleIdx="2" presStyleCnt="4">
        <dgm:presLayoutVars>
          <dgm:chMax val="0"/>
          <dgm:bulletEnabled val="1"/>
        </dgm:presLayoutVars>
      </dgm:prSet>
      <dgm:spPr/>
    </dgm:pt>
    <dgm:pt modelId="{62B89A67-0211-42D6-8C31-F9F286821C26}" type="pres">
      <dgm:prSet presAssocID="{EDFA57FA-4D68-4CFE-B2C9-9ACA903EC614}" presName="sibTrans" presStyleLbl="sibTrans2D1" presStyleIdx="3" presStyleCnt="4"/>
      <dgm:spPr/>
    </dgm:pt>
    <dgm:pt modelId="{798FAF91-64BC-40D2-89B5-84E5F1B24E4D}" type="pres">
      <dgm:prSet presAssocID="{AC25E350-2CA0-4A89-B765-9B841C3449E7}" presName="child" presStyleLbl="alignAccFollowNode1" presStyleIdx="3" presStyleCnt="4">
        <dgm:presLayoutVars>
          <dgm:chMax val="0"/>
          <dgm:bulletEnabled val="1"/>
        </dgm:presLayoutVars>
      </dgm:prSet>
      <dgm:spPr/>
    </dgm:pt>
  </dgm:ptLst>
  <dgm:cxnLst>
    <dgm:cxn modelId="{3B94520E-22E3-49A7-A0D5-6C716BD5A84D}" type="presOf" srcId="{EDFA57FA-4D68-4CFE-B2C9-9ACA903EC614}" destId="{62B89A67-0211-42D6-8C31-F9F286821C26}" srcOrd="0" destOrd="0" presId="urn:microsoft.com/office/officeart/2005/8/layout/lProcess1"/>
    <dgm:cxn modelId="{C2183318-6565-4DA6-AC83-442080C1DBC9}" srcId="{BD8670F2-36FC-4AD8-A9AF-097295DC1704}" destId="{47E6270C-69E8-406B-BE1B-770CCDED3AB8}" srcOrd="0" destOrd="0" parTransId="{7AC73A84-8ADA-4C9B-B107-C8E7501EFF1F}" sibTransId="{D2641690-8200-4145-8E66-2F28BCE69F5D}"/>
    <dgm:cxn modelId="{2DFC102A-4ECF-42F1-868F-68704CFBF035}" srcId="{5964960A-AD05-4951-987A-7A432243E650}" destId="{C626C47A-0492-4E45-9F36-97B859D5154A}" srcOrd="0" destOrd="0" parTransId="{8469CC1E-DF59-4988-A6D6-9A95B69FB0A9}" sibTransId="{EDFA57FA-4D68-4CFE-B2C9-9ACA903EC614}"/>
    <dgm:cxn modelId="{83D88139-A9F1-42AA-BDE6-F5987A0F0B8E}" type="presOf" srcId="{C626C47A-0492-4E45-9F36-97B859D5154A}" destId="{5A9F5C5D-29E9-4038-9786-AD84F2D21806}" srcOrd="0" destOrd="0" presId="urn:microsoft.com/office/officeart/2005/8/layout/lProcess1"/>
    <dgm:cxn modelId="{457AD13A-1B16-4295-94B9-1D3E4EE496E8}" type="presOf" srcId="{AC25E350-2CA0-4A89-B765-9B841C3449E7}" destId="{798FAF91-64BC-40D2-89B5-84E5F1B24E4D}" srcOrd="0" destOrd="0" presId="urn:microsoft.com/office/officeart/2005/8/layout/lProcess1"/>
    <dgm:cxn modelId="{87C3DF3B-209A-44B2-BD11-77EF2EFF66DF}" srcId="{5964960A-AD05-4951-987A-7A432243E650}" destId="{AC25E350-2CA0-4A89-B765-9B841C3449E7}" srcOrd="1" destOrd="0" parTransId="{298F9F3C-7788-4A8A-8C65-3A6FB7C696B2}" sibTransId="{2023D068-2E72-4FDD-BB7B-72B9A125E1F0}"/>
    <dgm:cxn modelId="{EBBA4760-C083-4924-BF6D-CF0D377683D0}" type="presOf" srcId="{AFBFE9D3-3FB4-4CB4-AE6C-8FB27D216E09}" destId="{98F2E649-5610-45EA-BD0C-E3D16B2F2108}" srcOrd="0" destOrd="0" presId="urn:microsoft.com/office/officeart/2005/8/layout/lProcess1"/>
    <dgm:cxn modelId="{C6A8894E-2AEC-4325-B7A2-F95FF4E723D2}" type="presOf" srcId="{BD8670F2-36FC-4AD8-A9AF-097295DC1704}" destId="{C2396931-C810-4F41-A625-D73C697891B7}" srcOrd="0" destOrd="0" presId="urn:microsoft.com/office/officeart/2005/8/layout/lProcess1"/>
    <dgm:cxn modelId="{461AD074-F191-4337-A59E-9F47C0102E12}" type="presOf" srcId="{47E6270C-69E8-406B-BE1B-770CCDED3AB8}" destId="{654AC2BC-BDE0-481B-BEF2-5E0F67E938A5}" srcOrd="0" destOrd="0" presId="urn:microsoft.com/office/officeart/2005/8/layout/lProcess1"/>
    <dgm:cxn modelId="{7A2F1A58-F889-44E6-A6AA-9CAC34DCECA6}" type="presOf" srcId="{8469CC1E-DF59-4988-A6D6-9A95B69FB0A9}" destId="{EC9200E0-C089-46F3-ADD9-4EA0D459B3B2}" srcOrd="0" destOrd="0" presId="urn:microsoft.com/office/officeart/2005/8/layout/lProcess1"/>
    <dgm:cxn modelId="{B6377A8B-4AED-4E3B-ABC6-8DABA9B7D9CE}" srcId="{AFBFE9D3-3FB4-4CB4-AE6C-8FB27D216E09}" destId="{5964960A-AD05-4951-987A-7A432243E650}" srcOrd="1" destOrd="0" parTransId="{BA109621-D07E-481F-AFF3-CE944D161C11}" sibTransId="{775039D9-A483-4A0F-8667-DE377866518C}"/>
    <dgm:cxn modelId="{744CF2BD-B62C-4B49-9209-A84CD3EA5B21}" srcId="{BD8670F2-36FC-4AD8-A9AF-097295DC1704}" destId="{67076621-D5C5-4CDA-895F-31C717433388}" srcOrd="1" destOrd="0" parTransId="{81BB8CF6-B908-453A-89C8-3D5A3E6FFD81}" sibTransId="{62A1FDF9-A495-4A82-A866-F25DF4671041}"/>
    <dgm:cxn modelId="{C07788C8-59E9-435A-9C81-ED331AC579C9}" type="presOf" srcId="{D2641690-8200-4145-8E66-2F28BCE69F5D}" destId="{150DE7B4-3058-4D35-A2F6-C01D677C0378}" srcOrd="0" destOrd="0" presId="urn:microsoft.com/office/officeart/2005/8/layout/lProcess1"/>
    <dgm:cxn modelId="{776562E0-07B2-4402-ADFE-C62CE69A3F29}" type="presOf" srcId="{5964960A-AD05-4951-987A-7A432243E650}" destId="{4EEF3E73-DE2C-46EC-A30F-AD516EA8B2AB}" srcOrd="0" destOrd="0" presId="urn:microsoft.com/office/officeart/2005/8/layout/lProcess1"/>
    <dgm:cxn modelId="{7D0F4DEA-631D-4799-817A-10AB77F950EF}" type="presOf" srcId="{67076621-D5C5-4CDA-895F-31C717433388}" destId="{8A5C6572-1B71-445D-85D0-80AF64CD618F}" srcOrd="0" destOrd="0" presId="urn:microsoft.com/office/officeart/2005/8/layout/lProcess1"/>
    <dgm:cxn modelId="{05EAA6F0-0BDA-40D8-A035-DBB13568DC87}" srcId="{AFBFE9D3-3FB4-4CB4-AE6C-8FB27D216E09}" destId="{BD8670F2-36FC-4AD8-A9AF-097295DC1704}" srcOrd="0" destOrd="0" parTransId="{CF98A25B-AF36-4E41-BD8F-0C80A38C82F4}" sibTransId="{A015FE49-A27B-4293-9335-9C3494B8668D}"/>
    <dgm:cxn modelId="{3C831AF1-2577-4444-A54C-AF2FF1B34C96}" type="presOf" srcId="{7AC73A84-8ADA-4C9B-B107-C8E7501EFF1F}" destId="{755957E6-591A-46EE-B2EB-181246F63E0F}" srcOrd="0" destOrd="0" presId="urn:microsoft.com/office/officeart/2005/8/layout/lProcess1"/>
    <dgm:cxn modelId="{91E8EBFC-B409-4767-B235-F0F70A1A36C4}" type="presParOf" srcId="{98F2E649-5610-45EA-BD0C-E3D16B2F2108}" destId="{8FC851C7-30A8-4CAD-A583-37290AAAEBDE}" srcOrd="0" destOrd="0" presId="urn:microsoft.com/office/officeart/2005/8/layout/lProcess1"/>
    <dgm:cxn modelId="{DCC6D7E4-5609-4747-A08D-75083C8C24C8}" type="presParOf" srcId="{8FC851C7-30A8-4CAD-A583-37290AAAEBDE}" destId="{C2396931-C810-4F41-A625-D73C697891B7}" srcOrd="0" destOrd="0" presId="urn:microsoft.com/office/officeart/2005/8/layout/lProcess1"/>
    <dgm:cxn modelId="{BB1F303E-9FE1-4D72-B311-A220644C3BD2}" type="presParOf" srcId="{8FC851C7-30A8-4CAD-A583-37290AAAEBDE}" destId="{755957E6-591A-46EE-B2EB-181246F63E0F}" srcOrd="1" destOrd="0" presId="urn:microsoft.com/office/officeart/2005/8/layout/lProcess1"/>
    <dgm:cxn modelId="{31FA974C-1B60-4258-8FF6-8200EDAB3777}" type="presParOf" srcId="{8FC851C7-30A8-4CAD-A583-37290AAAEBDE}" destId="{654AC2BC-BDE0-481B-BEF2-5E0F67E938A5}" srcOrd="2" destOrd="0" presId="urn:microsoft.com/office/officeart/2005/8/layout/lProcess1"/>
    <dgm:cxn modelId="{97B88212-6BF1-4713-BC4C-565457307065}" type="presParOf" srcId="{8FC851C7-30A8-4CAD-A583-37290AAAEBDE}" destId="{150DE7B4-3058-4D35-A2F6-C01D677C0378}" srcOrd="3" destOrd="0" presId="urn:microsoft.com/office/officeart/2005/8/layout/lProcess1"/>
    <dgm:cxn modelId="{F2052D66-E84C-4B12-A5E3-620E427FB1B9}" type="presParOf" srcId="{8FC851C7-30A8-4CAD-A583-37290AAAEBDE}" destId="{8A5C6572-1B71-445D-85D0-80AF64CD618F}" srcOrd="4" destOrd="0" presId="urn:microsoft.com/office/officeart/2005/8/layout/lProcess1"/>
    <dgm:cxn modelId="{CEEAAEA5-967C-4D9D-99D3-B6B56C360C92}" type="presParOf" srcId="{98F2E649-5610-45EA-BD0C-E3D16B2F2108}" destId="{925D1CDD-90AD-4B4C-A9A8-47A200BA031E}" srcOrd="1" destOrd="0" presId="urn:microsoft.com/office/officeart/2005/8/layout/lProcess1"/>
    <dgm:cxn modelId="{42FE368E-E11E-4259-8046-578E9CF4612E}" type="presParOf" srcId="{98F2E649-5610-45EA-BD0C-E3D16B2F2108}" destId="{5FDC7B16-530A-47F6-890C-CB0E6898928C}" srcOrd="2" destOrd="0" presId="urn:microsoft.com/office/officeart/2005/8/layout/lProcess1"/>
    <dgm:cxn modelId="{F3EF411D-3CEF-4DD7-A40E-11D2C7C015C6}" type="presParOf" srcId="{5FDC7B16-530A-47F6-890C-CB0E6898928C}" destId="{4EEF3E73-DE2C-46EC-A30F-AD516EA8B2AB}" srcOrd="0" destOrd="0" presId="urn:microsoft.com/office/officeart/2005/8/layout/lProcess1"/>
    <dgm:cxn modelId="{A509D621-9F62-4458-969C-EEE0ADA8ED78}" type="presParOf" srcId="{5FDC7B16-530A-47F6-890C-CB0E6898928C}" destId="{EC9200E0-C089-46F3-ADD9-4EA0D459B3B2}" srcOrd="1" destOrd="0" presId="urn:microsoft.com/office/officeart/2005/8/layout/lProcess1"/>
    <dgm:cxn modelId="{EC318CCC-03FC-4DAE-AE13-ADCDEA05B76B}" type="presParOf" srcId="{5FDC7B16-530A-47F6-890C-CB0E6898928C}" destId="{5A9F5C5D-29E9-4038-9786-AD84F2D21806}" srcOrd="2" destOrd="0" presId="urn:microsoft.com/office/officeart/2005/8/layout/lProcess1"/>
    <dgm:cxn modelId="{C3AB1D11-730D-4003-9517-E6B68BAA7503}" type="presParOf" srcId="{5FDC7B16-530A-47F6-890C-CB0E6898928C}" destId="{62B89A67-0211-42D6-8C31-F9F286821C26}" srcOrd="3" destOrd="0" presId="urn:microsoft.com/office/officeart/2005/8/layout/lProcess1"/>
    <dgm:cxn modelId="{8E6EF4FB-F4CF-45FB-84DF-81D2853D9C52}" type="presParOf" srcId="{5FDC7B16-530A-47F6-890C-CB0E6898928C}" destId="{798FAF91-64BC-40D2-89B5-84E5F1B24E4D}"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BFE9D3-3FB4-4CB4-AE6C-8FB27D216E0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ca-ES"/>
        </a:p>
      </dgm:t>
    </dgm:pt>
    <dgm:pt modelId="{BD8670F2-36FC-4AD8-A9AF-097295DC1704}">
      <dgm:prSet phldrT="[Text]" custT="1"/>
      <dgm:spPr/>
      <dgm:t>
        <a:bodyPr/>
        <a:lstStyle/>
        <a:p>
          <a:r>
            <a:rPr lang="ca-ES" sz="2000" dirty="0"/>
            <a:t>Convoca: Universitat Autònoma de Barcelona</a:t>
          </a:r>
        </a:p>
      </dgm:t>
    </dgm:pt>
    <dgm:pt modelId="{CF98A25B-AF36-4E41-BD8F-0C80A38C82F4}" type="parTrans" cxnId="{05EAA6F0-0BDA-40D8-A035-DBB13568DC87}">
      <dgm:prSet/>
      <dgm:spPr/>
      <dgm:t>
        <a:bodyPr/>
        <a:lstStyle/>
        <a:p>
          <a:endParaRPr lang="ca-ES"/>
        </a:p>
      </dgm:t>
    </dgm:pt>
    <dgm:pt modelId="{A015FE49-A27B-4293-9335-9C3494B8668D}" type="sibTrans" cxnId="{05EAA6F0-0BDA-40D8-A035-DBB13568DC87}">
      <dgm:prSet/>
      <dgm:spPr/>
      <dgm:t>
        <a:bodyPr/>
        <a:lstStyle/>
        <a:p>
          <a:endParaRPr lang="ca-ES"/>
        </a:p>
      </dgm:t>
    </dgm:pt>
    <dgm:pt modelId="{47E6270C-69E8-406B-BE1B-770CCDED3AB8}">
      <dgm:prSet phldrT="[Text]" custT="1"/>
      <dgm:spPr/>
      <dgm:t>
        <a:bodyPr/>
        <a:lstStyle/>
        <a:p>
          <a:r>
            <a:rPr lang="ca-ES" sz="2400" baseline="0" dirty="0"/>
            <a:t>Projectes d’investigació</a:t>
          </a:r>
        </a:p>
      </dgm:t>
    </dgm:pt>
    <dgm:pt modelId="{7AC73A84-8ADA-4C9B-B107-C8E7501EFF1F}" type="parTrans" cxnId="{C2183318-6565-4DA6-AC83-442080C1DBC9}">
      <dgm:prSet/>
      <dgm:spPr/>
      <dgm:t>
        <a:bodyPr/>
        <a:lstStyle/>
        <a:p>
          <a:endParaRPr lang="ca-ES"/>
        </a:p>
      </dgm:t>
    </dgm:pt>
    <dgm:pt modelId="{D2641690-8200-4145-8E66-2F28BCE69F5D}" type="sibTrans" cxnId="{C2183318-6565-4DA6-AC83-442080C1DBC9}">
      <dgm:prSet/>
      <dgm:spPr/>
      <dgm:t>
        <a:bodyPr/>
        <a:lstStyle/>
        <a:p>
          <a:endParaRPr lang="ca-ES"/>
        </a:p>
      </dgm:t>
    </dgm:pt>
    <dgm:pt modelId="{67076621-D5C5-4CDA-895F-31C717433388}">
      <dgm:prSet phldrT="[Text]" custT="1"/>
      <dgm:spPr/>
      <dgm:t>
        <a:bodyPr/>
        <a:lstStyle/>
        <a:p>
          <a:r>
            <a:rPr lang="ca-ES" sz="2400" baseline="0" dirty="0">
              <a:hlinkClick xmlns:r="http://schemas.openxmlformats.org/officeDocument/2006/relationships" r:id="rId1"/>
            </a:rPr>
            <a:t>Informació</a:t>
          </a:r>
          <a:endParaRPr lang="ca-ES" sz="2400" baseline="0" dirty="0"/>
        </a:p>
      </dgm:t>
    </dgm:pt>
    <dgm:pt modelId="{81BB8CF6-B908-453A-89C8-3D5A3E6FFD81}" type="parTrans" cxnId="{744CF2BD-B62C-4B49-9209-A84CD3EA5B21}">
      <dgm:prSet/>
      <dgm:spPr/>
      <dgm:t>
        <a:bodyPr/>
        <a:lstStyle/>
        <a:p>
          <a:endParaRPr lang="ca-ES"/>
        </a:p>
      </dgm:t>
    </dgm:pt>
    <dgm:pt modelId="{62A1FDF9-A495-4A82-A866-F25DF4671041}" type="sibTrans" cxnId="{744CF2BD-B62C-4B49-9209-A84CD3EA5B21}">
      <dgm:prSet/>
      <dgm:spPr/>
      <dgm:t>
        <a:bodyPr/>
        <a:lstStyle/>
        <a:p>
          <a:endParaRPr lang="ca-ES"/>
        </a:p>
      </dgm:t>
    </dgm:pt>
    <dgm:pt modelId="{5964960A-AD05-4951-987A-7A432243E650}">
      <dgm:prSet phldrT="[Text]" custT="1"/>
      <dgm:spPr/>
      <dgm:t>
        <a:bodyPr/>
        <a:lstStyle/>
        <a:p>
          <a:r>
            <a:rPr lang="ca-ES" sz="2400" baseline="0" dirty="0"/>
            <a:t> </a:t>
          </a:r>
          <a:r>
            <a:rPr lang="ca-ES" sz="2000" baseline="0" dirty="0"/>
            <a:t>Lideratges emergents/Noves línies</a:t>
          </a:r>
        </a:p>
      </dgm:t>
    </dgm:pt>
    <dgm:pt modelId="{BA109621-D07E-481F-AFF3-CE944D161C11}" type="parTrans" cxnId="{B6377A8B-4AED-4E3B-ABC6-8DABA9B7D9CE}">
      <dgm:prSet/>
      <dgm:spPr/>
      <dgm:t>
        <a:bodyPr/>
        <a:lstStyle/>
        <a:p>
          <a:endParaRPr lang="ca-ES"/>
        </a:p>
      </dgm:t>
    </dgm:pt>
    <dgm:pt modelId="{775039D9-A483-4A0F-8667-DE377866518C}" type="sibTrans" cxnId="{B6377A8B-4AED-4E3B-ABC6-8DABA9B7D9CE}">
      <dgm:prSet/>
      <dgm:spPr/>
      <dgm:t>
        <a:bodyPr/>
        <a:lstStyle/>
        <a:p>
          <a:endParaRPr lang="ca-ES"/>
        </a:p>
      </dgm:t>
    </dgm:pt>
    <dgm:pt modelId="{C626C47A-0492-4E45-9F36-97B859D5154A}">
      <dgm:prSet phldrT="[Text]" custT="1"/>
      <dgm:spPr/>
      <dgm:t>
        <a:bodyPr/>
        <a:lstStyle/>
        <a:p>
          <a:r>
            <a:rPr lang="ca-ES" sz="2400" dirty="0"/>
            <a:t>15.000 €  per actuació</a:t>
          </a:r>
        </a:p>
      </dgm:t>
    </dgm:pt>
    <dgm:pt modelId="{8469CC1E-DF59-4988-A6D6-9A95B69FB0A9}" type="parTrans" cxnId="{2DFC102A-4ECF-42F1-868F-68704CFBF035}">
      <dgm:prSet/>
      <dgm:spPr/>
      <dgm:t>
        <a:bodyPr/>
        <a:lstStyle/>
        <a:p>
          <a:endParaRPr lang="ca-ES"/>
        </a:p>
      </dgm:t>
    </dgm:pt>
    <dgm:pt modelId="{EDFA57FA-4D68-4CFE-B2C9-9ACA903EC614}" type="sibTrans" cxnId="{2DFC102A-4ECF-42F1-868F-68704CFBF035}">
      <dgm:prSet/>
      <dgm:spPr/>
      <dgm:t>
        <a:bodyPr/>
        <a:lstStyle/>
        <a:p>
          <a:endParaRPr lang="ca-ES"/>
        </a:p>
      </dgm:t>
    </dgm:pt>
    <dgm:pt modelId="{AC25E350-2CA0-4A89-B765-9B841C3449E7}">
      <dgm:prSet phldrT="[Text]" custT="1"/>
      <dgm:spPr/>
      <dgm:t>
        <a:bodyPr/>
        <a:lstStyle/>
        <a:p>
          <a:r>
            <a:rPr lang="ca-ES" sz="2400" dirty="0"/>
            <a:t>Termini: 14/07/2023</a:t>
          </a:r>
        </a:p>
      </dgm:t>
    </dgm:pt>
    <dgm:pt modelId="{298F9F3C-7788-4A8A-8C65-3A6FB7C696B2}" type="parTrans" cxnId="{87C3DF3B-209A-44B2-BD11-77EF2EFF66DF}">
      <dgm:prSet/>
      <dgm:spPr/>
      <dgm:t>
        <a:bodyPr/>
        <a:lstStyle/>
        <a:p>
          <a:endParaRPr lang="ca-ES"/>
        </a:p>
      </dgm:t>
    </dgm:pt>
    <dgm:pt modelId="{2023D068-2E72-4FDD-BB7B-72B9A125E1F0}" type="sibTrans" cxnId="{87C3DF3B-209A-44B2-BD11-77EF2EFF66DF}">
      <dgm:prSet/>
      <dgm:spPr/>
      <dgm:t>
        <a:bodyPr/>
        <a:lstStyle/>
        <a:p>
          <a:endParaRPr lang="ca-ES"/>
        </a:p>
      </dgm:t>
    </dgm:pt>
    <dgm:pt modelId="{98F2E649-5610-45EA-BD0C-E3D16B2F2108}" type="pres">
      <dgm:prSet presAssocID="{AFBFE9D3-3FB4-4CB4-AE6C-8FB27D216E09}" presName="Name0" presStyleCnt="0">
        <dgm:presLayoutVars>
          <dgm:dir/>
          <dgm:animLvl val="lvl"/>
          <dgm:resizeHandles val="exact"/>
        </dgm:presLayoutVars>
      </dgm:prSet>
      <dgm:spPr/>
    </dgm:pt>
    <dgm:pt modelId="{8FC851C7-30A8-4CAD-A583-37290AAAEBDE}" type="pres">
      <dgm:prSet presAssocID="{BD8670F2-36FC-4AD8-A9AF-097295DC1704}" presName="vertFlow" presStyleCnt="0"/>
      <dgm:spPr/>
    </dgm:pt>
    <dgm:pt modelId="{C2396931-C810-4F41-A625-D73C697891B7}" type="pres">
      <dgm:prSet presAssocID="{BD8670F2-36FC-4AD8-A9AF-097295DC1704}" presName="header" presStyleLbl="node1" presStyleIdx="0" presStyleCnt="2"/>
      <dgm:spPr/>
    </dgm:pt>
    <dgm:pt modelId="{755957E6-591A-46EE-B2EB-181246F63E0F}" type="pres">
      <dgm:prSet presAssocID="{7AC73A84-8ADA-4C9B-B107-C8E7501EFF1F}" presName="parTrans" presStyleLbl="sibTrans2D1" presStyleIdx="0" presStyleCnt="4"/>
      <dgm:spPr/>
    </dgm:pt>
    <dgm:pt modelId="{654AC2BC-BDE0-481B-BEF2-5E0F67E938A5}" type="pres">
      <dgm:prSet presAssocID="{47E6270C-69E8-406B-BE1B-770CCDED3AB8}" presName="child" presStyleLbl="alignAccFollowNode1" presStyleIdx="0" presStyleCnt="4">
        <dgm:presLayoutVars>
          <dgm:chMax val="0"/>
          <dgm:bulletEnabled val="1"/>
        </dgm:presLayoutVars>
      </dgm:prSet>
      <dgm:spPr/>
    </dgm:pt>
    <dgm:pt modelId="{150DE7B4-3058-4D35-A2F6-C01D677C0378}" type="pres">
      <dgm:prSet presAssocID="{D2641690-8200-4145-8E66-2F28BCE69F5D}" presName="sibTrans" presStyleLbl="sibTrans2D1" presStyleIdx="1" presStyleCnt="4"/>
      <dgm:spPr/>
    </dgm:pt>
    <dgm:pt modelId="{8A5C6572-1B71-445D-85D0-80AF64CD618F}" type="pres">
      <dgm:prSet presAssocID="{67076621-D5C5-4CDA-895F-31C717433388}" presName="child" presStyleLbl="alignAccFollowNode1" presStyleIdx="1" presStyleCnt="4">
        <dgm:presLayoutVars>
          <dgm:chMax val="0"/>
          <dgm:bulletEnabled val="1"/>
        </dgm:presLayoutVars>
      </dgm:prSet>
      <dgm:spPr/>
    </dgm:pt>
    <dgm:pt modelId="{925D1CDD-90AD-4B4C-A9A8-47A200BA031E}" type="pres">
      <dgm:prSet presAssocID="{BD8670F2-36FC-4AD8-A9AF-097295DC1704}" presName="hSp" presStyleCnt="0"/>
      <dgm:spPr/>
    </dgm:pt>
    <dgm:pt modelId="{5FDC7B16-530A-47F6-890C-CB0E6898928C}" type="pres">
      <dgm:prSet presAssocID="{5964960A-AD05-4951-987A-7A432243E650}" presName="vertFlow" presStyleCnt="0"/>
      <dgm:spPr/>
    </dgm:pt>
    <dgm:pt modelId="{4EEF3E73-DE2C-46EC-A30F-AD516EA8B2AB}" type="pres">
      <dgm:prSet presAssocID="{5964960A-AD05-4951-987A-7A432243E650}" presName="header" presStyleLbl="node1" presStyleIdx="1" presStyleCnt="2" custLinFactNeighborX="-96" custLinFactNeighborY="-12133"/>
      <dgm:spPr/>
    </dgm:pt>
    <dgm:pt modelId="{EC9200E0-C089-46F3-ADD9-4EA0D459B3B2}" type="pres">
      <dgm:prSet presAssocID="{8469CC1E-DF59-4988-A6D6-9A95B69FB0A9}" presName="parTrans" presStyleLbl="sibTrans2D1" presStyleIdx="2" presStyleCnt="4"/>
      <dgm:spPr/>
    </dgm:pt>
    <dgm:pt modelId="{5A9F5C5D-29E9-4038-9786-AD84F2D21806}" type="pres">
      <dgm:prSet presAssocID="{C626C47A-0492-4E45-9F36-97B859D5154A}" presName="child" presStyleLbl="alignAccFollowNode1" presStyleIdx="2" presStyleCnt="4">
        <dgm:presLayoutVars>
          <dgm:chMax val="0"/>
          <dgm:bulletEnabled val="1"/>
        </dgm:presLayoutVars>
      </dgm:prSet>
      <dgm:spPr/>
    </dgm:pt>
    <dgm:pt modelId="{62B89A67-0211-42D6-8C31-F9F286821C26}" type="pres">
      <dgm:prSet presAssocID="{EDFA57FA-4D68-4CFE-B2C9-9ACA903EC614}" presName="sibTrans" presStyleLbl="sibTrans2D1" presStyleIdx="3" presStyleCnt="4"/>
      <dgm:spPr/>
    </dgm:pt>
    <dgm:pt modelId="{798FAF91-64BC-40D2-89B5-84E5F1B24E4D}" type="pres">
      <dgm:prSet presAssocID="{AC25E350-2CA0-4A89-B765-9B841C3449E7}" presName="child" presStyleLbl="alignAccFollowNode1" presStyleIdx="3" presStyleCnt="4">
        <dgm:presLayoutVars>
          <dgm:chMax val="0"/>
          <dgm:bulletEnabled val="1"/>
        </dgm:presLayoutVars>
      </dgm:prSet>
      <dgm:spPr/>
    </dgm:pt>
  </dgm:ptLst>
  <dgm:cxnLst>
    <dgm:cxn modelId="{3B94520E-22E3-49A7-A0D5-6C716BD5A84D}" type="presOf" srcId="{EDFA57FA-4D68-4CFE-B2C9-9ACA903EC614}" destId="{62B89A67-0211-42D6-8C31-F9F286821C26}" srcOrd="0" destOrd="0" presId="urn:microsoft.com/office/officeart/2005/8/layout/lProcess1"/>
    <dgm:cxn modelId="{C2183318-6565-4DA6-AC83-442080C1DBC9}" srcId="{BD8670F2-36FC-4AD8-A9AF-097295DC1704}" destId="{47E6270C-69E8-406B-BE1B-770CCDED3AB8}" srcOrd="0" destOrd="0" parTransId="{7AC73A84-8ADA-4C9B-B107-C8E7501EFF1F}" sibTransId="{D2641690-8200-4145-8E66-2F28BCE69F5D}"/>
    <dgm:cxn modelId="{2DFC102A-4ECF-42F1-868F-68704CFBF035}" srcId="{5964960A-AD05-4951-987A-7A432243E650}" destId="{C626C47A-0492-4E45-9F36-97B859D5154A}" srcOrd="0" destOrd="0" parTransId="{8469CC1E-DF59-4988-A6D6-9A95B69FB0A9}" sibTransId="{EDFA57FA-4D68-4CFE-B2C9-9ACA903EC614}"/>
    <dgm:cxn modelId="{83D88139-A9F1-42AA-BDE6-F5987A0F0B8E}" type="presOf" srcId="{C626C47A-0492-4E45-9F36-97B859D5154A}" destId="{5A9F5C5D-29E9-4038-9786-AD84F2D21806}" srcOrd="0" destOrd="0" presId="urn:microsoft.com/office/officeart/2005/8/layout/lProcess1"/>
    <dgm:cxn modelId="{457AD13A-1B16-4295-94B9-1D3E4EE496E8}" type="presOf" srcId="{AC25E350-2CA0-4A89-B765-9B841C3449E7}" destId="{798FAF91-64BC-40D2-89B5-84E5F1B24E4D}" srcOrd="0" destOrd="0" presId="urn:microsoft.com/office/officeart/2005/8/layout/lProcess1"/>
    <dgm:cxn modelId="{87C3DF3B-209A-44B2-BD11-77EF2EFF66DF}" srcId="{5964960A-AD05-4951-987A-7A432243E650}" destId="{AC25E350-2CA0-4A89-B765-9B841C3449E7}" srcOrd="1" destOrd="0" parTransId="{298F9F3C-7788-4A8A-8C65-3A6FB7C696B2}" sibTransId="{2023D068-2E72-4FDD-BB7B-72B9A125E1F0}"/>
    <dgm:cxn modelId="{EBBA4760-C083-4924-BF6D-CF0D377683D0}" type="presOf" srcId="{AFBFE9D3-3FB4-4CB4-AE6C-8FB27D216E09}" destId="{98F2E649-5610-45EA-BD0C-E3D16B2F2108}" srcOrd="0" destOrd="0" presId="urn:microsoft.com/office/officeart/2005/8/layout/lProcess1"/>
    <dgm:cxn modelId="{C6A8894E-2AEC-4325-B7A2-F95FF4E723D2}" type="presOf" srcId="{BD8670F2-36FC-4AD8-A9AF-097295DC1704}" destId="{C2396931-C810-4F41-A625-D73C697891B7}" srcOrd="0" destOrd="0" presId="urn:microsoft.com/office/officeart/2005/8/layout/lProcess1"/>
    <dgm:cxn modelId="{461AD074-F191-4337-A59E-9F47C0102E12}" type="presOf" srcId="{47E6270C-69E8-406B-BE1B-770CCDED3AB8}" destId="{654AC2BC-BDE0-481B-BEF2-5E0F67E938A5}" srcOrd="0" destOrd="0" presId="urn:microsoft.com/office/officeart/2005/8/layout/lProcess1"/>
    <dgm:cxn modelId="{7A2F1A58-F889-44E6-A6AA-9CAC34DCECA6}" type="presOf" srcId="{8469CC1E-DF59-4988-A6D6-9A95B69FB0A9}" destId="{EC9200E0-C089-46F3-ADD9-4EA0D459B3B2}" srcOrd="0" destOrd="0" presId="urn:microsoft.com/office/officeart/2005/8/layout/lProcess1"/>
    <dgm:cxn modelId="{B6377A8B-4AED-4E3B-ABC6-8DABA9B7D9CE}" srcId="{AFBFE9D3-3FB4-4CB4-AE6C-8FB27D216E09}" destId="{5964960A-AD05-4951-987A-7A432243E650}" srcOrd="1" destOrd="0" parTransId="{BA109621-D07E-481F-AFF3-CE944D161C11}" sibTransId="{775039D9-A483-4A0F-8667-DE377866518C}"/>
    <dgm:cxn modelId="{744CF2BD-B62C-4B49-9209-A84CD3EA5B21}" srcId="{BD8670F2-36FC-4AD8-A9AF-097295DC1704}" destId="{67076621-D5C5-4CDA-895F-31C717433388}" srcOrd="1" destOrd="0" parTransId="{81BB8CF6-B908-453A-89C8-3D5A3E6FFD81}" sibTransId="{62A1FDF9-A495-4A82-A866-F25DF4671041}"/>
    <dgm:cxn modelId="{C07788C8-59E9-435A-9C81-ED331AC579C9}" type="presOf" srcId="{D2641690-8200-4145-8E66-2F28BCE69F5D}" destId="{150DE7B4-3058-4D35-A2F6-C01D677C0378}" srcOrd="0" destOrd="0" presId="urn:microsoft.com/office/officeart/2005/8/layout/lProcess1"/>
    <dgm:cxn modelId="{776562E0-07B2-4402-ADFE-C62CE69A3F29}" type="presOf" srcId="{5964960A-AD05-4951-987A-7A432243E650}" destId="{4EEF3E73-DE2C-46EC-A30F-AD516EA8B2AB}" srcOrd="0" destOrd="0" presId="urn:microsoft.com/office/officeart/2005/8/layout/lProcess1"/>
    <dgm:cxn modelId="{7D0F4DEA-631D-4799-817A-10AB77F950EF}" type="presOf" srcId="{67076621-D5C5-4CDA-895F-31C717433388}" destId="{8A5C6572-1B71-445D-85D0-80AF64CD618F}" srcOrd="0" destOrd="0" presId="urn:microsoft.com/office/officeart/2005/8/layout/lProcess1"/>
    <dgm:cxn modelId="{05EAA6F0-0BDA-40D8-A035-DBB13568DC87}" srcId="{AFBFE9D3-3FB4-4CB4-AE6C-8FB27D216E09}" destId="{BD8670F2-36FC-4AD8-A9AF-097295DC1704}" srcOrd="0" destOrd="0" parTransId="{CF98A25B-AF36-4E41-BD8F-0C80A38C82F4}" sibTransId="{A015FE49-A27B-4293-9335-9C3494B8668D}"/>
    <dgm:cxn modelId="{3C831AF1-2577-4444-A54C-AF2FF1B34C96}" type="presOf" srcId="{7AC73A84-8ADA-4C9B-B107-C8E7501EFF1F}" destId="{755957E6-591A-46EE-B2EB-181246F63E0F}" srcOrd="0" destOrd="0" presId="urn:microsoft.com/office/officeart/2005/8/layout/lProcess1"/>
    <dgm:cxn modelId="{91E8EBFC-B409-4767-B235-F0F70A1A36C4}" type="presParOf" srcId="{98F2E649-5610-45EA-BD0C-E3D16B2F2108}" destId="{8FC851C7-30A8-4CAD-A583-37290AAAEBDE}" srcOrd="0" destOrd="0" presId="urn:microsoft.com/office/officeart/2005/8/layout/lProcess1"/>
    <dgm:cxn modelId="{DCC6D7E4-5609-4747-A08D-75083C8C24C8}" type="presParOf" srcId="{8FC851C7-30A8-4CAD-A583-37290AAAEBDE}" destId="{C2396931-C810-4F41-A625-D73C697891B7}" srcOrd="0" destOrd="0" presId="urn:microsoft.com/office/officeart/2005/8/layout/lProcess1"/>
    <dgm:cxn modelId="{BB1F303E-9FE1-4D72-B311-A220644C3BD2}" type="presParOf" srcId="{8FC851C7-30A8-4CAD-A583-37290AAAEBDE}" destId="{755957E6-591A-46EE-B2EB-181246F63E0F}" srcOrd="1" destOrd="0" presId="urn:microsoft.com/office/officeart/2005/8/layout/lProcess1"/>
    <dgm:cxn modelId="{31FA974C-1B60-4258-8FF6-8200EDAB3777}" type="presParOf" srcId="{8FC851C7-30A8-4CAD-A583-37290AAAEBDE}" destId="{654AC2BC-BDE0-481B-BEF2-5E0F67E938A5}" srcOrd="2" destOrd="0" presId="urn:microsoft.com/office/officeart/2005/8/layout/lProcess1"/>
    <dgm:cxn modelId="{97B88212-6BF1-4713-BC4C-565457307065}" type="presParOf" srcId="{8FC851C7-30A8-4CAD-A583-37290AAAEBDE}" destId="{150DE7B4-3058-4D35-A2F6-C01D677C0378}" srcOrd="3" destOrd="0" presId="urn:microsoft.com/office/officeart/2005/8/layout/lProcess1"/>
    <dgm:cxn modelId="{F2052D66-E84C-4B12-A5E3-620E427FB1B9}" type="presParOf" srcId="{8FC851C7-30A8-4CAD-A583-37290AAAEBDE}" destId="{8A5C6572-1B71-445D-85D0-80AF64CD618F}" srcOrd="4" destOrd="0" presId="urn:microsoft.com/office/officeart/2005/8/layout/lProcess1"/>
    <dgm:cxn modelId="{CEEAAEA5-967C-4D9D-99D3-B6B56C360C92}" type="presParOf" srcId="{98F2E649-5610-45EA-BD0C-E3D16B2F2108}" destId="{925D1CDD-90AD-4B4C-A9A8-47A200BA031E}" srcOrd="1" destOrd="0" presId="urn:microsoft.com/office/officeart/2005/8/layout/lProcess1"/>
    <dgm:cxn modelId="{42FE368E-E11E-4259-8046-578E9CF4612E}" type="presParOf" srcId="{98F2E649-5610-45EA-BD0C-E3D16B2F2108}" destId="{5FDC7B16-530A-47F6-890C-CB0E6898928C}" srcOrd="2" destOrd="0" presId="urn:microsoft.com/office/officeart/2005/8/layout/lProcess1"/>
    <dgm:cxn modelId="{F3EF411D-3CEF-4DD7-A40E-11D2C7C015C6}" type="presParOf" srcId="{5FDC7B16-530A-47F6-890C-CB0E6898928C}" destId="{4EEF3E73-DE2C-46EC-A30F-AD516EA8B2AB}" srcOrd="0" destOrd="0" presId="urn:microsoft.com/office/officeart/2005/8/layout/lProcess1"/>
    <dgm:cxn modelId="{A509D621-9F62-4458-969C-EEE0ADA8ED78}" type="presParOf" srcId="{5FDC7B16-530A-47F6-890C-CB0E6898928C}" destId="{EC9200E0-C089-46F3-ADD9-4EA0D459B3B2}" srcOrd="1" destOrd="0" presId="urn:microsoft.com/office/officeart/2005/8/layout/lProcess1"/>
    <dgm:cxn modelId="{EC318CCC-03FC-4DAE-AE13-ADCDEA05B76B}" type="presParOf" srcId="{5FDC7B16-530A-47F6-890C-CB0E6898928C}" destId="{5A9F5C5D-29E9-4038-9786-AD84F2D21806}" srcOrd="2" destOrd="0" presId="urn:microsoft.com/office/officeart/2005/8/layout/lProcess1"/>
    <dgm:cxn modelId="{C3AB1D11-730D-4003-9517-E6B68BAA7503}" type="presParOf" srcId="{5FDC7B16-530A-47F6-890C-CB0E6898928C}" destId="{62B89A67-0211-42D6-8C31-F9F286821C26}" srcOrd="3" destOrd="0" presId="urn:microsoft.com/office/officeart/2005/8/layout/lProcess1"/>
    <dgm:cxn modelId="{8E6EF4FB-F4CF-45FB-84DF-81D2853D9C52}" type="presParOf" srcId="{5FDC7B16-530A-47F6-890C-CB0E6898928C}" destId="{798FAF91-64BC-40D2-89B5-84E5F1B24E4D}"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BFE9D3-3FB4-4CB4-AE6C-8FB27D216E0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ca-ES"/>
        </a:p>
      </dgm:t>
    </dgm:pt>
    <dgm:pt modelId="{BD8670F2-36FC-4AD8-A9AF-097295DC1704}">
      <dgm:prSet phldrT="[Text]" custT="1"/>
      <dgm:spPr/>
      <dgm:t>
        <a:bodyPr/>
        <a:lstStyle/>
        <a:p>
          <a:r>
            <a:rPr lang="ca-ES" sz="2000" dirty="0"/>
            <a:t>Convoca: Universitat Autònoma de Barcelona</a:t>
          </a:r>
        </a:p>
      </dgm:t>
    </dgm:pt>
    <dgm:pt modelId="{CF98A25B-AF36-4E41-BD8F-0C80A38C82F4}" type="parTrans" cxnId="{05EAA6F0-0BDA-40D8-A035-DBB13568DC87}">
      <dgm:prSet/>
      <dgm:spPr/>
      <dgm:t>
        <a:bodyPr/>
        <a:lstStyle/>
        <a:p>
          <a:endParaRPr lang="ca-ES"/>
        </a:p>
      </dgm:t>
    </dgm:pt>
    <dgm:pt modelId="{A015FE49-A27B-4293-9335-9C3494B8668D}" type="sibTrans" cxnId="{05EAA6F0-0BDA-40D8-A035-DBB13568DC87}">
      <dgm:prSet/>
      <dgm:spPr/>
      <dgm:t>
        <a:bodyPr/>
        <a:lstStyle/>
        <a:p>
          <a:endParaRPr lang="ca-ES"/>
        </a:p>
      </dgm:t>
    </dgm:pt>
    <dgm:pt modelId="{47E6270C-69E8-406B-BE1B-770CCDED3AB8}">
      <dgm:prSet phldrT="[Text]" custT="1"/>
      <dgm:spPr/>
      <dgm:t>
        <a:bodyPr/>
        <a:lstStyle/>
        <a:p>
          <a:r>
            <a:rPr lang="ca-ES" sz="2000" baseline="0" dirty="0"/>
            <a:t>Contractes d’investigador/a distingit</a:t>
          </a:r>
        </a:p>
      </dgm:t>
    </dgm:pt>
    <dgm:pt modelId="{7AC73A84-8ADA-4C9B-B107-C8E7501EFF1F}" type="parTrans" cxnId="{C2183318-6565-4DA6-AC83-442080C1DBC9}">
      <dgm:prSet/>
      <dgm:spPr/>
      <dgm:t>
        <a:bodyPr/>
        <a:lstStyle/>
        <a:p>
          <a:endParaRPr lang="ca-ES"/>
        </a:p>
      </dgm:t>
    </dgm:pt>
    <dgm:pt modelId="{D2641690-8200-4145-8E66-2F28BCE69F5D}" type="sibTrans" cxnId="{C2183318-6565-4DA6-AC83-442080C1DBC9}">
      <dgm:prSet/>
      <dgm:spPr/>
      <dgm:t>
        <a:bodyPr/>
        <a:lstStyle/>
        <a:p>
          <a:endParaRPr lang="ca-ES"/>
        </a:p>
      </dgm:t>
    </dgm:pt>
    <dgm:pt modelId="{67076621-D5C5-4CDA-895F-31C717433388}">
      <dgm:prSet phldrT="[Text]" custT="1"/>
      <dgm:spPr/>
      <dgm:t>
        <a:bodyPr/>
        <a:lstStyle/>
        <a:p>
          <a:r>
            <a:rPr lang="ca-ES" sz="2400" baseline="0" dirty="0"/>
            <a:t>Pendent aprovació CRTI</a:t>
          </a:r>
        </a:p>
      </dgm:t>
    </dgm:pt>
    <dgm:pt modelId="{81BB8CF6-B908-453A-89C8-3D5A3E6FFD81}" type="parTrans" cxnId="{744CF2BD-B62C-4B49-9209-A84CD3EA5B21}">
      <dgm:prSet/>
      <dgm:spPr/>
      <dgm:t>
        <a:bodyPr/>
        <a:lstStyle/>
        <a:p>
          <a:endParaRPr lang="ca-ES"/>
        </a:p>
      </dgm:t>
    </dgm:pt>
    <dgm:pt modelId="{62A1FDF9-A495-4A82-A866-F25DF4671041}" type="sibTrans" cxnId="{744CF2BD-B62C-4B49-9209-A84CD3EA5B21}">
      <dgm:prSet/>
      <dgm:spPr/>
      <dgm:t>
        <a:bodyPr/>
        <a:lstStyle/>
        <a:p>
          <a:endParaRPr lang="ca-ES"/>
        </a:p>
      </dgm:t>
    </dgm:pt>
    <dgm:pt modelId="{5964960A-AD05-4951-987A-7A432243E650}">
      <dgm:prSet phldrT="[Text]" custT="1"/>
      <dgm:spPr/>
      <dgm:t>
        <a:bodyPr/>
        <a:lstStyle/>
        <a:p>
          <a:r>
            <a:rPr lang="ca-ES" sz="2400" baseline="0" dirty="0"/>
            <a:t> </a:t>
          </a:r>
          <a:r>
            <a:rPr lang="ca-ES" sz="2000" baseline="0" dirty="0"/>
            <a:t>Captació i retenció de talent</a:t>
          </a:r>
        </a:p>
      </dgm:t>
    </dgm:pt>
    <dgm:pt modelId="{BA109621-D07E-481F-AFF3-CE944D161C11}" type="parTrans" cxnId="{B6377A8B-4AED-4E3B-ABC6-8DABA9B7D9CE}">
      <dgm:prSet/>
      <dgm:spPr/>
      <dgm:t>
        <a:bodyPr/>
        <a:lstStyle/>
        <a:p>
          <a:endParaRPr lang="ca-ES"/>
        </a:p>
      </dgm:t>
    </dgm:pt>
    <dgm:pt modelId="{775039D9-A483-4A0F-8667-DE377866518C}" type="sibTrans" cxnId="{B6377A8B-4AED-4E3B-ABC6-8DABA9B7D9CE}">
      <dgm:prSet/>
      <dgm:spPr/>
      <dgm:t>
        <a:bodyPr/>
        <a:lstStyle/>
        <a:p>
          <a:endParaRPr lang="ca-ES"/>
        </a:p>
      </dgm:t>
    </dgm:pt>
    <dgm:pt modelId="{C626C47A-0492-4E45-9F36-97B859D5154A}">
      <dgm:prSet phldrT="[Text]" custT="1"/>
      <dgm:spPr/>
      <dgm:t>
        <a:bodyPr/>
        <a:lstStyle/>
        <a:p>
          <a:r>
            <a:rPr lang="ca-ES" sz="2000" dirty="0"/>
            <a:t>50 % cost contractació /per actuació</a:t>
          </a:r>
        </a:p>
      </dgm:t>
    </dgm:pt>
    <dgm:pt modelId="{8469CC1E-DF59-4988-A6D6-9A95B69FB0A9}" type="parTrans" cxnId="{2DFC102A-4ECF-42F1-868F-68704CFBF035}">
      <dgm:prSet/>
      <dgm:spPr/>
      <dgm:t>
        <a:bodyPr/>
        <a:lstStyle/>
        <a:p>
          <a:endParaRPr lang="ca-ES"/>
        </a:p>
      </dgm:t>
    </dgm:pt>
    <dgm:pt modelId="{EDFA57FA-4D68-4CFE-B2C9-9ACA903EC614}" type="sibTrans" cxnId="{2DFC102A-4ECF-42F1-868F-68704CFBF035}">
      <dgm:prSet/>
      <dgm:spPr/>
      <dgm:t>
        <a:bodyPr/>
        <a:lstStyle/>
        <a:p>
          <a:endParaRPr lang="ca-ES"/>
        </a:p>
      </dgm:t>
    </dgm:pt>
    <dgm:pt modelId="{AC25E350-2CA0-4A89-B765-9B841C3449E7}">
      <dgm:prSet phldrT="[Text]" custT="1"/>
      <dgm:spPr/>
      <dgm:t>
        <a:bodyPr/>
        <a:lstStyle/>
        <a:p>
          <a:r>
            <a:rPr lang="ca-ES" sz="2400" dirty="0"/>
            <a:t>Termini: pendent</a:t>
          </a:r>
        </a:p>
      </dgm:t>
    </dgm:pt>
    <dgm:pt modelId="{298F9F3C-7788-4A8A-8C65-3A6FB7C696B2}" type="parTrans" cxnId="{87C3DF3B-209A-44B2-BD11-77EF2EFF66DF}">
      <dgm:prSet/>
      <dgm:spPr/>
      <dgm:t>
        <a:bodyPr/>
        <a:lstStyle/>
        <a:p>
          <a:endParaRPr lang="ca-ES"/>
        </a:p>
      </dgm:t>
    </dgm:pt>
    <dgm:pt modelId="{2023D068-2E72-4FDD-BB7B-72B9A125E1F0}" type="sibTrans" cxnId="{87C3DF3B-209A-44B2-BD11-77EF2EFF66DF}">
      <dgm:prSet/>
      <dgm:spPr/>
      <dgm:t>
        <a:bodyPr/>
        <a:lstStyle/>
        <a:p>
          <a:endParaRPr lang="ca-ES"/>
        </a:p>
      </dgm:t>
    </dgm:pt>
    <dgm:pt modelId="{98F2E649-5610-45EA-BD0C-E3D16B2F2108}" type="pres">
      <dgm:prSet presAssocID="{AFBFE9D3-3FB4-4CB4-AE6C-8FB27D216E09}" presName="Name0" presStyleCnt="0">
        <dgm:presLayoutVars>
          <dgm:dir/>
          <dgm:animLvl val="lvl"/>
          <dgm:resizeHandles val="exact"/>
        </dgm:presLayoutVars>
      </dgm:prSet>
      <dgm:spPr/>
    </dgm:pt>
    <dgm:pt modelId="{8FC851C7-30A8-4CAD-A583-37290AAAEBDE}" type="pres">
      <dgm:prSet presAssocID="{BD8670F2-36FC-4AD8-A9AF-097295DC1704}" presName="vertFlow" presStyleCnt="0"/>
      <dgm:spPr/>
    </dgm:pt>
    <dgm:pt modelId="{C2396931-C810-4F41-A625-D73C697891B7}" type="pres">
      <dgm:prSet presAssocID="{BD8670F2-36FC-4AD8-A9AF-097295DC1704}" presName="header" presStyleLbl="node1" presStyleIdx="0" presStyleCnt="2"/>
      <dgm:spPr/>
    </dgm:pt>
    <dgm:pt modelId="{755957E6-591A-46EE-B2EB-181246F63E0F}" type="pres">
      <dgm:prSet presAssocID="{7AC73A84-8ADA-4C9B-B107-C8E7501EFF1F}" presName="parTrans" presStyleLbl="sibTrans2D1" presStyleIdx="0" presStyleCnt="4"/>
      <dgm:spPr/>
    </dgm:pt>
    <dgm:pt modelId="{654AC2BC-BDE0-481B-BEF2-5E0F67E938A5}" type="pres">
      <dgm:prSet presAssocID="{47E6270C-69E8-406B-BE1B-770CCDED3AB8}" presName="child" presStyleLbl="alignAccFollowNode1" presStyleIdx="0" presStyleCnt="4">
        <dgm:presLayoutVars>
          <dgm:chMax val="0"/>
          <dgm:bulletEnabled val="1"/>
        </dgm:presLayoutVars>
      </dgm:prSet>
      <dgm:spPr/>
    </dgm:pt>
    <dgm:pt modelId="{150DE7B4-3058-4D35-A2F6-C01D677C0378}" type="pres">
      <dgm:prSet presAssocID="{D2641690-8200-4145-8E66-2F28BCE69F5D}" presName="sibTrans" presStyleLbl="sibTrans2D1" presStyleIdx="1" presStyleCnt="4"/>
      <dgm:spPr/>
    </dgm:pt>
    <dgm:pt modelId="{8A5C6572-1B71-445D-85D0-80AF64CD618F}" type="pres">
      <dgm:prSet presAssocID="{67076621-D5C5-4CDA-895F-31C717433388}" presName="child" presStyleLbl="alignAccFollowNode1" presStyleIdx="1" presStyleCnt="4">
        <dgm:presLayoutVars>
          <dgm:chMax val="0"/>
          <dgm:bulletEnabled val="1"/>
        </dgm:presLayoutVars>
      </dgm:prSet>
      <dgm:spPr/>
    </dgm:pt>
    <dgm:pt modelId="{925D1CDD-90AD-4B4C-A9A8-47A200BA031E}" type="pres">
      <dgm:prSet presAssocID="{BD8670F2-36FC-4AD8-A9AF-097295DC1704}" presName="hSp" presStyleCnt="0"/>
      <dgm:spPr/>
    </dgm:pt>
    <dgm:pt modelId="{5FDC7B16-530A-47F6-890C-CB0E6898928C}" type="pres">
      <dgm:prSet presAssocID="{5964960A-AD05-4951-987A-7A432243E650}" presName="vertFlow" presStyleCnt="0"/>
      <dgm:spPr/>
    </dgm:pt>
    <dgm:pt modelId="{4EEF3E73-DE2C-46EC-A30F-AD516EA8B2AB}" type="pres">
      <dgm:prSet presAssocID="{5964960A-AD05-4951-987A-7A432243E650}" presName="header" presStyleLbl="node1" presStyleIdx="1" presStyleCnt="2" custLinFactNeighborX="-96" custLinFactNeighborY="-12133"/>
      <dgm:spPr/>
    </dgm:pt>
    <dgm:pt modelId="{EC9200E0-C089-46F3-ADD9-4EA0D459B3B2}" type="pres">
      <dgm:prSet presAssocID="{8469CC1E-DF59-4988-A6D6-9A95B69FB0A9}" presName="parTrans" presStyleLbl="sibTrans2D1" presStyleIdx="2" presStyleCnt="4"/>
      <dgm:spPr/>
    </dgm:pt>
    <dgm:pt modelId="{5A9F5C5D-29E9-4038-9786-AD84F2D21806}" type="pres">
      <dgm:prSet presAssocID="{C626C47A-0492-4E45-9F36-97B859D5154A}" presName="child" presStyleLbl="alignAccFollowNode1" presStyleIdx="2" presStyleCnt="4">
        <dgm:presLayoutVars>
          <dgm:chMax val="0"/>
          <dgm:bulletEnabled val="1"/>
        </dgm:presLayoutVars>
      </dgm:prSet>
      <dgm:spPr/>
    </dgm:pt>
    <dgm:pt modelId="{62B89A67-0211-42D6-8C31-F9F286821C26}" type="pres">
      <dgm:prSet presAssocID="{EDFA57FA-4D68-4CFE-B2C9-9ACA903EC614}" presName="sibTrans" presStyleLbl="sibTrans2D1" presStyleIdx="3" presStyleCnt="4"/>
      <dgm:spPr/>
    </dgm:pt>
    <dgm:pt modelId="{798FAF91-64BC-40D2-89B5-84E5F1B24E4D}" type="pres">
      <dgm:prSet presAssocID="{AC25E350-2CA0-4A89-B765-9B841C3449E7}" presName="child" presStyleLbl="alignAccFollowNode1" presStyleIdx="3" presStyleCnt="4">
        <dgm:presLayoutVars>
          <dgm:chMax val="0"/>
          <dgm:bulletEnabled val="1"/>
        </dgm:presLayoutVars>
      </dgm:prSet>
      <dgm:spPr/>
    </dgm:pt>
  </dgm:ptLst>
  <dgm:cxnLst>
    <dgm:cxn modelId="{3B94520E-22E3-49A7-A0D5-6C716BD5A84D}" type="presOf" srcId="{EDFA57FA-4D68-4CFE-B2C9-9ACA903EC614}" destId="{62B89A67-0211-42D6-8C31-F9F286821C26}" srcOrd="0" destOrd="0" presId="urn:microsoft.com/office/officeart/2005/8/layout/lProcess1"/>
    <dgm:cxn modelId="{C2183318-6565-4DA6-AC83-442080C1DBC9}" srcId="{BD8670F2-36FC-4AD8-A9AF-097295DC1704}" destId="{47E6270C-69E8-406B-BE1B-770CCDED3AB8}" srcOrd="0" destOrd="0" parTransId="{7AC73A84-8ADA-4C9B-B107-C8E7501EFF1F}" sibTransId="{D2641690-8200-4145-8E66-2F28BCE69F5D}"/>
    <dgm:cxn modelId="{2DFC102A-4ECF-42F1-868F-68704CFBF035}" srcId="{5964960A-AD05-4951-987A-7A432243E650}" destId="{C626C47A-0492-4E45-9F36-97B859D5154A}" srcOrd="0" destOrd="0" parTransId="{8469CC1E-DF59-4988-A6D6-9A95B69FB0A9}" sibTransId="{EDFA57FA-4D68-4CFE-B2C9-9ACA903EC614}"/>
    <dgm:cxn modelId="{83D88139-A9F1-42AA-BDE6-F5987A0F0B8E}" type="presOf" srcId="{C626C47A-0492-4E45-9F36-97B859D5154A}" destId="{5A9F5C5D-29E9-4038-9786-AD84F2D21806}" srcOrd="0" destOrd="0" presId="urn:microsoft.com/office/officeart/2005/8/layout/lProcess1"/>
    <dgm:cxn modelId="{457AD13A-1B16-4295-94B9-1D3E4EE496E8}" type="presOf" srcId="{AC25E350-2CA0-4A89-B765-9B841C3449E7}" destId="{798FAF91-64BC-40D2-89B5-84E5F1B24E4D}" srcOrd="0" destOrd="0" presId="urn:microsoft.com/office/officeart/2005/8/layout/lProcess1"/>
    <dgm:cxn modelId="{87C3DF3B-209A-44B2-BD11-77EF2EFF66DF}" srcId="{5964960A-AD05-4951-987A-7A432243E650}" destId="{AC25E350-2CA0-4A89-B765-9B841C3449E7}" srcOrd="1" destOrd="0" parTransId="{298F9F3C-7788-4A8A-8C65-3A6FB7C696B2}" sibTransId="{2023D068-2E72-4FDD-BB7B-72B9A125E1F0}"/>
    <dgm:cxn modelId="{EBBA4760-C083-4924-BF6D-CF0D377683D0}" type="presOf" srcId="{AFBFE9D3-3FB4-4CB4-AE6C-8FB27D216E09}" destId="{98F2E649-5610-45EA-BD0C-E3D16B2F2108}" srcOrd="0" destOrd="0" presId="urn:microsoft.com/office/officeart/2005/8/layout/lProcess1"/>
    <dgm:cxn modelId="{C6A8894E-2AEC-4325-B7A2-F95FF4E723D2}" type="presOf" srcId="{BD8670F2-36FC-4AD8-A9AF-097295DC1704}" destId="{C2396931-C810-4F41-A625-D73C697891B7}" srcOrd="0" destOrd="0" presId="urn:microsoft.com/office/officeart/2005/8/layout/lProcess1"/>
    <dgm:cxn modelId="{461AD074-F191-4337-A59E-9F47C0102E12}" type="presOf" srcId="{47E6270C-69E8-406B-BE1B-770CCDED3AB8}" destId="{654AC2BC-BDE0-481B-BEF2-5E0F67E938A5}" srcOrd="0" destOrd="0" presId="urn:microsoft.com/office/officeart/2005/8/layout/lProcess1"/>
    <dgm:cxn modelId="{7A2F1A58-F889-44E6-A6AA-9CAC34DCECA6}" type="presOf" srcId="{8469CC1E-DF59-4988-A6D6-9A95B69FB0A9}" destId="{EC9200E0-C089-46F3-ADD9-4EA0D459B3B2}" srcOrd="0" destOrd="0" presId="urn:microsoft.com/office/officeart/2005/8/layout/lProcess1"/>
    <dgm:cxn modelId="{B6377A8B-4AED-4E3B-ABC6-8DABA9B7D9CE}" srcId="{AFBFE9D3-3FB4-4CB4-AE6C-8FB27D216E09}" destId="{5964960A-AD05-4951-987A-7A432243E650}" srcOrd="1" destOrd="0" parTransId="{BA109621-D07E-481F-AFF3-CE944D161C11}" sibTransId="{775039D9-A483-4A0F-8667-DE377866518C}"/>
    <dgm:cxn modelId="{744CF2BD-B62C-4B49-9209-A84CD3EA5B21}" srcId="{BD8670F2-36FC-4AD8-A9AF-097295DC1704}" destId="{67076621-D5C5-4CDA-895F-31C717433388}" srcOrd="1" destOrd="0" parTransId="{81BB8CF6-B908-453A-89C8-3D5A3E6FFD81}" sibTransId="{62A1FDF9-A495-4A82-A866-F25DF4671041}"/>
    <dgm:cxn modelId="{C07788C8-59E9-435A-9C81-ED331AC579C9}" type="presOf" srcId="{D2641690-8200-4145-8E66-2F28BCE69F5D}" destId="{150DE7B4-3058-4D35-A2F6-C01D677C0378}" srcOrd="0" destOrd="0" presId="urn:microsoft.com/office/officeart/2005/8/layout/lProcess1"/>
    <dgm:cxn modelId="{776562E0-07B2-4402-ADFE-C62CE69A3F29}" type="presOf" srcId="{5964960A-AD05-4951-987A-7A432243E650}" destId="{4EEF3E73-DE2C-46EC-A30F-AD516EA8B2AB}" srcOrd="0" destOrd="0" presId="urn:microsoft.com/office/officeart/2005/8/layout/lProcess1"/>
    <dgm:cxn modelId="{7D0F4DEA-631D-4799-817A-10AB77F950EF}" type="presOf" srcId="{67076621-D5C5-4CDA-895F-31C717433388}" destId="{8A5C6572-1B71-445D-85D0-80AF64CD618F}" srcOrd="0" destOrd="0" presId="urn:microsoft.com/office/officeart/2005/8/layout/lProcess1"/>
    <dgm:cxn modelId="{05EAA6F0-0BDA-40D8-A035-DBB13568DC87}" srcId="{AFBFE9D3-3FB4-4CB4-AE6C-8FB27D216E09}" destId="{BD8670F2-36FC-4AD8-A9AF-097295DC1704}" srcOrd="0" destOrd="0" parTransId="{CF98A25B-AF36-4E41-BD8F-0C80A38C82F4}" sibTransId="{A015FE49-A27B-4293-9335-9C3494B8668D}"/>
    <dgm:cxn modelId="{3C831AF1-2577-4444-A54C-AF2FF1B34C96}" type="presOf" srcId="{7AC73A84-8ADA-4C9B-B107-C8E7501EFF1F}" destId="{755957E6-591A-46EE-B2EB-181246F63E0F}" srcOrd="0" destOrd="0" presId="urn:microsoft.com/office/officeart/2005/8/layout/lProcess1"/>
    <dgm:cxn modelId="{91E8EBFC-B409-4767-B235-F0F70A1A36C4}" type="presParOf" srcId="{98F2E649-5610-45EA-BD0C-E3D16B2F2108}" destId="{8FC851C7-30A8-4CAD-A583-37290AAAEBDE}" srcOrd="0" destOrd="0" presId="urn:microsoft.com/office/officeart/2005/8/layout/lProcess1"/>
    <dgm:cxn modelId="{DCC6D7E4-5609-4747-A08D-75083C8C24C8}" type="presParOf" srcId="{8FC851C7-30A8-4CAD-A583-37290AAAEBDE}" destId="{C2396931-C810-4F41-A625-D73C697891B7}" srcOrd="0" destOrd="0" presId="urn:microsoft.com/office/officeart/2005/8/layout/lProcess1"/>
    <dgm:cxn modelId="{BB1F303E-9FE1-4D72-B311-A220644C3BD2}" type="presParOf" srcId="{8FC851C7-30A8-4CAD-A583-37290AAAEBDE}" destId="{755957E6-591A-46EE-B2EB-181246F63E0F}" srcOrd="1" destOrd="0" presId="urn:microsoft.com/office/officeart/2005/8/layout/lProcess1"/>
    <dgm:cxn modelId="{31FA974C-1B60-4258-8FF6-8200EDAB3777}" type="presParOf" srcId="{8FC851C7-30A8-4CAD-A583-37290AAAEBDE}" destId="{654AC2BC-BDE0-481B-BEF2-5E0F67E938A5}" srcOrd="2" destOrd="0" presId="urn:microsoft.com/office/officeart/2005/8/layout/lProcess1"/>
    <dgm:cxn modelId="{97B88212-6BF1-4713-BC4C-565457307065}" type="presParOf" srcId="{8FC851C7-30A8-4CAD-A583-37290AAAEBDE}" destId="{150DE7B4-3058-4D35-A2F6-C01D677C0378}" srcOrd="3" destOrd="0" presId="urn:microsoft.com/office/officeart/2005/8/layout/lProcess1"/>
    <dgm:cxn modelId="{F2052D66-E84C-4B12-A5E3-620E427FB1B9}" type="presParOf" srcId="{8FC851C7-30A8-4CAD-A583-37290AAAEBDE}" destId="{8A5C6572-1B71-445D-85D0-80AF64CD618F}" srcOrd="4" destOrd="0" presId="urn:microsoft.com/office/officeart/2005/8/layout/lProcess1"/>
    <dgm:cxn modelId="{CEEAAEA5-967C-4D9D-99D3-B6B56C360C92}" type="presParOf" srcId="{98F2E649-5610-45EA-BD0C-E3D16B2F2108}" destId="{925D1CDD-90AD-4B4C-A9A8-47A200BA031E}" srcOrd="1" destOrd="0" presId="urn:microsoft.com/office/officeart/2005/8/layout/lProcess1"/>
    <dgm:cxn modelId="{42FE368E-E11E-4259-8046-578E9CF4612E}" type="presParOf" srcId="{98F2E649-5610-45EA-BD0C-E3D16B2F2108}" destId="{5FDC7B16-530A-47F6-890C-CB0E6898928C}" srcOrd="2" destOrd="0" presId="urn:microsoft.com/office/officeart/2005/8/layout/lProcess1"/>
    <dgm:cxn modelId="{F3EF411D-3CEF-4DD7-A40E-11D2C7C015C6}" type="presParOf" srcId="{5FDC7B16-530A-47F6-890C-CB0E6898928C}" destId="{4EEF3E73-DE2C-46EC-A30F-AD516EA8B2AB}" srcOrd="0" destOrd="0" presId="urn:microsoft.com/office/officeart/2005/8/layout/lProcess1"/>
    <dgm:cxn modelId="{A509D621-9F62-4458-969C-EEE0ADA8ED78}" type="presParOf" srcId="{5FDC7B16-530A-47F6-890C-CB0E6898928C}" destId="{EC9200E0-C089-46F3-ADD9-4EA0D459B3B2}" srcOrd="1" destOrd="0" presId="urn:microsoft.com/office/officeart/2005/8/layout/lProcess1"/>
    <dgm:cxn modelId="{EC318CCC-03FC-4DAE-AE13-ADCDEA05B76B}" type="presParOf" srcId="{5FDC7B16-530A-47F6-890C-CB0E6898928C}" destId="{5A9F5C5D-29E9-4038-9786-AD84F2D21806}" srcOrd="2" destOrd="0" presId="urn:microsoft.com/office/officeart/2005/8/layout/lProcess1"/>
    <dgm:cxn modelId="{C3AB1D11-730D-4003-9517-E6B68BAA7503}" type="presParOf" srcId="{5FDC7B16-530A-47F6-890C-CB0E6898928C}" destId="{62B89A67-0211-42D6-8C31-F9F286821C26}" srcOrd="3" destOrd="0" presId="urn:microsoft.com/office/officeart/2005/8/layout/lProcess1"/>
    <dgm:cxn modelId="{8E6EF4FB-F4CF-45FB-84DF-81D2853D9C52}" type="presParOf" srcId="{5FDC7B16-530A-47F6-890C-CB0E6898928C}" destId="{798FAF91-64BC-40D2-89B5-84E5F1B24E4D}"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96931-C810-4F41-A625-D73C697891B7}">
      <dsp:nvSpPr>
        <dsp:cNvPr id="0" name=""/>
        <dsp:cNvSpPr/>
      </dsp:nvSpPr>
      <dsp:spPr>
        <a:xfrm>
          <a:off x="3214" y="715912"/>
          <a:ext cx="2845593" cy="7113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dirty="0"/>
            <a:t>Convoca: AEI (Agencia Estatal d’Investigació)</a:t>
          </a:r>
        </a:p>
      </dsp:txBody>
      <dsp:txXfrm>
        <a:off x="24050" y="736748"/>
        <a:ext cx="2803921" cy="669726"/>
      </dsp:txXfrm>
    </dsp:sp>
    <dsp:sp modelId="{755957E6-591A-46EE-B2EB-181246F63E0F}">
      <dsp:nvSpPr>
        <dsp:cNvPr id="0" name=""/>
        <dsp:cNvSpPr/>
      </dsp:nvSpPr>
      <dsp:spPr>
        <a:xfrm rot="5400000">
          <a:off x="1363764" y="1489558"/>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4AC2BC-BDE0-481B-BEF2-5E0F67E938A5}">
      <dsp:nvSpPr>
        <dsp:cNvPr id="0" name=""/>
        <dsp:cNvSpPr/>
      </dsp:nvSpPr>
      <dsp:spPr>
        <a:xfrm>
          <a:off x="3214" y="1676300"/>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ca-ES" sz="2000" kern="1200" dirty="0"/>
            <a:t>Contracte investigador/a distingit</a:t>
          </a:r>
        </a:p>
      </dsp:txBody>
      <dsp:txXfrm>
        <a:off x="24050" y="1697136"/>
        <a:ext cx="2803921" cy="669726"/>
      </dsp:txXfrm>
    </dsp:sp>
    <dsp:sp modelId="{150DE7B4-3058-4D35-A2F6-C01D677C0378}">
      <dsp:nvSpPr>
        <dsp:cNvPr id="0" name=""/>
        <dsp:cNvSpPr/>
      </dsp:nvSpPr>
      <dsp:spPr>
        <a:xfrm rot="5400000">
          <a:off x="1363764" y="2449946"/>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5C6572-1B71-445D-85D0-80AF64CD618F}">
      <dsp:nvSpPr>
        <dsp:cNvPr id="0" name=""/>
        <dsp:cNvSpPr/>
      </dsp:nvSpPr>
      <dsp:spPr>
        <a:xfrm>
          <a:off x="3214" y="2636688"/>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baseline="0" dirty="0">
              <a:hlinkClick xmlns:r="http://schemas.openxmlformats.org/officeDocument/2006/relationships" r:id="rId1"/>
            </a:rPr>
            <a:t>Informació</a:t>
          </a:r>
          <a:endParaRPr lang="ca-ES" sz="2400" kern="1200" baseline="0" dirty="0"/>
        </a:p>
      </dsp:txBody>
      <dsp:txXfrm>
        <a:off x="24050" y="2657524"/>
        <a:ext cx="2803921" cy="669726"/>
      </dsp:txXfrm>
    </dsp:sp>
    <dsp:sp modelId="{4EEF3E73-DE2C-46EC-A30F-AD516EA8B2AB}">
      <dsp:nvSpPr>
        <dsp:cNvPr id="0" name=""/>
        <dsp:cNvSpPr/>
      </dsp:nvSpPr>
      <dsp:spPr>
        <a:xfrm>
          <a:off x="3247191" y="715912"/>
          <a:ext cx="2845593" cy="7113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dirty="0"/>
            <a:t> Incorporació talent investigador</a:t>
          </a:r>
        </a:p>
      </dsp:txBody>
      <dsp:txXfrm>
        <a:off x="3268027" y="736748"/>
        <a:ext cx="2803921" cy="669726"/>
      </dsp:txXfrm>
    </dsp:sp>
    <dsp:sp modelId="{EC9200E0-C089-46F3-ADD9-4EA0D459B3B2}">
      <dsp:nvSpPr>
        <dsp:cNvPr id="0" name=""/>
        <dsp:cNvSpPr/>
      </dsp:nvSpPr>
      <dsp:spPr>
        <a:xfrm rot="5400000">
          <a:off x="4607741" y="1489558"/>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9F5C5D-29E9-4038-9786-AD84F2D21806}">
      <dsp:nvSpPr>
        <dsp:cNvPr id="0" name=""/>
        <dsp:cNvSpPr/>
      </dsp:nvSpPr>
      <dsp:spPr>
        <a:xfrm>
          <a:off x="3247191" y="1676300"/>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dirty="0"/>
            <a:t>1.000.000 € per ajut</a:t>
          </a:r>
        </a:p>
      </dsp:txBody>
      <dsp:txXfrm>
        <a:off x="3268027" y="1697136"/>
        <a:ext cx="2803921" cy="669726"/>
      </dsp:txXfrm>
    </dsp:sp>
    <dsp:sp modelId="{62B89A67-0211-42D6-8C31-F9F286821C26}">
      <dsp:nvSpPr>
        <dsp:cNvPr id="0" name=""/>
        <dsp:cNvSpPr/>
      </dsp:nvSpPr>
      <dsp:spPr>
        <a:xfrm rot="5400000">
          <a:off x="4607741" y="2449946"/>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8FAF91-64BC-40D2-89B5-84E5F1B24E4D}">
      <dsp:nvSpPr>
        <dsp:cNvPr id="0" name=""/>
        <dsp:cNvSpPr/>
      </dsp:nvSpPr>
      <dsp:spPr>
        <a:xfrm>
          <a:off x="3247191" y="2636688"/>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dirty="0"/>
            <a:t>Termini AEI: 27/07/2023</a:t>
          </a:r>
        </a:p>
      </dsp:txBody>
      <dsp:txXfrm>
        <a:off x="3268027" y="2657524"/>
        <a:ext cx="2803921" cy="669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96931-C810-4F41-A625-D73C697891B7}">
      <dsp:nvSpPr>
        <dsp:cNvPr id="0" name=""/>
        <dsp:cNvSpPr/>
      </dsp:nvSpPr>
      <dsp:spPr>
        <a:xfrm>
          <a:off x="3214" y="715912"/>
          <a:ext cx="2845593" cy="7113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dirty="0"/>
            <a:t>Convoca: AEI (Agencia Estatal d’Investigació)</a:t>
          </a:r>
        </a:p>
      </dsp:txBody>
      <dsp:txXfrm>
        <a:off x="24050" y="736748"/>
        <a:ext cx="2803921" cy="669726"/>
      </dsp:txXfrm>
    </dsp:sp>
    <dsp:sp modelId="{755957E6-591A-46EE-B2EB-181246F63E0F}">
      <dsp:nvSpPr>
        <dsp:cNvPr id="0" name=""/>
        <dsp:cNvSpPr/>
      </dsp:nvSpPr>
      <dsp:spPr>
        <a:xfrm rot="5400000">
          <a:off x="1363764" y="1489558"/>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4AC2BC-BDE0-481B-BEF2-5E0F67E938A5}">
      <dsp:nvSpPr>
        <dsp:cNvPr id="0" name=""/>
        <dsp:cNvSpPr/>
      </dsp:nvSpPr>
      <dsp:spPr>
        <a:xfrm>
          <a:off x="3214" y="1676300"/>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ca-ES" sz="2000" kern="1200" baseline="0" dirty="0"/>
            <a:t>Projectes d’investigació per prioritats temàtiques</a:t>
          </a:r>
        </a:p>
      </dsp:txBody>
      <dsp:txXfrm>
        <a:off x="24050" y="1697136"/>
        <a:ext cx="2803921" cy="669726"/>
      </dsp:txXfrm>
    </dsp:sp>
    <dsp:sp modelId="{150DE7B4-3058-4D35-A2F6-C01D677C0378}">
      <dsp:nvSpPr>
        <dsp:cNvPr id="0" name=""/>
        <dsp:cNvSpPr/>
      </dsp:nvSpPr>
      <dsp:spPr>
        <a:xfrm rot="5400000">
          <a:off x="1363764" y="2449946"/>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5C6572-1B71-445D-85D0-80AF64CD618F}">
      <dsp:nvSpPr>
        <dsp:cNvPr id="0" name=""/>
        <dsp:cNvSpPr/>
      </dsp:nvSpPr>
      <dsp:spPr>
        <a:xfrm>
          <a:off x="3214" y="2636688"/>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baseline="0" dirty="0">
              <a:hlinkClick xmlns:r="http://schemas.openxmlformats.org/officeDocument/2006/relationships" r:id="rId1"/>
            </a:rPr>
            <a:t>Informació</a:t>
          </a:r>
          <a:endParaRPr lang="ca-ES" sz="2400" kern="1200" baseline="0" dirty="0"/>
        </a:p>
      </dsp:txBody>
      <dsp:txXfrm>
        <a:off x="24050" y="2657524"/>
        <a:ext cx="2803921" cy="669726"/>
      </dsp:txXfrm>
    </dsp:sp>
    <dsp:sp modelId="{4EEF3E73-DE2C-46EC-A30F-AD516EA8B2AB}">
      <dsp:nvSpPr>
        <dsp:cNvPr id="0" name=""/>
        <dsp:cNvSpPr/>
      </dsp:nvSpPr>
      <dsp:spPr>
        <a:xfrm>
          <a:off x="3247191" y="715912"/>
          <a:ext cx="2845593" cy="7113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dirty="0"/>
            <a:t> Projectes en col·laboració</a:t>
          </a:r>
        </a:p>
      </dsp:txBody>
      <dsp:txXfrm>
        <a:off x="3268027" y="736748"/>
        <a:ext cx="2803921" cy="669726"/>
      </dsp:txXfrm>
    </dsp:sp>
    <dsp:sp modelId="{EC9200E0-C089-46F3-ADD9-4EA0D459B3B2}">
      <dsp:nvSpPr>
        <dsp:cNvPr id="0" name=""/>
        <dsp:cNvSpPr/>
      </dsp:nvSpPr>
      <dsp:spPr>
        <a:xfrm rot="5400000">
          <a:off x="4607741" y="1489558"/>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9F5C5D-29E9-4038-9786-AD84F2D21806}">
      <dsp:nvSpPr>
        <dsp:cNvPr id="0" name=""/>
        <dsp:cNvSpPr/>
      </dsp:nvSpPr>
      <dsp:spPr>
        <a:xfrm>
          <a:off x="3247191" y="1676300"/>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dirty="0"/>
            <a:t>Costos directes i 25 % costos indirectes</a:t>
          </a:r>
        </a:p>
      </dsp:txBody>
      <dsp:txXfrm>
        <a:off x="3268027" y="1697136"/>
        <a:ext cx="2803921" cy="669726"/>
      </dsp:txXfrm>
    </dsp:sp>
    <dsp:sp modelId="{62B89A67-0211-42D6-8C31-F9F286821C26}">
      <dsp:nvSpPr>
        <dsp:cNvPr id="0" name=""/>
        <dsp:cNvSpPr/>
      </dsp:nvSpPr>
      <dsp:spPr>
        <a:xfrm rot="5400000">
          <a:off x="4607741" y="2449946"/>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8FAF91-64BC-40D2-89B5-84E5F1B24E4D}">
      <dsp:nvSpPr>
        <dsp:cNvPr id="0" name=""/>
        <dsp:cNvSpPr/>
      </dsp:nvSpPr>
      <dsp:spPr>
        <a:xfrm>
          <a:off x="3247191" y="2636688"/>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dirty="0"/>
            <a:t>Termini AEI: 28/07/2023</a:t>
          </a:r>
        </a:p>
      </dsp:txBody>
      <dsp:txXfrm>
        <a:off x="3268027" y="2657524"/>
        <a:ext cx="2803921" cy="669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96931-C810-4F41-A625-D73C697891B7}">
      <dsp:nvSpPr>
        <dsp:cNvPr id="0" name=""/>
        <dsp:cNvSpPr/>
      </dsp:nvSpPr>
      <dsp:spPr>
        <a:xfrm>
          <a:off x="3214" y="715912"/>
          <a:ext cx="2845593" cy="7113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dirty="0"/>
            <a:t>Convoca: AEI </a:t>
          </a:r>
          <a:r>
            <a:rPr lang="ca-ES" sz="2400" kern="1200" dirty="0">
              <a:solidFill>
                <a:srgbClr val="FF0000"/>
              </a:solidFill>
            </a:rPr>
            <a:t>Pendent de publicació</a:t>
          </a:r>
          <a:r>
            <a:rPr lang="ca-ES" sz="2400" kern="1200" dirty="0"/>
            <a:t>)</a:t>
          </a:r>
        </a:p>
      </dsp:txBody>
      <dsp:txXfrm>
        <a:off x="24050" y="736748"/>
        <a:ext cx="2803921" cy="669726"/>
      </dsp:txXfrm>
    </dsp:sp>
    <dsp:sp modelId="{755957E6-591A-46EE-B2EB-181246F63E0F}">
      <dsp:nvSpPr>
        <dsp:cNvPr id="0" name=""/>
        <dsp:cNvSpPr/>
      </dsp:nvSpPr>
      <dsp:spPr>
        <a:xfrm rot="5400000">
          <a:off x="1363764" y="1489558"/>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4AC2BC-BDE0-481B-BEF2-5E0F67E938A5}">
      <dsp:nvSpPr>
        <dsp:cNvPr id="0" name=""/>
        <dsp:cNvSpPr/>
      </dsp:nvSpPr>
      <dsp:spPr>
        <a:xfrm>
          <a:off x="3214" y="1676300"/>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ca-ES" sz="2000" kern="1200" baseline="0" dirty="0"/>
            <a:t>Contractació/creació plaça permanent i projecte I+D</a:t>
          </a:r>
        </a:p>
      </dsp:txBody>
      <dsp:txXfrm>
        <a:off x="24050" y="1697136"/>
        <a:ext cx="2803921" cy="669726"/>
      </dsp:txXfrm>
    </dsp:sp>
    <dsp:sp modelId="{150DE7B4-3058-4D35-A2F6-C01D677C0378}">
      <dsp:nvSpPr>
        <dsp:cNvPr id="0" name=""/>
        <dsp:cNvSpPr/>
      </dsp:nvSpPr>
      <dsp:spPr>
        <a:xfrm rot="5400000">
          <a:off x="1363764" y="2449946"/>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5C6572-1B71-445D-85D0-80AF64CD618F}">
      <dsp:nvSpPr>
        <dsp:cNvPr id="0" name=""/>
        <dsp:cNvSpPr/>
      </dsp:nvSpPr>
      <dsp:spPr>
        <a:xfrm>
          <a:off x="3214" y="2636688"/>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baseline="0" dirty="0">
              <a:hlinkClick xmlns:r="http://schemas.openxmlformats.org/officeDocument/2006/relationships" r:id="rId1"/>
            </a:rPr>
            <a:t>Informació</a:t>
          </a:r>
          <a:endParaRPr lang="ca-ES" sz="2400" kern="1200" baseline="0" dirty="0"/>
        </a:p>
      </dsp:txBody>
      <dsp:txXfrm>
        <a:off x="24050" y="2657524"/>
        <a:ext cx="2803921" cy="669726"/>
      </dsp:txXfrm>
    </dsp:sp>
    <dsp:sp modelId="{4EEF3E73-DE2C-46EC-A30F-AD516EA8B2AB}">
      <dsp:nvSpPr>
        <dsp:cNvPr id="0" name=""/>
        <dsp:cNvSpPr/>
      </dsp:nvSpPr>
      <dsp:spPr>
        <a:xfrm>
          <a:off x="3247191" y="715912"/>
          <a:ext cx="2845593" cy="7113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dirty="0"/>
            <a:t> Consolidació investigadors/es</a:t>
          </a:r>
        </a:p>
      </dsp:txBody>
      <dsp:txXfrm>
        <a:off x="3268027" y="736748"/>
        <a:ext cx="2803921" cy="669726"/>
      </dsp:txXfrm>
    </dsp:sp>
    <dsp:sp modelId="{EC9200E0-C089-46F3-ADD9-4EA0D459B3B2}">
      <dsp:nvSpPr>
        <dsp:cNvPr id="0" name=""/>
        <dsp:cNvSpPr/>
      </dsp:nvSpPr>
      <dsp:spPr>
        <a:xfrm rot="5400000">
          <a:off x="4607741" y="1489558"/>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9F5C5D-29E9-4038-9786-AD84F2D21806}">
      <dsp:nvSpPr>
        <dsp:cNvPr id="0" name=""/>
        <dsp:cNvSpPr/>
      </dsp:nvSpPr>
      <dsp:spPr>
        <a:xfrm>
          <a:off x="3247191" y="1676300"/>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dirty="0"/>
            <a:t>200.000 € per actuació</a:t>
          </a:r>
        </a:p>
      </dsp:txBody>
      <dsp:txXfrm>
        <a:off x="3268027" y="1697136"/>
        <a:ext cx="2803921" cy="669726"/>
      </dsp:txXfrm>
    </dsp:sp>
    <dsp:sp modelId="{62B89A67-0211-42D6-8C31-F9F286821C26}">
      <dsp:nvSpPr>
        <dsp:cNvPr id="0" name=""/>
        <dsp:cNvSpPr/>
      </dsp:nvSpPr>
      <dsp:spPr>
        <a:xfrm rot="5400000">
          <a:off x="4607741" y="2449946"/>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8FAF91-64BC-40D2-89B5-84E5F1B24E4D}">
      <dsp:nvSpPr>
        <dsp:cNvPr id="0" name=""/>
        <dsp:cNvSpPr/>
      </dsp:nvSpPr>
      <dsp:spPr>
        <a:xfrm>
          <a:off x="3247191" y="2636688"/>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dirty="0"/>
            <a:t>Termini AEI: pendent</a:t>
          </a:r>
        </a:p>
      </dsp:txBody>
      <dsp:txXfrm>
        <a:off x="3268027" y="2657524"/>
        <a:ext cx="2803921" cy="669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96931-C810-4F41-A625-D73C697891B7}">
      <dsp:nvSpPr>
        <dsp:cNvPr id="0" name=""/>
        <dsp:cNvSpPr/>
      </dsp:nvSpPr>
      <dsp:spPr>
        <a:xfrm>
          <a:off x="3214" y="715912"/>
          <a:ext cx="2845593" cy="7113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ca-ES" sz="2000" kern="1200" dirty="0"/>
            <a:t>Convoca: Universitat Autònoma de Barcelona</a:t>
          </a:r>
        </a:p>
      </dsp:txBody>
      <dsp:txXfrm>
        <a:off x="24050" y="736748"/>
        <a:ext cx="2803921" cy="669726"/>
      </dsp:txXfrm>
    </dsp:sp>
    <dsp:sp modelId="{755957E6-591A-46EE-B2EB-181246F63E0F}">
      <dsp:nvSpPr>
        <dsp:cNvPr id="0" name=""/>
        <dsp:cNvSpPr/>
      </dsp:nvSpPr>
      <dsp:spPr>
        <a:xfrm rot="5400000">
          <a:off x="1363764" y="1489558"/>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4AC2BC-BDE0-481B-BEF2-5E0F67E938A5}">
      <dsp:nvSpPr>
        <dsp:cNvPr id="0" name=""/>
        <dsp:cNvSpPr/>
      </dsp:nvSpPr>
      <dsp:spPr>
        <a:xfrm>
          <a:off x="3214" y="1676300"/>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baseline="0" dirty="0"/>
            <a:t>Projectes d’investigació</a:t>
          </a:r>
        </a:p>
      </dsp:txBody>
      <dsp:txXfrm>
        <a:off x="24050" y="1697136"/>
        <a:ext cx="2803921" cy="669726"/>
      </dsp:txXfrm>
    </dsp:sp>
    <dsp:sp modelId="{150DE7B4-3058-4D35-A2F6-C01D677C0378}">
      <dsp:nvSpPr>
        <dsp:cNvPr id="0" name=""/>
        <dsp:cNvSpPr/>
      </dsp:nvSpPr>
      <dsp:spPr>
        <a:xfrm rot="5400000">
          <a:off x="1363764" y="2449946"/>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5C6572-1B71-445D-85D0-80AF64CD618F}">
      <dsp:nvSpPr>
        <dsp:cNvPr id="0" name=""/>
        <dsp:cNvSpPr/>
      </dsp:nvSpPr>
      <dsp:spPr>
        <a:xfrm>
          <a:off x="3214" y="2636688"/>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baseline="0" dirty="0">
              <a:hlinkClick xmlns:r="http://schemas.openxmlformats.org/officeDocument/2006/relationships" r:id="rId1"/>
            </a:rPr>
            <a:t>Informació</a:t>
          </a:r>
          <a:endParaRPr lang="ca-ES" sz="2400" kern="1200" baseline="0" dirty="0"/>
        </a:p>
      </dsp:txBody>
      <dsp:txXfrm>
        <a:off x="24050" y="2657524"/>
        <a:ext cx="2803921" cy="669726"/>
      </dsp:txXfrm>
    </dsp:sp>
    <dsp:sp modelId="{4EEF3E73-DE2C-46EC-A30F-AD516EA8B2AB}">
      <dsp:nvSpPr>
        <dsp:cNvPr id="0" name=""/>
        <dsp:cNvSpPr/>
      </dsp:nvSpPr>
      <dsp:spPr>
        <a:xfrm>
          <a:off x="3244459" y="685703"/>
          <a:ext cx="2845593" cy="7113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baseline="0" dirty="0"/>
            <a:t> </a:t>
          </a:r>
          <a:r>
            <a:rPr lang="ca-ES" sz="2000" kern="1200" baseline="0" dirty="0"/>
            <a:t>Lideratges emergents/Noves línies</a:t>
          </a:r>
        </a:p>
      </dsp:txBody>
      <dsp:txXfrm>
        <a:off x="3265295" y="706539"/>
        <a:ext cx="2803921" cy="669726"/>
      </dsp:txXfrm>
    </dsp:sp>
    <dsp:sp modelId="{EC9200E0-C089-46F3-ADD9-4EA0D459B3B2}">
      <dsp:nvSpPr>
        <dsp:cNvPr id="0" name=""/>
        <dsp:cNvSpPr/>
      </dsp:nvSpPr>
      <dsp:spPr>
        <a:xfrm rot="5390520">
          <a:off x="4598822" y="1474453"/>
          <a:ext cx="139600"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9F5C5D-29E9-4038-9786-AD84F2D21806}">
      <dsp:nvSpPr>
        <dsp:cNvPr id="0" name=""/>
        <dsp:cNvSpPr/>
      </dsp:nvSpPr>
      <dsp:spPr>
        <a:xfrm>
          <a:off x="3247191" y="1676300"/>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dirty="0"/>
            <a:t>15.000 €  per actuació</a:t>
          </a:r>
        </a:p>
      </dsp:txBody>
      <dsp:txXfrm>
        <a:off x="3268027" y="1697136"/>
        <a:ext cx="2803921" cy="669726"/>
      </dsp:txXfrm>
    </dsp:sp>
    <dsp:sp modelId="{62B89A67-0211-42D6-8C31-F9F286821C26}">
      <dsp:nvSpPr>
        <dsp:cNvPr id="0" name=""/>
        <dsp:cNvSpPr/>
      </dsp:nvSpPr>
      <dsp:spPr>
        <a:xfrm rot="5400000">
          <a:off x="4607741" y="2449946"/>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8FAF91-64BC-40D2-89B5-84E5F1B24E4D}">
      <dsp:nvSpPr>
        <dsp:cNvPr id="0" name=""/>
        <dsp:cNvSpPr/>
      </dsp:nvSpPr>
      <dsp:spPr>
        <a:xfrm>
          <a:off x="3247191" y="2636688"/>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dirty="0"/>
            <a:t>Termini: 14/07/2023</a:t>
          </a:r>
        </a:p>
      </dsp:txBody>
      <dsp:txXfrm>
        <a:off x="3268027" y="2657524"/>
        <a:ext cx="2803921" cy="669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96931-C810-4F41-A625-D73C697891B7}">
      <dsp:nvSpPr>
        <dsp:cNvPr id="0" name=""/>
        <dsp:cNvSpPr/>
      </dsp:nvSpPr>
      <dsp:spPr>
        <a:xfrm>
          <a:off x="3214" y="715912"/>
          <a:ext cx="2845593" cy="7113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ca-ES" sz="2000" kern="1200" dirty="0"/>
            <a:t>Convoca: Universitat Autònoma de Barcelona</a:t>
          </a:r>
        </a:p>
      </dsp:txBody>
      <dsp:txXfrm>
        <a:off x="24050" y="736748"/>
        <a:ext cx="2803921" cy="669726"/>
      </dsp:txXfrm>
    </dsp:sp>
    <dsp:sp modelId="{755957E6-591A-46EE-B2EB-181246F63E0F}">
      <dsp:nvSpPr>
        <dsp:cNvPr id="0" name=""/>
        <dsp:cNvSpPr/>
      </dsp:nvSpPr>
      <dsp:spPr>
        <a:xfrm rot="5400000">
          <a:off x="1363764" y="1489558"/>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4AC2BC-BDE0-481B-BEF2-5E0F67E938A5}">
      <dsp:nvSpPr>
        <dsp:cNvPr id="0" name=""/>
        <dsp:cNvSpPr/>
      </dsp:nvSpPr>
      <dsp:spPr>
        <a:xfrm>
          <a:off x="3214" y="1676300"/>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ca-ES" sz="2000" kern="1200" baseline="0" dirty="0"/>
            <a:t>Contractes d’investigador/a distingit</a:t>
          </a:r>
        </a:p>
      </dsp:txBody>
      <dsp:txXfrm>
        <a:off x="24050" y="1697136"/>
        <a:ext cx="2803921" cy="669726"/>
      </dsp:txXfrm>
    </dsp:sp>
    <dsp:sp modelId="{150DE7B4-3058-4D35-A2F6-C01D677C0378}">
      <dsp:nvSpPr>
        <dsp:cNvPr id="0" name=""/>
        <dsp:cNvSpPr/>
      </dsp:nvSpPr>
      <dsp:spPr>
        <a:xfrm rot="5400000">
          <a:off x="1363764" y="2449946"/>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5C6572-1B71-445D-85D0-80AF64CD618F}">
      <dsp:nvSpPr>
        <dsp:cNvPr id="0" name=""/>
        <dsp:cNvSpPr/>
      </dsp:nvSpPr>
      <dsp:spPr>
        <a:xfrm>
          <a:off x="3214" y="2636688"/>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baseline="0" dirty="0"/>
            <a:t>Pendent aprovació CRTI</a:t>
          </a:r>
        </a:p>
      </dsp:txBody>
      <dsp:txXfrm>
        <a:off x="24050" y="2657524"/>
        <a:ext cx="2803921" cy="669726"/>
      </dsp:txXfrm>
    </dsp:sp>
    <dsp:sp modelId="{4EEF3E73-DE2C-46EC-A30F-AD516EA8B2AB}">
      <dsp:nvSpPr>
        <dsp:cNvPr id="0" name=""/>
        <dsp:cNvSpPr/>
      </dsp:nvSpPr>
      <dsp:spPr>
        <a:xfrm>
          <a:off x="3244459" y="685703"/>
          <a:ext cx="2845593" cy="7113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baseline="0" dirty="0"/>
            <a:t> </a:t>
          </a:r>
          <a:r>
            <a:rPr lang="ca-ES" sz="2000" kern="1200" baseline="0" dirty="0"/>
            <a:t>Captació i retenció de talent</a:t>
          </a:r>
        </a:p>
      </dsp:txBody>
      <dsp:txXfrm>
        <a:off x="3265295" y="706539"/>
        <a:ext cx="2803921" cy="669726"/>
      </dsp:txXfrm>
    </dsp:sp>
    <dsp:sp modelId="{EC9200E0-C089-46F3-ADD9-4EA0D459B3B2}">
      <dsp:nvSpPr>
        <dsp:cNvPr id="0" name=""/>
        <dsp:cNvSpPr/>
      </dsp:nvSpPr>
      <dsp:spPr>
        <a:xfrm rot="5390520">
          <a:off x="4598822" y="1474453"/>
          <a:ext cx="139600"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9F5C5D-29E9-4038-9786-AD84F2D21806}">
      <dsp:nvSpPr>
        <dsp:cNvPr id="0" name=""/>
        <dsp:cNvSpPr/>
      </dsp:nvSpPr>
      <dsp:spPr>
        <a:xfrm>
          <a:off x="3247191" y="1676300"/>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ca-ES" sz="2000" kern="1200" dirty="0"/>
            <a:t>50 % cost contractació /per actuació</a:t>
          </a:r>
        </a:p>
      </dsp:txBody>
      <dsp:txXfrm>
        <a:off x="3268027" y="1697136"/>
        <a:ext cx="2803921" cy="669726"/>
      </dsp:txXfrm>
    </dsp:sp>
    <dsp:sp modelId="{62B89A67-0211-42D6-8C31-F9F286821C26}">
      <dsp:nvSpPr>
        <dsp:cNvPr id="0" name=""/>
        <dsp:cNvSpPr/>
      </dsp:nvSpPr>
      <dsp:spPr>
        <a:xfrm rot="5400000">
          <a:off x="4607741" y="2449946"/>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8FAF91-64BC-40D2-89B5-84E5F1B24E4D}">
      <dsp:nvSpPr>
        <dsp:cNvPr id="0" name=""/>
        <dsp:cNvSpPr/>
      </dsp:nvSpPr>
      <dsp:spPr>
        <a:xfrm>
          <a:off x="3247191" y="2636688"/>
          <a:ext cx="2845593" cy="7113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a-ES" sz="2400" kern="1200" dirty="0"/>
            <a:t>Termini: pendent</a:t>
          </a:r>
        </a:p>
      </dsp:txBody>
      <dsp:txXfrm>
        <a:off x="3268027" y="2657524"/>
        <a:ext cx="2803921" cy="66972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E46EB-7ED4-4E81-B5A8-CAAE973A36B1}" type="datetimeFigureOut">
              <a:rPr lang="ca-ES" smtClean="0"/>
              <a:t>5/7/2023</a:t>
            </a:fld>
            <a:endParaRPr lang="ca-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0EC8-6B12-4D72-B689-D1B018B569F3}" type="slidenum">
              <a:rPr lang="ca-ES" smtClean="0"/>
              <a:t>‹#›</a:t>
            </a:fld>
            <a:endParaRPr lang="ca-ES"/>
          </a:p>
        </p:txBody>
      </p:sp>
    </p:spTree>
    <p:extLst>
      <p:ext uri="{BB962C8B-B14F-4D97-AF65-F5344CB8AC3E}">
        <p14:creationId xmlns:p14="http://schemas.microsoft.com/office/powerpoint/2010/main" val="9151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5/7/2023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359603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5/7/2023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33364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5/7/2023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33058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5/7/2023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425515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6ACFD2C-81BE-434C-A612-12BDB52A82EF}" type="datetimeFigureOut">
              <a:rPr lang="ca-ES" smtClean="0"/>
              <a:t>5/7/2023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15483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ACFD2C-81BE-434C-A612-12BDB52A82EF}" type="datetimeFigureOut">
              <a:rPr lang="ca-ES" smtClean="0"/>
              <a:t>5/7/2023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37685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ACFD2C-81BE-434C-A612-12BDB52A82EF}" type="datetimeFigureOut">
              <a:rPr lang="ca-ES" smtClean="0"/>
              <a:t>5/7/2023</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14673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ACFD2C-81BE-434C-A612-12BDB52A82EF}" type="datetimeFigureOut">
              <a:rPr lang="ca-ES" smtClean="0"/>
              <a:t>5/7/2023</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63245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FD2C-81BE-434C-A612-12BDB52A82EF}" type="datetimeFigureOut">
              <a:rPr lang="ca-ES" smtClean="0"/>
              <a:t>5/7/2023</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30141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5/7/2023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22172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5/7/2023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68797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CFD2C-81BE-434C-A612-12BDB52A82EF}" type="datetimeFigureOut">
              <a:rPr lang="ca-ES" smtClean="0"/>
              <a:t>5/7/2023</a:t>
            </a:fld>
            <a:endParaRPr lang="ca-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38BFC-B3B9-4863-B138-64B367EFCDD2}" type="slidenum">
              <a:rPr lang="ca-ES" smtClean="0"/>
              <a:t>‹#›</a:t>
            </a:fld>
            <a:endParaRPr lang="ca-ES"/>
          </a:p>
        </p:txBody>
      </p:sp>
    </p:spTree>
    <p:extLst>
      <p:ext uri="{BB962C8B-B14F-4D97-AF65-F5344CB8AC3E}">
        <p14:creationId xmlns:p14="http://schemas.microsoft.com/office/powerpoint/2010/main" val="330166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agaur.gencat.cat/ca/beques-i-ajuts/convocatories-per-temes/Ajuts-per-donar-suport-a-les-activitats-dels-grups-de-recerca-SGR"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ajuts.agr@uab.cat" TargetMode="Externa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uab.cat/web/investigar/itineraris/eines-i-recursos/oficina-virtual-de-recerca-uab-1345797988781.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ajuts.agr@uab.cat"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ajuts.agr@uab.cat" TargetMode="Externa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mailto:a.gestio.recerca@uab.cat" TargetMode="Externa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gencat.cat/piv/"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mailto:Recerca.respon@uab.cat" TargetMode="External"/><Relationship Id="rId4" Type="http://schemas.openxmlformats.org/officeDocument/2006/relationships/hyperlink" Target="mailto:a.gesti&#243;.recerca@uab.ca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a:extLst>
              <a:ext uri="{FF2B5EF4-FFF2-40B4-BE49-F238E27FC236}">
                <a16:creationId xmlns:a16="http://schemas.microsoft.com/office/drawing/2014/main" id="{4916FEEA-0EEC-F09B-D9FC-B66CD75D90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2" t="191" b="19746"/>
          <a:stretch/>
        </p:blipFill>
        <p:spPr>
          <a:xfrm>
            <a:off x="0" y="0"/>
            <a:ext cx="9144000" cy="6858000"/>
          </a:xfrm>
          <a:prstGeom prst="rect">
            <a:avLst/>
          </a:prstGeom>
        </p:spPr>
      </p:pic>
      <p:sp>
        <p:nvSpPr>
          <p:cNvPr id="3" name="CuadroTexto 2"/>
          <p:cNvSpPr txBox="1"/>
          <p:nvPr/>
        </p:nvSpPr>
        <p:spPr>
          <a:xfrm>
            <a:off x="510516" y="1074140"/>
            <a:ext cx="8170877" cy="3624069"/>
          </a:xfrm>
          <a:prstGeom prst="rect">
            <a:avLst/>
          </a:prstGeom>
          <a:noFill/>
        </p:spPr>
        <p:txBody>
          <a:bodyPr wrap="square" rtlCol="0">
            <a:spAutoFit/>
          </a:bodyPr>
          <a:lstStyle/>
          <a:p>
            <a:pPr algn="ctr">
              <a:lnSpc>
                <a:spcPct val="85000"/>
              </a:lnSpc>
            </a:pPr>
            <a:endParaRPr lang="ca-ES" sz="7200" b="1" dirty="0">
              <a:solidFill>
                <a:schemeClr val="bg1"/>
              </a:solidFill>
              <a:latin typeface="Arial"/>
              <a:cs typeface="Arial"/>
            </a:endParaRPr>
          </a:p>
          <a:p>
            <a:pPr algn="ctr">
              <a:lnSpc>
                <a:spcPct val="85000"/>
              </a:lnSpc>
            </a:pPr>
            <a:r>
              <a:rPr lang="ca-ES" sz="6600" b="1" dirty="0">
                <a:solidFill>
                  <a:schemeClr val="bg1"/>
                </a:solidFill>
                <a:latin typeface="Arial"/>
                <a:cs typeface="Arial"/>
              </a:rPr>
              <a:t>Convocatòries de Grups </a:t>
            </a:r>
            <a:r>
              <a:rPr lang="ca-ES" sz="6600" b="1" dirty="0" err="1">
                <a:solidFill>
                  <a:schemeClr val="bg1"/>
                </a:solidFill>
                <a:latin typeface="Arial"/>
                <a:cs typeface="Arial"/>
              </a:rPr>
              <a:t>SGRs</a:t>
            </a:r>
            <a:endParaRPr lang="ca-ES" sz="6600" b="1" dirty="0">
              <a:solidFill>
                <a:schemeClr val="bg1"/>
              </a:solidFill>
              <a:latin typeface="Arial"/>
              <a:cs typeface="Arial"/>
            </a:endParaRPr>
          </a:p>
          <a:p>
            <a:pPr algn="ctr">
              <a:lnSpc>
                <a:spcPct val="85000"/>
              </a:lnSpc>
            </a:pPr>
            <a:r>
              <a:rPr lang="ca-ES" sz="6600" b="1" dirty="0">
                <a:solidFill>
                  <a:schemeClr val="bg1"/>
                </a:solidFill>
                <a:latin typeface="Arial"/>
                <a:cs typeface="Arial"/>
              </a:rPr>
              <a:t> </a:t>
            </a:r>
            <a:r>
              <a:rPr lang="ca-ES" sz="3200" b="1" dirty="0">
                <a:solidFill>
                  <a:schemeClr val="bg1"/>
                </a:solidFill>
                <a:latin typeface="Arial"/>
                <a:cs typeface="Arial"/>
              </a:rPr>
              <a:t>5 de Juliol 2023</a:t>
            </a:r>
            <a:endParaRPr lang="ca-ES" sz="6600" b="1" dirty="0">
              <a:solidFill>
                <a:schemeClr val="bg1"/>
              </a:solidFill>
              <a:latin typeface="Arial"/>
              <a:cs typeface="Arial"/>
            </a:endParaRPr>
          </a:p>
        </p:txBody>
      </p:sp>
      <p:sp>
        <p:nvSpPr>
          <p:cNvPr id="12"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dirty="0" smtClean="0">
                <a:solidFill>
                  <a:schemeClr val="bg1"/>
                </a:solidFill>
                <a:latin typeface="Arial"/>
                <a:cs typeface="Arial"/>
              </a:rPr>
              <a:t>1</a:t>
            </a:fld>
            <a:endParaRPr lang="es-ES" b="1" dirty="0">
              <a:solidFill>
                <a:schemeClr val="bg1"/>
              </a:solidFill>
              <a:latin typeface="Arial"/>
              <a:cs typeface="Arial"/>
            </a:endParaRPr>
          </a:p>
        </p:txBody>
      </p:sp>
      <p:pic>
        <p:nvPicPr>
          <p:cNvPr id="5" name="Imagen 42">
            <a:extLst>
              <a:ext uri="{FF2B5EF4-FFF2-40B4-BE49-F238E27FC236}">
                <a16:creationId xmlns:a16="http://schemas.microsoft.com/office/drawing/2014/main" id="{8666687B-5A64-E3FD-D9E0-86FED20C9543}"/>
              </a:ext>
            </a:extLst>
          </p:cNvPr>
          <p:cNvPicPr>
            <a:picLocks noChangeAspect="1"/>
          </p:cNvPicPr>
          <p:nvPr/>
        </p:nvPicPr>
        <p:blipFill>
          <a:blip r:embed="rId3"/>
          <a:stretch>
            <a:fillRect/>
          </a:stretch>
        </p:blipFill>
        <p:spPr>
          <a:xfrm>
            <a:off x="631861" y="6182029"/>
            <a:ext cx="2743200" cy="298840"/>
          </a:xfrm>
          <a:prstGeom prst="rect">
            <a:avLst/>
          </a:prstGeom>
        </p:spPr>
      </p:pic>
    </p:spTree>
    <p:extLst>
      <p:ext uri="{BB962C8B-B14F-4D97-AF65-F5344CB8AC3E}">
        <p14:creationId xmlns:p14="http://schemas.microsoft.com/office/powerpoint/2010/main" val="2681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4CBC925-8937-6D59-2921-016DA832EC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6908" r="5634" b="125"/>
          <a:stretch/>
        </p:blipFill>
        <p:spPr>
          <a:xfrm>
            <a:off x="0" y="5967573"/>
            <a:ext cx="9182943" cy="892484"/>
          </a:xfrm>
          <a:prstGeom prst="rect">
            <a:avLst/>
          </a:prstGeom>
        </p:spPr>
      </p:pic>
      <p:sp>
        <p:nvSpPr>
          <p:cNvPr id="12"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10</a:t>
            </a:fld>
            <a:endParaRPr lang="es-ES" b="1" dirty="0">
              <a:solidFill>
                <a:schemeClr val="bg1"/>
              </a:solidFill>
              <a:latin typeface="Arial"/>
              <a:cs typeface="Arial"/>
            </a:endParaRPr>
          </a:p>
        </p:txBody>
      </p:sp>
      <p:sp>
        <p:nvSpPr>
          <p:cNvPr id="4" name="CuadroTexto 2">
            <a:extLst>
              <a:ext uri="{FF2B5EF4-FFF2-40B4-BE49-F238E27FC236}">
                <a16:creationId xmlns:a16="http://schemas.microsoft.com/office/drawing/2014/main" id="{50A9E60B-6204-CDD2-6ADE-674289A6CB71}"/>
              </a:ext>
            </a:extLst>
          </p:cNvPr>
          <p:cNvSpPr txBox="1"/>
          <p:nvPr/>
        </p:nvSpPr>
        <p:spPr>
          <a:xfrm>
            <a:off x="1015844" y="1049282"/>
            <a:ext cx="7232316" cy="2250616"/>
          </a:xfrm>
          <a:prstGeom prst="rect">
            <a:avLst/>
          </a:prstGeom>
          <a:noFill/>
        </p:spPr>
        <p:txBody>
          <a:bodyPr wrap="square" rtlCol="0">
            <a:spAutoFit/>
          </a:bodyPr>
          <a:lstStyle/>
          <a:p>
            <a:pPr>
              <a:lnSpc>
                <a:spcPct val="85000"/>
              </a:lnSpc>
            </a:pPr>
            <a:r>
              <a:rPr lang="es-ES_tradnl" sz="16500" b="1" dirty="0">
                <a:solidFill>
                  <a:srgbClr val="AD68A7"/>
                </a:solidFill>
                <a:latin typeface="Arial"/>
                <a:cs typeface="Arial"/>
              </a:rPr>
              <a:t>4</a:t>
            </a:r>
            <a:endParaRPr lang="ca-ES" sz="16500" b="1" dirty="0">
              <a:solidFill>
                <a:srgbClr val="AD68A7"/>
              </a:solidFill>
              <a:latin typeface="Arial"/>
              <a:cs typeface="Arial"/>
            </a:endParaRPr>
          </a:p>
        </p:txBody>
      </p:sp>
      <p:sp>
        <p:nvSpPr>
          <p:cNvPr id="5" name="CuadroTexto 5">
            <a:extLst>
              <a:ext uri="{FF2B5EF4-FFF2-40B4-BE49-F238E27FC236}">
                <a16:creationId xmlns:a16="http://schemas.microsoft.com/office/drawing/2014/main" id="{E8DA4123-2F28-EFE4-AAE3-3327BACDE578}"/>
              </a:ext>
            </a:extLst>
          </p:cNvPr>
          <p:cNvSpPr txBox="1"/>
          <p:nvPr/>
        </p:nvSpPr>
        <p:spPr>
          <a:xfrm>
            <a:off x="1252078" y="3305966"/>
            <a:ext cx="7232316" cy="929485"/>
          </a:xfrm>
          <a:prstGeom prst="rect">
            <a:avLst/>
          </a:prstGeom>
          <a:noFill/>
        </p:spPr>
        <p:txBody>
          <a:bodyPr wrap="square" rtlCol="0">
            <a:spAutoFit/>
          </a:bodyPr>
          <a:lstStyle/>
          <a:p>
            <a:pPr>
              <a:lnSpc>
                <a:spcPct val="85000"/>
              </a:lnSpc>
            </a:pPr>
            <a:r>
              <a:rPr lang="ca-ES" sz="3200" b="1" dirty="0">
                <a:solidFill>
                  <a:srgbClr val="AD68A7"/>
                </a:solidFill>
                <a:latin typeface="Arial"/>
                <a:cs typeface="Arial"/>
              </a:rPr>
              <a:t>CONVOCATÒRIA PROJECTES PRE-COMPETITUS UAB</a:t>
            </a:r>
          </a:p>
        </p:txBody>
      </p:sp>
      <p:sp>
        <p:nvSpPr>
          <p:cNvPr id="7" name="Rectángulo 9">
            <a:extLst>
              <a:ext uri="{FF2B5EF4-FFF2-40B4-BE49-F238E27FC236}">
                <a16:creationId xmlns:a16="http://schemas.microsoft.com/office/drawing/2014/main" id="{9445825E-60A9-0274-BC4B-A15856C131AB}"/>
              </a:ext>
            </a:extLst>
          </p:cNvPr>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pic>
        <p:nvPicPr>
          <p:cNvPr id="6" name="Imagen 42">
            <a:extLst>
              <a:ext uri="{FF2B5EF4-FFF2-40B4-BE49-F238E27FC236}">
                <a16:creationId xmlns:a16="http://schemas.microsoft.com/office/drawing/2014/main" id="{13C60180-1795-A005-39C2-F24A63BF9FB8}"/>
              </a:ext>
            </a:extLst>
          </p:cNvPr>
          <p:cNvPicPr>
            <a:picLocks noChangeAspect="1"/>
          </p:cNvPicPr>
          <p:nvPr/>
        </p:nvPicPr>
        <p:blipFill>
          <a:blip r:embed="rId3"/>
          <a:stretch>
            <a:fillRect/>
          </a:stretch>
        </p:blipFill>
        <p:spPr>
          <a:xfrm>
            <a:off x="631861" y="6182029"/>
            <a:ext cx="2743200" cy="298840"/>
          </a:xfrm>
          <a:prstGeom prst="rect">
            <a:avLst/>
          </a:prstGeom>
        </p:spPr>
      </p:pic>
      <p:sp>
        <p:nvSpPr>
          <p:cNvPr id="9" name="Rectángulo 9">
            <a:extLst>
              <a:ext uri="{FF2B5EF4-FFF2-40B4-BE49-F238E27FC236}">
                <a16:creationId xmlns:a16="http://schemas.microsoft.com/office/drawing/2014/main" id="{9D8A5EF8-1BDD-2457-E5B1-C1AB87503A58}"/>
              </a:ext>
            </a:extLst>
          </p:cNvPr>
          <p:cNvSpPr/>
          <p:nvPr/>
        </p:nvSpPr>
        <p:spPr>
          <a:xfrm>
            <a:off x="1228043" y="1001297"/>
            <a:ext cx="989264" cy="71855"/>
          </a:xfrm>
          <a:prstGeom prst="rect">
            <a:avLst/>
          </a:prstGeom>
          <a:solidFill>
            <a:srgbClr val="AD6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b="1">
              <a:solidFill>
                <a:srgbClr val="000000"/>
              </a:solidFill>
            </a:endParaRPr>
          </a:p>
        </p:txBody>
      </p:sp>
    </p:spTree>
    <p:extLst>
      <p:ext uri="{BB962C8B-B14F-4D97-AF65-F5344CB8AC3E}">
        <p14:creationId xmlns:p14="http://schemas.microsoft.com/office/powerpoint/2010/main" val="339710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1905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11</a:t>
            </a:fld>
            <a:endParaRPr lang="es-ES" b="1" dirty="0">
              <a:solidFill>
                <a:schemeClr val="bg1"/>
              </a:solidFill>
              <a:latin typeface="Arial"/>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1012751" y="495367"/>
            <a:ext cx="7601664" cy="406265"/>
          </a:xfrm>
          <a:prstGeom prst="rect">
            <a:avLst/>
          </a:prstGeom>
          <a:noFill/>
        </p:spPr>
        <p:txBody>
          <a:bodyPr wrap="square" rtlCol="0">
            <a:spAutoFit/>
          </a:bodyPr>
          <a:lstStyle/>
          <a:p>
            <a:pPr>
              <a:lnSpc>
                <a:spcPct val="85000"/>
              </a:lnSpc>
            </a:pPr>
            <a:r>
              <a:rPr lang="is-IS" sz="3200" b="1" dirty="0">
                <a:solidFill>
                  <a:srgbClr val="4D2652"/>
                </a:solidFill>
                <a:latin typeface="Arial"/>
                <a:cs typeface="Arial"/>
              </a:rPr>
              <a:t>Fitxa </a:t>
            </a:r>
            <a:endParaRPr lang="ca-ES" sz="3200" b="1" dirty="0">
              <a:solidFill>
                <a:srgbClr val="4D2652"/>
              </a:solidFill>
              <a:latin typeface="Arial"/>
              <a:cs typeface="Arial"/>
            </a:endParaRPr>
          </a:p>
        </p:txBody>
      </p:sp>
      <p:graphicFrame>
        <p:nvGraphicFramePr>
          <p:cNvPr id="3" name="Diagrama 2">
            <a:extLst>
              <a:ext uri="{FF2B5EF4-FFF2-40B4-BE49-F238E27FC236}">
                <a16:creationId xmlns:a16="http://schemas.microsoft.com/office/drawing/2014/main" id="{D6670712-FFB3-EE8D-328A-38781936AF21}"/>
              </a:ext>
            </a:extLst>
          </p:cNvPr>
          <p:cNvGraphicFramePr/>
          <p:nvPr>
            <p:extLst>
              <p:ext uri="{D42A27DB-BD31-4B8C-83A1-F6EECF244321}">
                <p14:modId xmlns:p14="http://schemas.microsoft.com/office/powerpoint/2010/main" val="258249221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 name="Imagen 42">
            <a:extLst>
              <a:ext uri="{FF2B5EF4-FFF2-40B4-BE49-F238E27FC236}">
                <a16:creationId xmlns:a16="http://schemas.microsoft.com/office/drawing/2014/main" id="{59FBE0C0-B7E1-00BA-07F5-A8A3C069F06B}"/>
              </a:ext>
            </a:extLst>
          </p:cNvPr>
          <p:cNvPicPr>
            <a:picLocks noChangeAspect="1"/>
          </p:cNvPicPr>
          <p:nvPr/>
        </p:nvPicPr>
        <p:blipFill>
          <a:blip r:embed="rId8"/>
          <a:stretch>
            <a:fillRect/>
          </a:stretch>
        </p:blipFill>
        <p:spPr>
          <a:xfrm>
            <a:off x="631861" y="6182029"/>
            <a:ext cx="2743200" cy="298840"/>
          </a:xfrm>
          <a:prstGeom prst="rect">
            <a:avLst/>
          </a:prstGeom>
        </p:spPr>
      </p:pic>
    </p:spTree>
    <p:extLst>
      <p:ext uri="{BB962C8B-B14F-4D97-AF65-F5344CB8AC3E}">
        <p14:creationId xmlns:p14="http://schemas.microsoft.com/office/powerpoint/2010/main" val="113888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0A3CA6F-79A0-A238-0346-BF394EBEF6A5}"/>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827" t="88337" r="707" b="-124"/>
          <a:stretch/>
        </p:blipFill>
        <p:spPr>
          <a:xfrm>
            <a:off x="1" y="6044629"/>
            <a:ext cx="9144000" cy="814999"/>
          </a:xfrm>
          <a:prstGeom prst="rect">
            <a:avLst/>
          </a:prstGeom>
        </p:spPr>
      </p:pic>
      <p:sp>
        <p:nvSpPr>
          <p:cNvPr id="3" name="CuadroTexto 2"/>
          <p:cNvSpPr txBox="1"/>
          <p:nvPr/>
        </p:nvSpPr>
        <p:spPr>
          <a:xfrm>
            <a:off x="973880" y="1063659"/>
            <a:ext cx="7232316" cy="2250616"/>
          </a:xfrm>
          <a:prstGeom prst="rect">
            <a:avLst/>
          </a:prstGeom>
          <a:noFill/>
        </p:spPr>
        <p:txBody>
          <a:bodyPr wrap="square" rtlCol="0">
            <a:spAutoFit/>
          </a:bodyPr>
          <a:lstStyle/>
          <a:p>
            <a:pPr>
              <a:lnSpc>
                <a:spcPct val="85000"/>
              </a:lnSpc>
            </a:pPr>
            <a:r>
              <a:rPr lang="es-ES_tradnl" sz="16500" b="1" dirty="0">
                <a:solidFill>
                  <a:srgbClr val="AD68A7"/>
                </a:solidFill>
                <a:latin typeface="Arial"/>
                <a:cs typeface="Arial"/>
              </a:rPr>
              <a:t>5</a:t>
            </a:r>
            <a:endParaRPr lang="ca-ES" sz="16500" b="1" dirty="0">
              <a:solidFill>
                <a:srgbClr val="AD68A7"/>
              </a:solidFill>
              <a:latin typeface="Arial"/>
              <a:cs typeface="Arial"/>
            </a:endParaRPr>
          </a:p>
        </p:txBody>
      </p:sp>
      <p:sp>
        <p:nvSpPr>
          <p:cNvPr id="6" name="CuadroTexto 5"/>
          <p:cNvSpPr txBox="1"/>
          <p:nvPr/>
        </p:nvSpPr>
        <p:spPr>
          <a:xfrm>
            <a:off x="1009522" y="3112593"/>
            <a:ext cx="7232316" cy="929485"/>
          </a:xfrm>
          <a:prstGeom prst="rect">
            <a:avLst/>
          </a:prstGeom>
          <a:noFill/>
        </p:spPr>
        <p:txBody>
          <a:bodyPr wrap="square" rtlCol="0">
            <a:spAutoFit/>
          </a:bodyPr>
          <a:lstStyle/>
          <a:p>
            <a:pPr>
              <a:lnSpc>
                <a:spcPct val="85000"/>
              </a:lnSpc>
            </a:pPr>
            <a:r>
              <a:rPr lang="ca-ES" sz="3200" b="1" dirty="0">
                <a:solidFill>
                  <a:srgbClr val="AD68A7"/>
                </a:solidFill>
                <a:latin typeface="Arial"/>
                <a:cs typeface="Arial"/>
              </a:rPr>
              <a:t>PROPERA CONVOCATÒRIA TALENT UAB 2023</a:t>
            </a:r>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12</a:t>
            </a:fld>
            <a:endParaRPr lang="es-ES" b="1" dirty="0">
              <a:solidFill>
                <a:schemeClr val="bg1"/>
              </a:solidFill>
              <a:latin typeface="Arial"/>
              <a:cs typeface="Arial"/>
            </a:endParaRPr>
          </a:p>
        </p:txBody>
      </p:sp>
      <p:pic>
        <p:nvPicPr>
          <p:cNvPr id="5" name="Imagen 42">
            <a:extLst>
              <a:ext uri="{FF2B5EF4-FFF2-40B4-BE49-F238E27FC236}">
                <a16:creationId xmlns:a16="http://schemas.microsoft.com/office/drawing/2014/main" id="{976392E9-BF32-229B-86E7-0C72468CD371}"/>
              </a:ext>
            </a:extLst>
          </p:cNvPr>
          <p:cNvPicPr>
            <a:picLocks noChangeAspect="1"/>
          </p:cNvPicPr>
          <p:nvPr/>
        </p:nvPicPr>
        <p:blipFill>
          <a:blip r:embed="rId3"/>
          <a:stretch>
            <a:fillRect/>
          </a:stretch>
        </p:blipFill>
        <p:spPr>
          <a:xfrm>
            <a:off x="631861" y="6182029"/>
            <a:ext cx="2743200" cy="298840"/>
          </a:xfrm>
          <a:prstGeom prst="rect">
            <a:avLst/>
          </a:prstGeom>
        </p:spPr>
      </p:pic>
      <p:sp>
        <p:nvSpPr>
          <p:cNvPr id="8" name="Rectángulo 9">
            <a:extLst>
              <a:ext uri="{FF2B5EF4-FFF2-40B4-BE49-F238E27FC236}">
                <a16:creationId xmlns:a16="http://schemas.microsoft.com/office/drawing/2014/main" id="{ABB623C8-A14B-EC17-AAC5-9FF57C6EE55C}"/>
              </a:ext>
            </a:extLst>
          </p:cNvPr>
          <p:cNvSpPr/>
          <p:nvPr/>
        </p:nvSpPr>
        <p:spPr>
          <a:xfrm>
            <a:off x="1228043" y="1001297"/>
            <a:ext cx="989264" cy="71855"/>
          </a:xfrm>
          <a:prstGeom prst="rect">
            <a:avLst/>
          </a:prstGeom>
          <a:solidFill>
            <a:srgbClr val="AD6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b="1">
              <a:solidFill>
                <a:srgbClr val="AD68A7"/>
              </a:solidFill>
            </a:endParaRPr>
          </a:p>
        </p:txBody>
      </p:sp>
    </p:spTree>
    <p:extLst>
      <p:ext uri="{BB962C8B-B14F-4D97-AF65-F5344CB8AC3E}">
        <p14:creationId xmlns:p14="http://schemas.microsoft.com/office/powerpoint/2010/main" val="25828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1905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13</a:t>
            </a:fld>
            <a:endParaRPr lang="es-ES" b="1" dirty="0">
              <a:solidFill>
                <a:schemeClr val="bg1"/>
              </a:solidFill>
              <a:latin typeface="Arial"/>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86625" y="512194"/>
            <a:ext cx="7601664" cy="406265"/>
          </a:xfrm>
          <a:prstGeom prst="rect">
            <a:avLst/>
          </a:prstGeom>
          <a:noFill/>
        </p:spPr>
        <p:txBody>
          <a:bodyPr wrap="square" rtlCol="0">
            <a:spAutoFit/>
          </a:bodyPr>
          <a:lstStyle/>
          <a:p>
            <a:pPr>
              <a:lnSpc>
                <a:spcPct val="85000"/>
              </a:lnSpc>
            </a:pPr>
            <a:r>
              <a:rPr lang="is-IS" sz="3200" b="1" dirty="0">
                <a:solidFill>
                  <a:srgbClr val="4D2652"/>
                </a:solidFill>
                <a:latin typeface="Arial"/>
                <a:cs typeface="Arial"/>
              </a:rPr>
              <a:t>Fitxa </a:t>
            </a:r>
            <a:endParaRPr lang="ca-ES" sz="3200" b="1" dirty="0">
              <a:solidFill>
                <a:srgbClr val="4D2652"/>
              </a:solidFill>
              <a:latin typeface="Arial"/>
              <a:cs typeface="Arial"/>
            </a:endParaRPr>
          </a:p>
        </p:txBody>
      </p:sp>
      <p:graphicFrame>
        <p:nvGraphicFramePr>
          <p:cNvPr id="3" name="Diagrama 2">
            <a:extLst>
              <a:ext uri="{FF2B5EF4-FFF2-40B4-BE49-F238E27FC236}">
                <a16:creationId xmlns:a16="http://schemas.microsoft.com/office/drawing/2014/main" id="{D6670712-FFB3-EE8D-328A-38781936AF21}"/>
              </a:ext>
            </a:extLst>
          </p:cNvPr>
          <p:cNvGraphicFramePr/>
          <p:nvPr>
            <p:extLst>
              <p:ext uri="{D42A27DB-BD31-4B8C-83A1-F6EECF244321}">
                <p14:modId xmlns:p14="http://schemas.microsoft.com/office/powerpoint/2010/main" val="136800429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2" name="Imagen 42">
            <a:extLst>
              <a:ext uri="{FF2B5EF4-FFF2-40B4-BE49-F238E27FC236}">
                <a16:creationId xmlns:a16="http://schemas.microsoft.com/office/drawing/2014/main" id="{5A0AEC76-F036-8110-AAD3-BC243168D2DD}"/>
              </a:ext>
            </a:extLst>
          </p:cNvPr>
          <p:cNvPicPr>
            <a:picLocks noChangeAspect="1"/>
          </p:cNvPicPr>
          <p:nvPr/>
        </p:nvPicPr>
        <p:blipFill>
          <a:blip r:embed="rId8"/>
          <a:stretch>
            <a:fillRect/>
          </a:stretch>
        </p:blipFill>
        <p:spPr>
          <a:xfrm>
            <a:off x="631861" y="6182029"/>
            <a:ext cx="2743200" cy="298840"/>
          </a:xfrm>
          <a:prstGeom prst="rect">
            <a:avLst/>
          </a:prstGeom>
        </p:spPr>
      </p:pic>
    </p:spTree>
    <p:extLst>
      <p:ext uri="{BB962C8B-B14F-4D97-AF65-F5344CB8AC3E}">
        <p14:creationId xmlns:p14="http://schemas.microsoft.com/office/powerpoint/2010/main" val="211928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4CBC925-8937-6D59-2921-016DA832EC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 r="6034" b="239"/>
          <a:stretch/>
        </p:blipFill>
        <p:spPr>
          <a:xfrm>
            <a:off x="0" y="0"/>
            <a:ext cx="9143999" cy="6858000"/>
          </a:xfrm>
          <a:prstGeom prst="rect">
            <a:avLst/>
          </a:prstGeom>
        </p:spPr>
      </p:pic>
      <p:sp>
        <p:nvSpPr>
          <p:cNvPr id="12"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14</a:t>
            </a:fld>
            <a:endParaRPr lang="es-ES" b="1" dirty="0">
              <a:solidFill>
                <a:schemeClr val="bg1"/>
              </a:solidFill>
              <a:latin typeface="Arial"/>
              <a:cs typeface="Arial"/>
            </a:endParaRPr>
          </a:p>
        </p:txBody>
      </p:sp>
      <p:sp>
        <p:nvSpPr>
          <p:cNvPr id="4" name="CuadroTexto 2">
            <a:extLst>
              <a:ext uri="{FF2B5EF4-FFF2-40B4-BE49-F238E27FC236}">
                <a16:creationId xmlns:a16="http://schemas.microsoft.com/office/drawing/2014/main" id="{50A9E60B-6204-CDD2-6ADE-674289A6CB71}"/>
              </a:ext>
            </a:extLst>
          </p:cNvPr>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02</a:t>
            </a:r>
            <a:endParaRPr lang="ca-ES" sz="16500" b="1" dirty="0">
              <a:solidFill>
                <a:schemeClr val="bg1"/>
              </a:solidFill>
              <a:latin typeface="Arial"/>
              <a:cs typeface="Arial"/>
            </a:endParaRPr>
          </a:p>
        </p:txBody>
      </p:sp>
      <p:sp>
        <p:nvSpPr>
          <p:cNvPr id="5" name="CuadroTexto 5">
            <a:extLst>
              <a:ext uri="{FF2B5EF4-FFF2-40B4-BE49-F238E27FC236}">
                <a16:creationId xmlns:a16="http://schemas.microsoft.com/office/drawing/2014/main" id="{E8DA4123-2F28-EFE4-AAE3-3327BACDE578}"/>
              </a:ext>
            </a:extLst>
          </p:cNvPr>
          <p:cNvSpPr txBox="1"/>
          <p:nvPr/>
        </p:nvSpPr>
        <p:spPr>
          <a:xfrm>
            <a:off x="969208" y="3040705"/>
            <a:ext cx="7232316" cy="929485"/>
          </a:xfrm>
          <a:prstGeom prst="rect">
            <a:avLst/>
          </a:prstGeom>
          <a:noFill/>
        </p:spPr>
        <p:txBody>
          <a:bodyPr wrap="square" rtlCol="0">
            <a:spAutoFit/>
          </a:bodyPr>
          <a:lstStyle/>
          <a:p>
            <a:pPr algn="ctr">
              <a:lnSpc>
                <a:spcPct val="85000"/>
              </a:lnSpc>
            </a:pPr>
            <a:r>
              <a:rPr lang="ca-ES" sz="3200" b="1" dirty="0">
                <a:solidFill>
                  <a:schemeClr val="bg1"/>
                </a:solidFill>
                <a:latin typeface="Arial"/>
                <a:cs typeface="Arial"/>
              </a:rPr>
              <a:t>Ajuts per a Grups de Recerca (2021SGR)</a:t>
            </a:r>
          </a:p>
        </p:txBody>
      </p:sp>
      <p:sp>
        <p:nvSpPr>
          <p:cNvPr id="7" name="Rectángulo 9">
            <a:extLst>
              <a:ext uri="{FF2B5EF4-FFF2-40B4-BE49-F238E27FC236}">
                <a16:creationId xmlns:a16="http://schemas.microsoft.com/office/drawing/2014/main" id="{9445825E-60A9-0274-BC4B-A15856C131AB}"/>
              </a:ext>
            </a:extLst>
          </p:cNvPr>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pic>
        <p:nvPicPr>
          <p:cNvPr id="3" name="Imagen 2">
            <a:extLst>
              <a:ext uri="{FF2B5EF4-FFF2-40B4-BE49-F238E27FC236}">
                <a16:creationId xmlns:a16="http://schemas.microsoft.com/office/drawing/2014/main" id="{672F282A-93A1-1416-CC4F-33460169A9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89211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15</a:t>
            </a:fld>
            <a:endParaRPr lang="es-ES" b="1" dirty="0">
              <a:solidFill>
                <a:schemeClr val="bg1"/>
              </a:solidFill>
              <a:latin typeface="Arial"/>
              <a:cs typeface="Arial"/>
            </a:endParaRPr>
          </a:p>
        </p:txBody>
      </p:sp>
      <p:sp>
        <p:nvSpPr>
          <p:cNvPr id="12" name="CuadroTexto 11"/>
          <p:cNvSpPr txBox="1"/>
          <p:nvPr/>
        </p:nvSpPr>
        <p:spPr>
          <a:xfrm>
            <a:off x="799516" y="2018980"/>
            <a:ext cx="7769646" cy="3959930"/>
          </a:xfrm>
          <a:prstGeom prst="rect">
            <a:avLst/>
          </a:prstGeom>
          <a:noFill/>
        </p:spPr>
        <p:txBody>
          <a:bodyPr wrap="square" rtlCol="0">
            <a:spAutoFit/>
          </a:bodyPr>
          <a:lstStyle/>
          <a:p>
            <a:pPr marL="180975" indent="-180975">
              <a:lnSpc>
                <a:spcPct val="120000"/>
              </a:lnSpc>
              <a:buFont typeface="Arial"/>
              <a:buChar char="•"/>
            </a:pPr>
            <a:r>
              <a:rPr lang="en-US" sz="1700" dirty="0">
                <a:latin typeface="Arial"/>
                <a:cs typeface="Arial"/>
              </a:rPr>
              <a:t>Bases </a:t>
            </a:r>
            <a:r>
              <a:rPr lang="en-US" sz="1700" dirty="0" err="1">
                <a:latin typeface="Arial"/>
                <a:cs typeface="Arial"/>
              </a:rPr>
              <a:t>Reguladores</a:t>
            </a:r>
            <a:endParaRPr lang="en-US" sz="1700" dirty="0">
              <a:latin typeface="Arial"/>
              <a:cs typeface="Arial"/>
            </a:endParaRPr>
          </a:p>
          <a:p>
            <a:pPr marL="638175" lvl="1" indent="-180975">
              <a:lnSpc>
                <a:spcPct val="120000"/>
              </a:lnSpc>
              <a:buFont typeface="Arial"/>
              <a:buChar char="•"/>
            </a:pPr>
            <a:r>
              <a:rPr lang="ca-ES" sz="1600" b="1" i="0" dirty="0">
                <a:solidFill>
                  <a:srgbClr val="666666"/>
                </a:solidFill>
                <a:effectLst/>
                <a:latin typeface="OpenSansSemibold"/>
              </a:rPr>
              <a:t>RESOLUCIÓ REU/674/2022, de 10 de març, per la qual s'aproven les bases reguladores dels ajuts per donar suport a l'activitat científica dels grups de recerca de Catalunya (SGR-Cat 2021)</a:t>
            </a:r>
          </a:p>
          <a:p>
            <a:pPr marL="638175" lvl="1" indent="-180975">
              <a:lnSpc>
                <a:spcPct val="120000"/>
              </a:lnSpc>
              <a:buFont typeface="Arial"/>
              <a:buChar char="•"/>
            </a:pPr>
            <a:r>
              <a:rPr lang="ca-ES" sz="1600" b="1" i="0" dirty="0">
                <a:solidFill>
                  <a:srgbClr val="666666"/>
                </a:solidFill>
                <a:effectLst/>
                <a:latin typeface="OpenSansSemibold"/>
              </a:rPr>
              <a:t>RESOLUCIÓ REU/839/2022, de 24 de març, per la qual es modifiquen les bases reguladores dels ajuts per donar suport a l'activitat científica dels grups de recerca de Catalunya (SGR-Cat 2021), aprovades mitjançant la Resolució REU/674/2022, de 10 de març</a:t>
            </a:r>
            <a:endParaRPr lang="en-US" sz="1700" dirty="0">
              <a:latin typeface="Arial"/>
              <a:cs typeface="Arial"/>
            </a:endParaRPr>
          </a:p>
          <a:p>
            <a:pPr marL="180975" indent="-180975">
              <a:lnSpc>
                <a:spcPct val="120000"/>
              </a:lnSpc>
              <a:buFont typeface="Arial"/>
              <a:buChar char="•"/>
            </a:pPr>
            <a:r>
              <a:rPr lang="en-US" sz="1700" dirty="0" err="1">
                <a:latin typeface="Arial"/>
                <a:cs typeface="Arial"/>
              </a:rPr>
              <a:t>Convocatòria</a:t>
            </a:r>
            <a:endParaRPr lang="en-US" sz="1700" dirty="0">
              <a:latin typeface="Arial"/>
              <a:cs typeface="Arial"/>
            </a:endParaRPr>
          </a:p>
          <a:p>
            <a:pPr marL="638175" lvl="1" indent="-180975">
              <a:lnSpc>
                <a:spcPct val="120000"/>
              </a:lnSpc>
              <a:buFont typeface="Arial"/>
              <a:buChar char="•"/>
            </a:pPr>
            <a:r>
              <a:rPr lang="ca-ES" sz="1600" b="1" i="0" dirty="0">
                <a:solidFill>
                  <a:srgbClr val="666666"/>
                </a:solidFill>
                <a:effectLst/>
                <a:latin typeface="OpenSansSemibold"/>
              </a:rPr>
              <a:t>RESOLUCIÓ REU/814/2022, de 17 de març, per la qual s'obre la convocatòria dels ajuts per donar suport a l'activitat científica dels grups de recerca de Catalunya (SGR-Cat 2021) (ref. BDNS 616686)</a:t>
            </a:r>
          </a:p>
          <a:p>
            <a:pPr marL="180975" indent="-180975">
              <a:lnSpc>
                <a:spcPct val="120000"/>
              </a:lnSpc>
              <a:buFont typeface="Arial"/>
              <a:buChar char="•"/>
            </a:pPr>
            <a:endParaRPr lang="en-US" sz="1700" dirty="0">
              <a:latin typeface="Arial"/>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10909"/>
          </a:xfrm>
          <a:prstGeom prst="rect">
            <a:avLst/>
          </a:prstGeom>
          <a:noFill/>
        </p:spPr>
        <p:txBody>
          <a:bodyPr wrap="square" rtlCol="0">
            <a:spAutoFit/>
          </a:bodyPr>
          <a:lstStyle/>
          <a:p>
            <a:pPr>
              <a:lnSpc>
                <a:spcPct val="85000"/>
              </a:lnSpc>
            </a:pPr>
            <a:r>
              <a:rPr lang="is-IS" sz="3200" b="1" dirty="0">
                <a:solidFill>
                  <a:srgbClr val="4D2652"/>
                </a:solidFill>
                <a:latin typeface="Arial"/>
                <a:cs typeface="Arial"/>
              </a:rPr>
              <a:t>INFORMACIÓ CONVOCATÒRIA</a:t>
            </a:r>
            <a:endParaRPr lang="ca-ES" sz="3200" b="1" dirty="0">
              <a:solidFill>
                <a:srgbClr val="4D2652"/>
              </a:solidFill>
              <a:latin typeface="Arial"/>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AD68A7"/>
                </a:solidFill>
                <a:latin typeface="Arial"/>
                <a:cs typeface="Arial"/>
                <a:hlinkClick r:id="rId3"/>
              </a:rPr>
              <a:t>Normativa</a:t>
            </a:r>
            <a:endParaRPr lang="ca-ES" sz="2400" b="1" dirty="0">
              <a:solidFill>
                <a:srgbClr val="AD68A7"/>
              </a:solidFill>
              <a:latin typeface="Arial"/>
              <a:cs typeface="Arial"/>
            </a:endParaRP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66704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1247008"/>
          </a:xfrm>
          <a:prstGeom prst="rect">
            <a:avLst/>
          </a:prstGeom>
          <a:noFill/>
        </p:spPr>
        <p:txBody>
          <a:bodyPr wrap="square" rtlCol="0">
            <a:spAutoFit/>
          </a:bodyPr>
          <a:lstStyle/>
          <a:p>
            <a:pPr marL="180975" marR="0" lvl="0" indent="-180975" algn="l" defTabSz="914400" rtl="0" eaLnBrk="1" fontAlgn="auto" latinLnBrk="0" hangingPunct="1">
              <a:lnSpc>
                <a:spcPct val="120000"/>
              </a:lnSpc>
              <a:spcBef>
                <a:spcPts val="0"/>
              </a:spcBef>
              <a:spcAft>
                <a:spcPts val="0"/>
              </a:spcAft>
              <a:buClrTx/>
              <a:buSzTx/>
              <a:buFont typeface="Arial"/>
              <a:buChar char="•"/>
              <a:tabLst/>
              <a:defRPr/>
            </a:pPr>
            <a:r>
              <a:rPr lang="ca-ES" sz="1600" dirty="0">
                <a:solidFill>
                  <a:prstClr val="black"/>
                </a:solidFill>
                <a:latin typeface="Arial"/>
                <a:cs typeface="Arial"/>
              </a:rPr>
              <a:t>Grups de Recerca consolidats</a:t>
            </a: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a:p>
            <a:pPr marL="638175" lvl="1" indent="-180975">
              <a:lnSpc>
                <a:spcPct val="120000"/>
              </a:lnSpc>
              <a:buFont typeface="Arial"/>
              <a:buChar char="•"/>
              <a:defRPr/>
            </a:pPr>
            <a:r>
              <a:rPr lang="ca-ES" sz="1600" dirty="0">
                <a:solidFill>
                  <a:prstClr val="black"/>
                </a:solidFill>
                <a:latin typeface="Arial"/>
                <a:cs typeface="Arial"/>
              </a:rPr>
              <a:t>Amb Finançament</a:t>
            </a:r>
          </a:p>
          <a:p>
            <a:pPr marL="638175" lvl="1" indent="-180975">
              <a:lnSpc>
                <a:spcPct val="120000"/>
              </a:lnSpc>
              <a:buFont typeface="Arial"/>
              <a:buChar char="•"/>
              <a:defRPr/>
            </a:pPr>
            <a:r>
              <a:rPr kumimoji="0" lang="ca-ES" sz="1600" b="0" i="0" u="none" strike="noStrike" kern="1200" cap="none" spc="0" normalizeH="0" baseline="0" noProof="0" dirty="0">
                <a:ln>
                  <a:noFill/>
                </a:ln>
                <a:solidFill>
                  <a:prstClr val="black"/>
                </a:solidFill>
                <a:effectLst/>
                <a:uLnTx/>
                <a:uFillTx/>
                <a:latin typeface="Arial"/>
                <a:ea typeface="+mn-ea"/>
                <a:cs typeface="Arial"/>
              </a:rPr>
              <a:t>Sense Finançament (Reconeguts)</a:t>
            </a:r>
          </a:p>
          <a:p>
            <a:pPr>
              <a:lnSpc>
                <a:spcPct val="120000"/>
              </a:lnSpc>
              <a:defRPr/>
            </a:pP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INFORMACIÓ CONVOCATÒRIA</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ca-ES" sz="2400" b="1" dirty="0">
                <a:solidFill>
                  <a:srgbClr val="AD68A7"/>
                </a:solidFill>
                <a:latin typeface="Arial"/>
                <a:cs typeface="Arial"/>
              </a:rPr>
              <a:t>Tipologia SGR (a la UAB)</a:t>
            </a:r>
            <a:endParaRPr kumimoji="0" lang="ca-ES" sz="2400" b="1" i="0" u="none" strike="noStrike" kern="1200" cap="none" spc="0" normalizeH="0" baseline="0" noProof="0" dirty="0">
              <a:ln>
                <a:noFill/>
              </a:ln>
              <a:solidFill>
                <a:srgbClr val="AD68A7"/>
              </a:solidFill>
              <a:effectLst/>
              <a:uLnTx/>
              <a:uFillTx/>
              <a:latin typeface="Arial"/>
              <a:ea typeface="+mn-ea"/>
              <a:cs typeface="Arial"/>
            </a:endParaRP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12241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1845377"/>
          </a:xfrm>
          <a:prstGeom prst="rect">
            <a:avLst/>
          </a:prstGeom>
          <a:noFill/>
        </p:spPr>
        <p:txBody>
          <a:bodyPr wrap="square" rtlCol="0">
            <a:spAutoFit/>
          </a:bodyPr>
          <a:lstStyle/>
          <a:p>
            <a:pPr marL="180975" marR="0" lvl="0" indent="-180975" algn="l" defTabSz="914400" rtl="0" eaLnBrk="1" fontAlgn="auto" latinLnBrk="0" hangingPunct="1">
              <a:lnSpc>
                <a:spcPct val="120000"/>
              </a:lnSpc>
              <a:spcBef>
                <a:spcPts val="0"/>
              </a:spcBef>
              <a:spcAft>
                <a:spcPts val="0"/>
              </a:spcAft>
              <a:buClrTx/>
              <a:buSzTx/>
              <a:buFont typeface="Arial"/>
              <a:buChar char="•"/>
              <a:tabLst/>
              <a:defRPr/>
            </a:pPr>
            <a:r>
              <a:rPr lang="ca-ES" sz="1600" dirty="0"/>
              <a:t>a) Un únic o una única </a:t>
            </a:r>
            <a:r>
              <a:rPr lang="ca-ES" sz="1600" b="1" dirty="0"/>
              <a:t>coordinador o coordinadora</a:t>
            </a:r>
            <a:r>
              <a:rPr lang="ca-ES" sz="1600" dirty="0"/>
              <a:t>: haurà de tractar-se d'una persona investigadora amb grau de doctor/a que tingui una </a:t>
            </a:r>
            <a:r>
              <a:rPr lang="ca-ES" sz="1600" b="1" dirty="0"/>
              <a:t>vinculació en actiu i a temps complet amb l'entitat beneficiària durant el període de vigència dels ajuts</a:t>
            </a:r>
            <a:r>
              <a:rPr lang="ca-ES" sz="1600" dirty="0"/>
              <a:t> i que exerceixi com a coordinador o coordinadora durant tota la durada d'execució de la convocatòria. La persona coordinadora del grup serà la interlocutora del grup a tots els efectes, així com l'encarregada de certificar la participació de la resta de membres en el sí del grup.</a:t>
            </a: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L‘EQUIP DE L‘SGR</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ca-ES" sz="2400" b="1" i="0" u="none" strike="noStrike" kern="1200" cap="none" spc="0" normalizeH="0" baseline="0" noProof="0" dirty="0">
                <a:ln>
                  <a:noFill/>
                </a:ln>
                <a:solidFill>
                  <a:srgbClr val="AD68A7"/>
                </a:solidFill>
                <a:effectLst/>
                <a:uLnTx/>
                <a:uFillTx/>
                <a:latin typeface="Arial"/>
                <a:ea typeface="+mn-ea"/>
                <a:cs typeface="Arial"/>
              </a:rPr>
              <a:t>P</a:t>
            </a:r>
            <a:r>
              <a:rPr lang="ca-ES" sz="2400" b="1" dirty="0" err="1">
                <a:solidFill>
                  <a:srgbClr val="AD68A7"/>
                </a:solidFill>
                <a:latin typeface="Arial"/>
                <a:cs typeface="Arial"/>
              </a:rPr>
              <a:t>ersona</a:t>
            </a:r>
            <a:r>
              <a:rPr lang="ca-ES" sz="2400" b="1" dirty="0">
                <a:solidFill>
                  <a:srgbClr val="AD68A7"/>
                </a:solidFill>
                <a:latin typeface="Arial"/>
                <a:cs typeface="Arial"/>
              </a:rPr>
              <a:t> Coordinadora</a:t>
            </a:r>
            <a:endParaRPr kumimoji="0" lang="ca-ES" sz="2400" b="1" i="0" u="none" strike="noStrike" kern="1200" cap="none" spc="0" normalizeH="0" baseline="0" noProof="0" dirty="0">
              <a:ln>
                <a:noFill/>
              </a:ln>
              <a:solidFill>
                <a:srgbClr val="AD68A7"/>
              </a:solidFill>
              <a:effectLst/>
              <a:uLnTx/>
              <a:uFillTx/>
              <a:latin typeface="Arial"/>
              <a:ea typeface="+mn-ea"/>
              <a:cs typeface="Arial"/>
            </a:endParaRP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66699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2730171"/>
          </a:xfrm>
          <a:prstGeom prst="rect">
            <a:avLst/>
          </a:prstGeom>
          <a:noFill/>
        </p:spPr>
        <p:txBody>
          <a:bodyPr wrap="square" rtlCol="0">
            <a:spAutoFit/>
          </a:bodyPr>
          <a:lstStyle/>
          <a:p>
            <a:pPr marL="180975" marR="0" lvl="0" indent="-180975" algn="l" defTabSz="914400" rtl="0" eaLnBrk="1" fontAlgn="auto" latinLnBrk="0" hangingPunct="1">
              <a:lnSpc>
                <a:spcPct val="120000"/>
              </a:lnSpc>
              <a:spcBef>
                <a:spcPts val="0"/>
              </a:spcBef>
              <a:spcAft>
                <a:spcPts val="0"/>
              </a:spcAft>
              <a:buClrTx/>
              <a:buSzTx/>
              <a:buFont typeface="Arial"/>
              <a:buChar char="•"/>
              <a:tabLst/>
              <a:defRPr/>
            </a:pPr>
            <a:r>
              <a:rPr lang="ca-ES" sz="1600" dirty="0"/>
              <a:t>b) Doctors i doctores contractats a dedicació completa: personal investigador amb el grau de doctor i amb una vinculació en actiu i a temps complet amb qualsevol entitat que compleixi els requisits per poder ser una entitat beneficiària d'acord amb el que preveuen aquestes bases reguladores. Els contractes </a:t>
            </a:r>
            <a:r>
              <a:rPr lang="ca-ES" sz="1600" b="1" dirty="0"/>
              <a:t>ICREA</a:t>
            </a:r>
            <a:r>
              <a:rPr lang="ca-ES" sz="1600" dirty="0"/>
              <a:t>, els contractes dels programes </a:t>
            </a:r>
            <a:r>
              <a:rPr lang="ca-ES" sz="1600" b="1" dirty="0"/>
              <a:t>Ramón y Cajal, Miguel </a:t>
            </a:r>
            <a:r>
              <a:rPr lang="ca-ES" sz="1600" b="1" dirty="0" err="1"/>
              <a:t>Servet</a:t>
            </a:r>
            <a:r>
              <a:rPr lang="ca-ES" sz="1600" b="1" dirty="0"/>
              <a:t>, Beatriz </a:t>
            </a:r>
            <a:r>
              <a:rPr lang="ca-ES" sz="1600" b="1" dirty="0" err="1"/>
              <a:t>Galindo</a:t>
            </a:r>
            <a:r>
              <a:rPr lang="ca-ES" sz="1600" dirty="0"/>
              <a:t>, i els contractes </a:t>
            </a:r>
            <a:r>
              <a:rPr lang="ca-ES" sz="1600" dirty="0" err="1"/>
              <a:t>postdoctorals</a:t>
            </a:r>
            <a:r>
              <a:rPr lang="ca-ES" sz="1600" dirty="0"/>
              <a:t> dels programes </a:t>
            </a:r>
            <a:r>
              <a:rPr lang="ca-ES" sz="1600" b="1" dirty="0"/>
              <a:t>Beatriu de Pinós, Juan de la Cierva, Sara Borrell, María Zambrano i Margarita Salas </a:t>
            </a:r>
            <a:r>
              <a:rPr lang="ca-ES" sz="1600" dirty="0"/>
              <a:t>(sempre que impliquin vinculació contractual amb les universitats), </a:t>
            </a:r>
            <a:r>
              <a:rPr lang="ca-ES" sz="1600" b="1" dirty="0"/>
              <a:t>Marie </a:t>
            </a:r>
            <a:r>
              <a:rPr lang="ca-ES" sz="1600" b="1" dirty="0" err="1"/>
              <a:t>Skłodowska</a:t>
            </a:r>
            <a:r>
              <a:rPr lang="ca-ES" sz="1600" b="1" dirty="0"/>
              <a:t>-Curie o similars </a:t>
            </a:r>
            <a:r>
              <a:rPr lang="ca-ES" sz="1600" dirty="0"/>
              <a:t>amb una durada mínima de dos anys s'equipararan a contractes a dedicació completa. </a:t>
            </a:r>
            <a:endParaRPr kumimoji="0" lang="en-US" sz="17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L‘EQUIP DE L‘SGR</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ca-ES" sz="2400" b="1" i="0" u="none" strike="noStrike" kern="1200" cap="none" spc="0" normalizeH="0" baseline="0" noProof="0" dirty="0">
                <a:ln>
                  <a:noFill/>
                </a:ln>
                <a:solidFill>
                  <a:srgbClr val="AD68A7"/>
                </a:solidFill>
                <a:effectLst/>
                <a:uLnTx/>
                <a:uFillTx/>
                <a:latin typeface="Arial"/>
                <a:ea typeface="+mn-ea"/>
                <a:cs typeface="Arial"/>
              </a:rPr>
              <a:t>Personal de Re</a:t>
            </a:r>
            <a:r>
              <a:rPr lang="ca-ES" sz="2400" b="1" dirty="0">
                <a:solidFill>
                  <a:srgbClr val="AD68A7"/>
                </a:solidFill>
                <a:latin typeface="Arial"/>
                <a:cs typeface="Arial"/>
              </a:rPr>
              <a:t>cerca Doctor/Doctora</a:t>
            </a:r>
            <a:endParaRPr kumimoji="0" lang="ca-ES" sz="2400" b="1" i="0" u="none" strike="noStrike" kern="1200" cap="none" spc="0" normalizeH="0" baseline="0" noProof="0" dirty="0">
              <a:ln>
                <a:noFill/>
              </a:ln>
              <a:solidFill>
                <a:srgbClr val="AD68A7"/>
              </a:solidFill>
              <a:effectLst/>
              <a:uLnTx/>
              <a:uFillTx/>
              <a:latin typeface="Arial"/>
              <a:ea typeface="+mn-ea"/>
              <a:cs typeface="Arial"/>
            </a:endParaRP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19921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3025636"/>
          </a:xfrm>
          <a:prstGeom prst="rect">
            <a:avLst/>
          </a:prstGeom>
          <a:noFill/>
        </p:spPr>
        <p:txBody>
          <a:bodyPr wrap="square" rtlCol="0">
            <a:spAutoFit/>
          </a:bodyPr>
          <a:lstStyle/>
          <a:p>
            <a:pPr marL="180975" marR="0" lvl="0" indent="-180975" algn="l" defTabSz="914400" rtl="0" eaLnBrk="1" fontAlgn="auto" latinLnBrk="0" hangingPunct="1">
              <a:lnSpc>
                <a:spcPct val="120000"/>
              </a:lnSpc>
              <a:spcBef>
                <a:spcPts val="0"/>
              </a:spcBef>
              <a:spcAft>
                <a:spcPts val="0"/>
              </a:spcAft>
              <a:buClrTx/>
              <a:buSzTx/>
              <a:buFont typeface="Arial"/>
              <a:buChar char="•"/>
              <a:tabLst/>
              <a:defRPr/>
            </a:pPr>
            <a:r>
              <a:rPr lang="ca-ES" sz="1600" dirty="0"/>
              <a:t>c) Altres membres: també es podrà incloure personal investigador doctor o no doctor, </a:t>
            </a:r>
            <a:r>
              <a:rPr lang="ca-ES" sz="1600" b="1" dirty="0"/>
              <a:t>emèrit, tècnic de suport a la recerca i personal en formació predoctoral</a:t>
            </a:r>
            <a:r>
              <a:rPr lang="ca-ES" sz="1600" dirty="0"/>
              <a:t>, que haurà de tenir una vinculació en actiu, a temps complet o parcial, mitjançant contracte o beca amb una entitat que compleixi els requisits per poder ser beneficiària d'acord amb el que preveuen aquestes bases reguladores, o mitjançant un contracte amb una empresa dins del programa de </a:t>
            </a:r>
            <a:r>
              <a:rPr lang="ca-ES" sz="1600" b="1" dirty="0"/>
              <a:t>Doctorats Industrials</a:t>
            </a:r>
            <a:r>
              <a:rPr lang="ca-ES" sz="1600" dirty="0"/>
              <a:t>. </a:t>
            </a:r>
            <a:r>
              <a:rPr lang="ca-ES" sz="1600" b="1" u="sng" dirty="0"/>
              <a:t>El personal en formació o predoctoral no podrà ser membre del grup si l ´única vinculació amb la institució és la matrícula universitària</a:t>
            </a:r>
            <a:r>
              <a:rPr lang="ca-ES" sz="1600" dirty="0"/>
              <a:t>.</a:t>
            </a:r>
          </a:p>
          <a:p>
            <a:pPr marL="180975" marR="0" lvl="0" indent="-180975" algn="l" defTabSz="914400" rtl="0" eaLnBrk="1" fontAlgn="auto" latinLnBrk="0" hangingPunct="1">
              <a:lnSpc>
                <a:spcPct val="120000"/>
              </a:lnSpc>
              <a:spcBef>
                <a:spcPts val="0"/>
              </a:spcBef>
              <a:spcAft>
                <a:spcPts val="0"/>
              </a:spcAft>
              <a:buClrTx/>
              <a:buSzTx/>
              <a:buFont typeface="Arial"/>
              <a:buChar char="•"/>
              <a:tabLst/>
              <a:defRPr/>
            </a:pPr>
            <a:r>
              <a:rPr lang="ca-ES" sz="1600" dirty="0"/>
              <a:t>d) Tots els membres del grup han d'estar </a:t>
            </a:r>
            <a:r>
              <a:rPr lang="ca-ES" sz="1600" b="1" dirty="0"/>
              <a:t>vinculats a universitats, centres de recerca o altres institucions de recerca del sistema català i dur a terme la seva recerca a Catalunya</a:t>
            </a:r>
            <a:r>
              <a:rPr lang="ca-ES" sz="1600" dirty="0"/>
              <a:t>.</a:t>
            </a: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L‘EQUIP DE L‘SGR</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ca-ES" sz="2400" b="1" dirty="0">
                <a:solidFill>
                  <a:srgbClr val="AD68A7"/>
                </a:solidFill>
                <a:latin typeface="Arial"/>
                <a:cs typeface="Arial"/>
              </a:rPr>
              <a:t>Personal Predoctoral i Tècnic</a:t>
            </a:r>
            <a:endParaRPr kumimoji="0" lang="ca-ES" sz="2400" b="1" i="0" u="none" strike="noStrike" kern="1200" cap="none" spc="0" normalizeH="0" baseline="0" noProof="0" dirty="0">
              <a:ln>
                <a:noFill/>
              </a:ln>
              <a:solidFill>
                <a:srgbClr val="AD68A7"/>
              </a:solidFill>
              <a:effectLst/>
              <a:uLnTx/>
              <a:uFillTx/>
              <a:latin typeface="Arial"/>
              <a:ea typeface="+mn-ea"/>
              <a:cs typeface="Arial"/>
            </a:endParaRP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04967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4CBC925-8937-6D59-2921-016DA832EC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2793" r="88" b="125"/>
          <a:stretch/>
        </p:blipFill>
        <p:spPr>
          <a:xfrm>
            <a:off x="0" y="5685034"/>
            <a:ext cx="9140413" cy="1175673"/>
          </a:xfrm>
          <a:prstGeom prst="rect">
            <a:avLst/>
          </a:prstGeom>
        </p:spPr>
      </p:pic>
      <p:sp>
        <p:nvSpPr>
          <p:cNvPr id="12"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2</a:t>
            </a:fld>
            <a:endParaRPr lang="es-ES" b="1" dirty="0">
              <a:solidFill>
                <a:schemeClr val="bg1"/>
              </a:solidFill>
              <a:latin typeface="Arial"/>
              <a:cs typeface="Arial"/>
            </a:endParaRPr>
          </a:p>
        </p:txBody>
      </p:sp>
      <p:sp>
        <p:nvSpPr>
          <p:cNvPr id="4" name="CuadroTexto 2">
            <a:extLst>
              <a:ext uri="{FF2B5EF4-FFF2-40B4-BE49-F238E27FC236}">
                <a16:creationId xmlns:a16="http://schemas.microsoft.com/office/drawing/2014/main" id="{50A9E60B-6204-CDD2-6ADE-674289A6CB71}"/>
              </a:ext>
            </a:extLst>
          </p:cNvPr>
          <p:cNvSpPr txBox="1"/>
          <p:nvPr/>
        </p:nvSpPr>
        <p:spPr>
          <a:xfrm>
            <a:off x="927223" y="919885"/>
            <a:ext cx="7232316" cy="1034129"/>
          </a:xfrm>
          <a:prstGeom prst="rect">
            <a:avLst/>
          </a:prstGeom>
          <a:noFill/>
        </p:spPr>
        <p:txBody>
          <a:bodyPr wrap="square" rtlCol="0">
            <a:spAutoFit/>
          </a:bodyPr>
          <a:lstStyle/>
          <a:p>
            <a:pPr>
              <a:lnSpc>
                <a:spcPct val="85000"/>
              </a:lnSpc>
            </a:pPr>
            <a:r>
              <a:rPr lang="es-ES_tradnl" sz="7200" b="1" dirty="0" err="1">
                <a:solidFill>
                  <a:srgbClr val="AD68A7"/>
                </a:solidFill>
                <a:latin typeface="Arial"/>
                <a:cs typeface="Arial"/>
              </a:rPr>
              <a:t>Ordre</a:t>
            </a:r>
            <a:r>
              <a:rPr lang="es-ES_tradnl" sz="7200" b="1" dirty="0">
                <a:solidFill>
                  <a:srgbClr val="AD68A7"/>
                </a:solidFill>
                <a:latin typeface="Arial"/>
                <a:cs typeface="Arial"/>
              </a:rPr>
              <a:t> del </a:t>
            </a:r>
            <a:r>
              <a:rPr lang="es-ES_tradnl" sz="7200" b="1" dirty="0" err="1">
                <a:solidFill>
                  <a:srgbClr val="AD68A7"/>
                </a:solidFill>
                <a:latin typeface="Arial"/>
                <a:cs typeface="Arial"/>
              </a:rPr>
              <a:t>dia</a:t>
            </a:r>
            <a:endParaRPr lang="ca-ES" sz="7200" b="1" dirty="0">
              <a:solidFill>
                <a:srgbClr val="AD68A7"/>
              </a:solidFill>
              <a:latin typeface="Arial"/>
              <a:cs typeface="Arial"/>
            </a:endParaRPr>
          </a:p>
        </p:txBody>
      </p:sp>
      <p:sp>
        <p:nvSpPr>
          <p:cNvPr id="5" name="CuadroTexto 5">
            <a:extLst>
              <a:ext uri="{FF2B5EF4-FFF2-40B4-BE49-F238E27FC236}">
                <a16:creationId xmlns:a16="http://schemas.microsoft.com/office/drawing/2014/main" id="{E8DA4123-2F28-EFE4-AAE3-3327BACDE578}"/>
              </a:ext>
            </a:extLst>
          </p:cNvPr>
          <p:cNvSpPr txBox="1"/>
          <p:nvPr/>
        </p:nvSpPr>
        <p:spPr>
          <a:xfrm>
            <a:off x="927223" y="2528049"/>
            <a:ext cx="7232316" cy="1938992"/>
          </a:xfrm>
          <a:prstGeom prst="rect">
            <a:avLst/>
          </a:prstGeom>
          <a:noFill/>
        </p:spPr>
        <p:txBody>
          <a:bodyPr wrap="square" rtlCol="0">
            <a:spAutoFit/>
          </a:bodyPr>
          <a:lstStyle/>
          <a:p>
            <a:pPr marL="228600"/>
            <a:r>
              <a:rPr lang="ca-ES" sz="2400" dirty="0">
                <a:effectLst/>
                <a:latin typeface="Calibri" panose="020F0502020204030204" pitchFamily="34" charset="0"/>
                <a:ea typeface="Calibri" panose="020F0502020204030204" pitchFamily="34" charset="0"/>
              </a:rPr>
              <a:t>Punt 1. Informe de la vicerectora.</a:t>
            </a:r>
            <a:endParaRPr lang="es-ES" sz="2400" dirty="0">
              <a:effectLst/>
              <a:latin typeface="Calibri" panose="020F0502020204030204" pitchFamily="34" charset="0"/>
              <a:ea typeface="Calibri" panose="020F0502020204030204" pitchFamily="34" charset="0"/>
            </a:endParaRPr>
          </a:p>
          <a:p>
            <a:pPr marL="228600"/>
            <a:r>
              <a:rPr lang="ca-ES" sz="2400" dirty="0">
                <a:effectLst/>
                <a:latin typeface="Calibri" panose="020F0502020204030204" pitchFamily="34" charset="0"/>
                <a:ea typeface="Calibri" panose="020F0502020204030204" pitchFamily="34" charset="0"/>
              </a:rPr>
              <a:t>Punt 2. Informe sobre les concessions dels </a:t>
            </a:r>
            <a:r>
              <a:rPr lang="ca-ES" sz="2400" dirty="0" err="1">
                <a:effectLst/>
                <a:latin typeface="Calibri" panose="020F0502020204030204" pitchFamily="34" charset="0"/>
                <a:ea typeface="Calibri" panose="020F0502020204030204" pitchFamily="34" charset="0"/>
              </a:rPr>
              <a:t>SGRs</a:t>
            </a:r>
            <a:r>
              <a:rPr lang="ca-ES" sz="2400" dirty="0">
                <a:effectLst/>
                <a:latin typeface="Calibri" panose="020F0502020204030204" pitchFamily="34" charset="0"/>
                <a:ea typeface="Calibri" panose="020F0502020204030204" pitchFamily="34" charset="0"/>
              </a:rPr>
              <a:t>.</a:t>
            </a:r>
            <a:endParaRPr lang="es-ES" sz="2400" dirty="0">
              <a:effectLst/>
              <a:latin typeface="Calibri" panose="020F0502020204030204" pitchFamily="34" charset="0"/>
              <a:ea typeface="Calibri" panose="020F0502020204030204" pitchFamily="34" charset="0"/>
            </a:endParaRPr>
          </a:p>
          <a:p>
            <a:pPr marL="228600"/>
            <a:r>
              <a:rPr lang="ca-ES" sz="2400" dirty="0">
                <a:effectLst/>
                <a:latin typeface="Calibri" panose="020F0502020204030204" pitchFamily="34" charset="0"/>
                <a:ea typeface="Calibri" panose="020F0502020204030204" pitchFamily="34" charset="0"/>
              </a:rPr>
              <a:t>Punt 3. Qüestions pràctiques. </a:t>
            </a:r>
            <a:endParaRPr lang="es-ES" sz="2400" dirty="0">
              <a:effectLst/>
              <a:latin typeface="Calibri" panose="020F0502020204030204" pitchFamily="34" charset="0"/>
              <a:ea typeface="Calibri" panose="020F0502020204030204" pitchFamily="34" charset="0"/>
            </a:endParaRPr>
          </a:p>
          <a:p>
            <a:pPr marL="228600"/>
            <a:r>
              <a:rPr lang="ca-ES" sz="2400" dirty="0">
                <a:effectLst/>
                <a:latin typeface="Calibri" panose="020F0502020204030204" pitchFamily="34" charset="0"/>
                <a:ea typeface="Calibri" panose="020F0502020204030204" pitchFamily="34" charset="0"/>
              </a:rPr>
              <a:t>Punt 4. Webs dels grups de recerca.</a:t>
            </a:r>
            <a:endParaRPr lang="es-ES" sz="2400" dirty="0">
              <a:effectLst/>
              <a:latin typeface="Calibri" panose="020F0502020204030204" pitchFamily="34" charset="0"/>
              <a:ea typeface="Calibri" panose="020F0502020204030204" pitchFamily="34" charset="0"/>
            </a:endParaRPr>
          </a:p>
          <a:p>
            <a:pPr marL="228600"/>
            <a:r>
              <a:rPr lang="ca-ES" sz="2400" dirty="0">
                <a:effectLst/>
                <a:latin typeface="Calibri" panose="020F0502020204030204" pitchFamily="34" charset="0"/>
                <a:ea typeface="Calibri" panose="020F0502020204030204" pitchFamily="34" charset="0"/>
              </a:rPr>
              <a:t>Punt 5. Precs i preguntes</a:t>
            </a:r>
            <a:r>
              <a:rPr lang="ca-ES" sz="1800" dirty="0">
                <a:effectLst/>
                <a:latin typeface="Calibri" panose="020F0502020204030204" pitchFamily="34" charset="0"/>
                <a:ea typeface="Calibri" panose="020F0502020204030204" pitchFamily="34" charset="0"/>
              </a:rPr>
              <a:t>.</a:t>
            </a:r>
            <a:endParaRPr lang="es-ES" sz="1800" dirty="0">
              <a:effectLst/>
              <a:latin typeface="Calibri" panose="020F0502020204030204" pitchFamily="34" charset="0"/>
              <a:ea typeface="Calibri" panose="020F0502020204030204" pitchFamily="34" charset="0"/>
            </a:endParaRPr>
          </a:p>
        </p:txBody>
      </p:sp>
      <p:sp>
        <p:nvSpPr>
          <p:cNvPr id="7" name="Rectángulo 9">
            <a:extLst>
              <a:ext uri="{FF2B5EF4-FFF2-40B4-BE49-F238E27FC236}">
                <a16:creationId xmlns:a16="http://schemas.microsoft.com/office/drawing/2014/main" id="{9445825E-60A9-0274-BC4B-A15856C131AB}"/>
              </a:ext>
            </a:extLst>
          </p:cNvPr>
          <p:cNvSpPr/>
          <p:nvPr/>
        </p:nvSpPr>
        <p:spPr>
          <a:xfrm>
            <a:off x="1075643" y="848897"/>
            <a:ext cx="989264" cy="71855"/>
          </a:xfrm>
          <a:prstGeom prst="rect">
            <a:avLst/>
          </a:prstGeom>
          <a:solidFill>
            <a:srgbClr val="AD6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b="1">
              <a:solidFill>
                <a:srgbClr val="AD68A7"/>
              </a:solidFill>
            </a:endParaRPr>
          </a:p>
        </p:txBody>
      </p:sp>
      <p:pic>
        <p:nvPicPr>
          <p:cNvPr id="6" name="Imagen 42">
            <a:extLst>
              <a:ext uri="{FF2B5EF4-FFF2-40B4-BE49-F238E27FC236}">
                <a16:creationId xmlns:a16="http://schemas.microsoft.com/office/drawing/2014/main" id="{02C96842-003D-E645-C247-3166307265B9}"/>
              </a:ext>
            </a:extLst>
          </p:cNvPr>
          <p:cNvPicPr>
            <a:picLocks noChangeAspect="1"/>
          </p:cNvPicPr>
          <p:nvPr/>
        </p:nvPicPr>
        <p:blipFill>
          <a:blip r:embed="rId3"/>
          <a:stretch>
            <a:fillRect/>
          </a:stretch>
        </p:blipFill>
        <p:spPr>
          <a:xfrm>
            <a:off x="631861" y="6182029"/>
            <a:ext cx="2743200" cy="298840"/>
          </a:xfrm>
          <a:prstGeom prst="rect">
            <a:avLst/>
          </a:prstGeom>
        </p:spPr>
      </p:pic>
    </p:spTree>
    <p:extLst>
      <p:ext uri="{BB962C8B-B14F-4D97-AF65-F5344CB8AC3E}">
        <p14:creationId xmlns:p14="http://schemas.microsoft.com/office/powerpoint/2010/main" val="62010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3019801"/>
          </a:xfrm>
          <a:prstGeom prst="rect">
            <a:avLst/>
          </a:prstGeom>
          <a:noFill/>
        </p:spPr>
        <p:txBody>
          <a:bodyPr wrap="square" rtlCol="0">
            <a:spAutoFit/>
          </a:bodyPr>
          <a:lstStyle/>
          <a:p>
            <a:pPr marL="180975" marR="0" lvl="0" indent="-180975" algn="l" defTabSz="914400" rtl="0" eaLnBrk="1" fontAlgn="auto" latinLnBrk="0" hangingPunct="1">
              <a:lnSpc>
                <a:spcPct val="120000"/>
              </a:lnSpc>
              <a:spcBef>
                <a:spcPts val="0"/>
              </a:spcBef>
              <a:spcAft>
                <a:spcPts val="0"/>
              </a:spcAft>
              <a:buClrTx/>
              <a:buSzTx/>
              <a:buFont typeface="Arial"/>
              <a:buChar char="•"/>
              <a:tabLst/>
              <a:defRPr/>
            </a:pPr>
            <a:r>
              <a:rPr lang="ca-ES" sz="1600" dirty="0"/>
              <a:t>e) Els grups de recerca també podran incloure col·laboradors i col·laboradores, que podran ser investigadors d'institucions de recerca de fora de Catalunya o persones vinculades a empreses o a centres d'ensenyament no universitari o a administracions i que realitzin col·laboracions puntuals però que no desenvolupin una tasca estable habitual ni contínua amb el grup de recerca. Els col·laboradors s'esmentaran a la sol·licitud a l'apartat pertinent i </a:t>
            </a:r>
            <a:r>
              <a:rPr lang="ca-ES" sz="1600" b="1" dirty="0"/>
              <a:t>no computaran en cap cas com a membres del grup </a:t>
            </a:r>
            <a:r>
              <a:rPr lang="ca-ES" sz="1600" dirty="0"/>
              <a:t>ni es comptabilitzaran els seus mèrits curriculars.</a:t>
            </a:r>
          </a:p>
          <a:p>
            <a:pPr marL="180975" marR="0" lvl="0" indent="-180975" algn="l" defTabSz="914400" rtl="0" eaLnBrk="1" fontAlgn="auto" latinLnBrk="0" hangingPunct="1">
              <a:lnSpc>
                <a:spcPct val="120000"/>
              </a:lnSpc>
              <a:spcBef>
                <a:spcPts val="0"/>
              </a:spcBef>
              <a:spcAft>
                <a:spcPts val="0"/>
              </a:spcAft>
              <a:buClrTx/>
              <a:buSzTx/>
              <a:buFont typeface="Arial"/>
              <a:buChar char="•"/>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a:p>
            <a:pPr marR="0" lvl="0" algn="l" defTabSz="914400" rtl="0" eaLnBrk="1" fontAlgn="auto" latinLnBrk="0" hangingPunct="1">
              <a:lnSpc>
                <a:spcPct val="120000"/>
              </a:lnSpc>
              <a:spcBef>
                <a:spcPts val="0"/>
              </a:spcBef>
              <a:spcAft>
                <a:spcPts val="0"/>
              </a:spcAft>
              <a:buClrTx/>
              <a:buSzTx/>
              <a:tabLst/>
              <a:defRPr/>
            </a:pPr>
            <a:r>
              <a:rPr kumimoji="0" lang="ca-ES" sz="1600" b="0" i="0" u="none" strike="noStrike" kern="1200" cap="none" spc="0" normalizeH="0" baseline="0" noProof="0" dirty="0">
                <a:ln>
                  <a:noFill/>
                </a:ln>
                <a:solidFill>
                  <a:prstClr val="black"/>
                </a:solidFill>
                <a:effectLst/>
                <a:uLnTx/>
                <a:uFillTx/>
                <a:latin typeface="Arial"/>
                <a:ea typeface="+mn-ea"/>
                <a:cs typeface="Arial"/>
              </a:rPr>
              <a:t>NOTA: La necessitat de fer un pagament a una persona no és motiu suficient per incorporar-ho a l’equip de l’SGR.</a:t>
            </a: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L‘EQUIP DE L‘SGR</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ca-ES" sz="2400" b="1" dirty="0">
                <a:solidFill>
                  <a:srgbClr val="AD68A7"/>
                </a:solidFill>
                <a:latin typeface="Arial"/>
                <a:cs typeface="Arial"/>
              </a:rPr>
              <a:t>Altres</a:t>
            </a:r>
            <a:endParaRPr kumimoji="0" lang="ca-ES" sz="2400" b="1" i="0" u="none" strike="noStrike" kern="1200" cap="none" spc="0" normalizeH="0" baseline="0" noProof="0" dirty="0">
              <a:ln>
                <a:noFill/>
              </a:ln>
              <a:solidFill>
                <a:srgbClr val="AD68A7"/>
              </a:solidFill>
              <a:effectLst/>
              <a:uLnTx/>
              <a:uFillTx/>
              <a:latin typeface="Arial"/>
              <a:ea typeface="+mn-ea"/>
              <a:cs typeface="Arial"/>
            </a:endParaRP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43790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2434705"/>
          </a:xfrm>
          <a:prstGeom prst="rect">
            <a:avLst/>
          </a:prstGeom>
          <a:noFill/>
        </p:spPr>
        <p:txBody>
          <a:bodyPr wrap="square" rtlCol="0">
            <a:spAutoFit/>
          </a:bodyPr>
          <a:lstStyle/>
          <a:p>
            <a:pPr marL="180975" marR="0" lvl="0" indent="-180975" algn="l" defTabSz="914400" rtl="0" eaLnBrk="1" fontAlgn="auto" latinLnBrk="0" hangingPunct="1">
              <a:lnSpc>
                <a:spcPct val="120000"/>
              </a:lnSpc>
              <a:spcBef>
                <a:spcPts val="0"/>
              </a:spcBef>
              <a:spcAft>
                <a:spcPts val="0"/>
              </a:spcAft>
              <a:buClrTx/>
              <a:buSzTx/>
              <a:buFont typeface="Arial"/>
              <a:buChar char="•"/>
              <a:tabLst/>
              <a:defRPr/>
            </a:pPr>
            <a:r>
              <a:rPr lang="es-ES" sz="1600" dirty="0"/>
              <a:t>4.5 … Una vegada </a:t>
            </a:r>
            <a:r>
              <a:rPr lang="es-ES" sz="1600" dirty="0" err="1"/>
              <a:t>resolta</a:t>
            </a:r>
            <a:r>
              <a:rPr lang="es-ES" sz="1600" dirty="0"/>
              <a:t> la </a:t>
            </a:r>
            <a:r>
              <a:rPr lang="es-ES" sz="1600" dirty="0" err="1"/>
              <a:t>convocatòria</a:t>
            </a:r>
            <a:r>
              <a:rPr lang="es-ES" sz="1600" dirty="0"/>
              <a:t> i </a:t>
            </a:r>
            <a:r>
              <a:rPr lang="es-ES" sz="1600" dirty="0" err="1"/>
              <a:t>establerts</a:t>
            </a:r>
            <a:r>
              <a:rPr lang="es-ES" sz="1600" dirty="0"/>
              <a:t> </a:t>
            </a:r>
            <a:r>
              <a:rPr lang="es-ES" sz="1600" dirty="0" err="1"/>
              <a:t>els</a:t>
            </a:r>
            <a:r>
              <a:rPr lang="es-ES" sz="1600" dirty="0"/>
              <a:t> </a:t>
            </a:r>
            <a:r>
              <a:rPr lang="es-ES" sz="1600" dirty="0" err="1"/>
              <a:t>grups</a:t>
            </a:r>
            <a:r>
              <a:rPr lang="es-ES" sz="1600" dirty="0"/>
              <a:t> de recerca, </a:t>
            </a:r>
            <a:r>
              <a:rPr lang="es-ES" sz="1600" dirty="0" err="1"/>
              <a:t>els</a:t>
            </a:r>
            <a:r>
              <a:rPr lang="es-ES" sz="1600" dirty="0"/>
              <a:t> membres del </a:t>
            </a:r>
            <a:r>
              <a:rPr lang="es-ES" sz="1600" dirty="0" err="1"/>
              <a:t>grup</a:t>
            </a:r>
            <a:r>
              <a:rPr lang="es-ES" sz="1600" dirty="0"/>
              <a:t> que no </a:t>
            </a:r>
            <a:r>
              <a:rPr lang="es-ES" sz="1600" dirty="0" err="1"/>
              <a:t>siguin</a:t>
            </a:r>
            <a:r>
              <a:rPr lang="es-ES" sz="1600" dirty="0"/>
              <a:t> el coordinador o la coordinadora </a:t>
            </a:r>
            <a:r>
              <a:rPr lang="es-ES" sz="1600" dirty="0" err="1"/>
              <a:t>podran</a:t>
            </a:r>
            <a:r>
              <a:rPr lang="es-ES" sz="1600" dirty="0"/>
              <a:t> </a:t>
            </a:r>
            <a:r>
              <a:rPr lang="es-ES" sz="1600" dirty="0" err="1"/>
              <a:t>sol·licitar</a:t>
            </a:r>
            <a:r>
              <a:rPr lang="es-ES" sz="1600" dirty="0"/>
              <a:t> de manera excepcional compartir la </a:t>
            </a:r>
            <a:r>
              <a:rPr lang="es-ES" sz="1600" dirty="0" err="1"/>
              <a:t>seva</a:t>
            </a:r>
            <a:r>
              <a:rPr lang="es-ES" sz="1600" dirty="0"/>
              <a:t> </a:t>
            </a:r>
            <a:r>
              <a:rPr lang="es-ES" sz="1600" dirty="0" err="1"/>
              <a:t>participació</a:t>
            </a:r>
            <a:r>
              <a:rPr lang="es-ES" sz="1600" dirty="0"/>
              <a:t> al 50 % per </a:t>
            </a:r>
            <a:r>
              <a:rPr lang="es-ES" sz="1600" dirty="0" err="1"/>
              <a:t>circumstàncies</a:t>
            </a:r>
            <a:r>
              <a:rPr lang="es-ES" sz="1600" dirty="0"/>
              <a:t> científiques </a:t>
            </a:r>
            <a:r>
              <a:rPr lang="es-ES" sz="1600" dirty="0" err="1"/>
              <a:t>amb</a:t>
            </a:r>
            <a:r>
              <a:rPr lang="es-ES" sz="1600" dirty="0"/>
              <a:t> un </a:t>
            </a:r>
            <a:r>
              <a:rPr lang="es-ES" sz="1600" dirty="0" err="1"/>
              <a:t>segon</a:t>
            </a:r>
            <a:r>
              <a:rPr lang="es-ES" sz="1600" dirty="0"/>
              <a:t> </a:t>
            </a:r>
            <a:r>
              <a:rPr lang="es-ES" sz="1600" dirty="0" err="1"/>
              <a:t>grup</a:t>
            </a:r>
            <a:r>
              <a:rPr lang="es-ES" sz="1600" dirty="0"/>
              <a:t> de recerca. </a:t>
            </a:r>
            <a:r>
              <a:rPr lang="es-ES" sz="1600" dirty="0" err="1"/>
              <a:t>Aquesta</a:t>
            </a:r>
            <a:r>
              <a:rPr lang="es-ES" sz="1600" dirty="0"/>
              <a:t> </a:t>
            </a:r>
            <a:r>
              <a:rPr lang="es-ES" sz="1600" dirty="0" err="1"/>
              <a:t>petició</a:t>
            </a:r>
            <a:r>
              <a:rPr lang="es-ES" sz="1600" dirty="0"/>
              <a:t> </a:t>
            </a:r>
            <a:r>
              <a:rPr lang="es-ES" sz="1600" dirty="0" err="1"/>
              <a:t>haurà</a:t>
            </a:r>
            <a:r>
              <a:rPr lang="es-ES" sz="1600" dirty="0"/>
              <a:t> </a:t>
            </a:r>
            <a:r>
              <a:rPr lang="es-ES" sz="1600" dirty="0" err="1"/>
              <a:t>d'estar</a:t>
            </a:r>
            <a:r>
              <a:rPr lang="es-ES" sz="1600" dirty="0"/>
              <a:t> justificada i validada per les </a:t>
            </a:r>
            <a:r>
              <a:rPr lang="es-ES" sz="1600" dirty="0" err="1"/>
              <a:t>institucions</a:t>
            </a:r>
            <a:r>
              <a:rPr lang="es-ES" sz="1600" dirty="0"/>
              <a:t> </a:t>
            </a:r>
            <a:r>
              <a:rPr lang="es-ES" sz="1600" dirty="0" err="1"/>
              <a:t>pertinents</a:t>
            </a:r>
            <a:r>
              <a:rPr lang="es-ES" sz="1600" dirty="0"/>
              <a:t> i </a:t>
            </a:r>
            <a:r>
              <a:rPr lang="es-ES" sz="1600" dirty="0" err="1"/>
              <a:t>serà</a:t>
            </a:r>
            <a:r>
              <a:rPr lang="es-ES" sz="1600" dirty="0"/>
              <a:t> </a:t>
            </a:r>
            <a:r>
              <a:rPr lang="es-ES" sz="1600" dirty="0" err="1"/>
              <a:t>resolta</a:t>
            </a:r>
            <a:r>
              <a:rPr lang="es-ES" sz="1600" dirty="0"/>
              <a:t> per </a:t>
            </a:r>
            <a:r>
              <a:rPr lang="es-ES" sz="1600" dirty="0" err="1"/>
              <a:t>l'òrgan</a:t>
            </a:r>
            <a:r>
              <a:rPr lang="es-ES" sz="1600" dirty="0"/>
              <a:t> </a:t>
            </a:r>
            <a:r>
              <a:rPr lang="es-ES" sz="1600" dirty="0" err="1"/>
              <a:t>d'instrucció</a:t>
            </a:r>
            <a:r>
              <a:rPr lang="es-ES" sz="1600" dirty="0"/>
              <a:t>. No es </a:t>
            </a:r>
            <a:r>
              <a:rPr lang="es-ES" sz="1600" dirty="0" err="1"/>
              <a:t>permetrà</a:t>
            </a:r>
            <a:r>
              <a:rPr lang="es-ES" sz="1600" dirty="0"/>
              <a:t> </a:t>
            </a:r>
            <a:r>
              <a:rPr lang="es-ES" sz="1600" dirty="0" err="1"/>
              <a:t>més</a:t>
            </a:r>
            <a:r>
              <a:rPr lang="es-ES" sz="1600" dirty="0"/>
              <a:t> </a:t>
            </a:r>
            <a:r>
              <a:rPr lang="es-ES" sz="1600" dirty="0" err="1"/>
              <a:t>d'una</a:t>
            </a:r>
            <a:r>
              <a:rPr lang="es-ES" sz="1600" dirty="0"/>
              <a:t> persona per </a:t>
            </a:r>
            <a:r>
              <a:rPr lang="es-ES" sz="1600" dirty="0" err="1"/>
              <a:t>grup</a:t>
            </a:r>
            <a:r>
              <a:rPr lang="es-ES" sz="1600" dirty="0"/>
              <a:t> </a:t>
            </a:r>
            <a:r>
              <a:rPr lang="es-ES" sz="1600" dirty="0" err="1"/>
              <a:t>amb</a:t>
            </a:r>
            <a:r>
              <a:rPr lang="es-ES" sz="1600" dirty="0"/>
              <a:t> </a:t>
            </a:r>
            <a:r>
              <a:rPr lang="es-ES" sz="1600" dirty="0" err="1"/>
              <a:t>aquestes</a:t>
            </a:r>
            <a:r>
              <a:rPr lang="es-ES" sz="1600" dirty="0"/>
              <a:t> característiques de </a:t>
            </a:r>
            <a:r>
              <a:rPr lang="es-ES" sz="1600" dirty="0" err="1"/>
              <a:t>participació</a:t>
            </a:r>
            <a:r>
              <a:rPr lang="es-ES" sz="1600" dirty="0"/>
              <a:t> compartida, </a:t>
            </a:r>
            <a:r>
              <a:rPr lang="es-ES" sz="1600" dirty="0" err="1"/>
              <a:t>així</a:t>
            </a:r>
            <a:r>
              <a:rPr lang="es-ES" sz="1600" dirty="0"/>
              <a:t> </a:t>
            </a:r>
            <a:r>
              <a:rPr lang="es-ES" sz="1600" dirty="0" err="1"/>
              <a:t>com</a:t>
            </a:r>
            <a:r>
              <a:rPr lang="es-ES" sz="1600" dirty="0"/>
              <a:t> </a:t>
            </a:r>
            <a:r>
              <a:rPr lang="es-ES" sz="1600" dirty="0" err="1"/>
              <a:t>tampoc</a:t>
            </a:r>
            <a:r>
              <a:rPr lang="es-ES" sz="1600" dirty="0"/>
              <a:t> es </a:t>
            </a:r>
            <a:r>
              <a:rPr lang="es-ES" sz="1600" dirty="0" err="1"/>
              <a:t>permetrà</a:t>
            </a:r>
            <a:r>
              <a:rPr lang="es-ES" sz="1600" dirty="0"/>
              <a:t> </a:t>
            </a:r>
            <a:r>
              <a:rPr lang="es-ES" sz="1600" dirty="0" err="1"/>
              <a:t>aquesta</a:t>
            </a:r>
            <a:r>
              <a:rPr lang="es-ES" sz="1600" dirty="0"/>
              <a:t> </a:t>
            </a:r>
            <a:r>
              <a:rPr lang="es-ES" sz="1600" dirty="0" err="1"/>
              <a:t>participació</a:t>
            </a:r>
            <a:r>
              <a:rPr lang="es-ES" sz="1600" dirty="0"/>
              <a:t> compartida si el </a:t>
            </a:r>
            <a:r>
              <a:rPr lang="es-ES" sz="1600" dirty="0" err="1"/>
              <a:t>grup</a:t>
            </a:r>
            <a:r>
              <a:rPr lang="es-ES" sz="1600" dirty="0"/>
              <a:t> de recerca es </a:t>
            </a:r>
            <a:r>
              <a:rPr lang="es-ES" sz="1600" dirty="0" err="1"/>
              <a:t>pot</a:t>
            </a:r>
            <a:r>
              <a:rPr lang="es-ES" sz="1600" dirty="0"/>
              <a:t> </a:t>
            </a:r>
            <a:r>
              <a:rPr lang="es-ES" sz="1600" dirty="0" err="1"/>
              <a:t>veure</a:t>
            </a:r>
            <a:r>
              <a:rPr lang="es-ES" sz="1600" dirty="0"/>
              <a:t> </a:t>
            </a:r>
            <a:r>
              <a:rPr lang="es-ES" sz="1600" dirty="0" err="1"/>
              <a:t>afectat</a:t>
            </a:r>
            <a:r>
              <a:rPr lang="es-ES" sz="1600" dirty="0"/>
              <a:t> </a:t>
            </a:r>
            <a:r>
              <a:rPr lang="es-ES" sz="1600" dirty="0" err="1"/>
              <a:t>significativament</a:t>
            </a:r>
            <a:r>
              <a:rPr lang="es-ES" sz="1600" dirty="0"/>
              <a:t>.</a:t>
            </a: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L‘EQUIP DE L‘SGR</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ca-ES" sz="2400" b="1" dirty="0">
                <a:solidFill>
                  <a:srgbClr val="AD68A7"/>
                </a:solidFill>
                <a:latin typeface="Arial"/>
                <a:cs typeface="Arial"/>
              </a:rPr>
              <a:t>MODIFICACIONS A L’EQUIP I</a:t>
            </a:r>
            <a:endParaRPr kumimoji="0" lang="ca-ES" sz="2400" b="1" i="0" u="none" strike="noStrike" kern="1200" cap="none" spc="0" normalizeH="0" baseline="0" noProof="0" dirty="0">
              <a:ln>
                <a:noFill/>
              </a:ln>
              <a:solidFill>
                <a:srgbClr val="AD68A7"/>
              </a:solidFill>
              <a:effectLst/>
              <a:uLnTx/>
              <a:uFillTx/>
              <a:latin typeface="Arial"/>
              <a:ea typeface="+mn-ea"/>
              <a:cs typeface="Arial"/>
            </a:endParaRP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66098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4201663"/>
          </a:xfrm>
          <a:prstGeom prst="rect">
            <a:avLst/>
          </a:prstGeom>
          <a:noFill/>
        </p:spPr>
        <p:txBody>
          <a:bodyPr wrap="square" rtlCol="0">
            <a:spAutoFit/>
          </a:bodyPr>
          <a:lstStyle/>
          <a:p>
            <a:pPr marL="180975" marR="0" lvl="0" indent="-180975" algn="l" defTabSz="914400" rtl="0" eaLnBrk="1" fontAlgn="auto" latinLnBrk="0" hangingPunct="1">
              <a:lnSpc>
                <a:spcPct val="120000"/>
              </a:lnSpc>
              <a:spcBef>
                <a:spcPts val="0"/>
              </a:spcBef>
              <a:spcAft>
                <a:spcPts val="0"/>
              </a:spcAft>
              <a:buClrTx/>
              <a:buSzTx/>
              <a:buFont typeface="Arial"/>
              <a:buChar char="•"/>
              <a:tabLst/>
              <a:defRPr/>
            </a:pPr>
            <a:r>
              <a:rPr lang="es-ES" sz="1600" dirty="0"/>
              <a:t>4.6 No </a:t>
            </a:r>
            <a:r>
              <a:rPr lang="es-ES" sz="1600" dirty="0" err="1"/>
              <a:t>s'autoritzaran</a:t>
            </a:r>
            <a:r>
              <a:rPr lang="es-ES" sz="1600" dirty="0"/>
              <a:t> altes </a:t>
            </a:r>
            <a:r>
              <a:rPr lang="es-ES" sz="1600" dirty="0" err="1"/>
              <a:t>als</a:t>
            </a:r>
            <a:r>
              <a:rPr lang="es-ES" sz="1600" dirty="0"/>
              <a:t> </a:t>
            </a:r>
            <a:r>
              <a:rPr lang="es-ES" sz="1600" dirty="0" err="1"/>
              <a:t>grups</a:t>
            </a:r>
            <a:r>
              <a:rPr lang="es-ES" sz="1600" dirty="0"/>
              <a:t> de recerca de membres que </a:t>
            </a:r>
            <a:r>
              <a:rPr lang="es-ES" sz="1600" dirty="0" err="1"/>
              <a:t>hagin</a:t>
            </a:r>
            <a:r>
              <a:rPr lang="es-ES" sz="1600" dirty="0"/>
              <a:t> </a:t>
            </a:r>
            <a:r>
              <a:rPr lang="es-ES" sz="1600" dirty="0" err="1"/>
              <a:t>estat</a:t>
            </a:r>
            <a:r>
              <a:rPr lang="es-ES" sz="1600" dirty="0"/>
              <a:t> membres </a:t>
            </a:r>
            <a:r>
              <a:rPr lang="es-ES" sz="1600" dirty="0" err="1"/>
              <a:t>d'altres</a:t>
            </a:r>
            <a:r>
              <a:rPr lang="es-ES" sz="1600" dirty="0"/>
              <a:t> </a:t>
            </a:r>
            <a:r>
              <a:rPr lang="es-ES" sz="1600" dirty="0" err="1"/>
              <a:t>grups</a:t>
            </a:r>
            <a:r>
              <a:rPr lang="es-ES" sz="1600" dirty="0"/>
              <a:t> SGR de la </a:t>
            </a:r>
            <a:r>
              <a:rPr lang="es-ES" sz="1600" dirty="0" err="1"/>
              <a:t>mateixa</a:t>
            </a:r>
            <a:r>
              <a:rPr lang="es-ES" sz="1600" dirty="0"/>
              <a:t> </a:t>
            </a:r>
            <a:r>
              <a:rPr lang="es-ES" sz="1600" dirty="0" err="1"/>
              <a:t>convocatòria</a:t>
            </a:r>
            <a:r>
              <a:rPr lang="es-ES" sz="1600" dirty="0"/>
              <a:t>, </a:t>
            </a:r>
            <a:r>
              <a:rPr lang="es-ES" sz="1600" dirty="0" err="1"/>
              <a:t>amb</a:t>
            </a:r>
            <a:r>
              <a:rPr lang="es-ES" sz="1600" dirty="0"/>
              <a:t> </a:t>
            </a:r>
            <a:r>
              <a:rPr lang="es-ES" sz="1600" dirty="0" err="1"/>
              <a:t>l'excepció</a:t>
            </a:r>
            <a:r>
              <a:rPr lang="es-ES" sz="1600" dirty="0"/>
              <a:t> de la doble </a:t>
            </a:r>
            <a:r>
              <a:rPr lang="es-ES" sz="1600" dirty="0" err="1"/>
              <a:t>vinculació</a:t>
            </a:r>
            <a:r>
              <a:rPr lang="es-ES" sz="1600" dirty="0"/>
              <a:t> indicada a la base 4.5.</a:t>
            </a:r>
          </a:p>
          <a:p>
            <a:pPr marL="180975" marR="0" lvl="0" indent="-180975" algn="l" defTabSz="914400" rtl="0" eaLnBrk="1" fontAlgn="auto" latinLnBrk="0" hangingPunct="1">
              <a:lnSpc>
                <a:spcPct val="120000"/>
              </a:lnSpc>
              <a:spcBef>
                <a:spcPts val="0"/>
              </a:spcBef>
              <a:spcAft>
                <a:spcPts val="0"/>
              </a:spcAft>
              <a:buClrTx/>
              <a:buSzTx/>
              <a:buFont typeface="Arial"/>
              <a:buChar char="•"/>
              <a:tabLst/>
              <a:defRPr/>
            </a:pPr>
            <a:r>
              <a:rPr lang="es-ES" sz="1600" dirty="0"/>
              <a:t>4.7 Durant </a:t>
            </a:r>
            <a:r>
              <a:rPr lang="es-ES" sz="1600" dirty="0" err="1"/>
              <a:t>els</a:t>
            </a:r>
            <a:r>
              <a:rPr lang="es-ES" sz="1600" dirty="0"/>
              <a:t> </a:t>
            </a:r>
            <a:r>
              <a:rPr lang="es-ES" sz="1600" dirty="0" err="1"/>
              <a:t>primers</a:t>
            </a:r>
            <a:r>
              <a:rPr lang="es-ES" sz="1600" dirty="0"/>
              <a:t> 12 </a:t>
            </a:r>
            <a:r>
              <a:rPr lang="es-ES" sz="1600" dirty="0" err="1"/>
              <a:t>mesos</a:t>
            </a:r>
            <a:r>
              <a:rPr lang="es-ES" sz="1600" dirty="0"/>
              <a:t> a </a:t>
            </a:r>
            <a:r>
              <a:rPr lang="es-ES" sz="1600" dirty="0" err="1"/>
              <a:t>comptar</a:t>
            </a:r>
            <a:r>
              <a:rPr lang="es-ES" sz="1600" dirty="0"/>
              <a:t> des de la </a:t>
            </a:r>
            <a:r>
              <a:rPr lang="es-ES" sz="1600" dirty="0" err="1"/>
              <a:t>resolució</a:t>
            </a:r>
            <a:r>
              <a:rPr lang="es-ES" sz="1600" dirty="0"/>
              <a:t> de la </a:t>
            </a:r>
            <a:r>
              <a:rPr lang="es-ES" sz="1600" dirty="0" err="1"/>
              <a:t>convocatòria</a:t>
            </a:r>
            <a:r>
              <a:rPr lang="es-ES" sz="1600" dirty="0"/>
              <a:t> no es </a:t>
            </a:r>
            <a:r>
              <a:rPr lang="es-ES" sz="1600" dirty="0" err="1"/>
              <a:t>tramitarà</a:t>
            </a:r>
            <a:r>
              <a:rPr lang="es-ES" sz="1600" dirty="0"/>
              <a:t> </a:t>
            </a:r>
            <a:r>
              <a:rPr lang="es-ES" sz="1600" dirty="0" err="1"/>
              <a:t>cap</a:t>
            </a:r>
            <a:r>
              <a:rPr lang="es-ES" sz="1600" dirty="0"/>
              <a:t> </a:t>
            </a:r>
            <a:r>
              <a:rPr lang="es-ES" sz="1600" dirty="0" err="1"/>
              <a:t>baixa</a:t>
            </a:r>
            <a:r>
              <a:rPr lang="es-ES" sz="1600" dirty="0"/>
              <a:t> dels membres dels </a:t>
            </a:r>
            <a:r>
              <a:rPr lang="es-ES" sz="1600" dirty="0" err="1"/>
              <a:t>grups</a:t>
            </a:r>
            <a:r>
              <a:rPr lang="es-ES" sz="1600" dirty="0"/>
              <a:t> de recerca. </a:t>
            </a:r>
            <a:r>
              <a:rPr lang="es-ES" sz="1600" dirty="0" err="1"/>
              <a:t>Fora</a:t>
            </a:r>
            <a:r>
              <a:rPr lang="es-ES" sz="1600" dirty="0"/>
              <a:t> </a:t>
            </a:r>
            <a:r>
              <a:rPr lang="es-ES" sz="1600" dirty="0" err="1"/>
              <a:t>d'aquest</a:t>
            </a:r>
            <a:r>
              <a:rPr lang="es-ES" sz="1600" dirty="0"/>
              <a:t> </a:t>
            </a:r>
            <a:r>
              <a:rPr lang="es-ES" sz="1600" dirty="0" err="1"/>
              <a:t>període</a:t>
            </a:r>
            <a:r>
              <a:rPr lang="es-ES" sz="1600" dirty="0"/>
              <a:t>, </a:t>
            </a:r>
            <a:r>
              <a:rPr lang="es-ES" sz="1600" dirty="0" err="1"/>
              <a:t>podran</a:t>
            </a:r>
            <a:r>
              <a:rPr lang="es-ES" sz="1600" dirty="0"/>
              <a:t> </a:t>
            </a:r>
            <a:r>
              <a:rPr lang="es-ES" sz="1600" dirty="0" err="1"/>
              <a:t>autoritzar</a:t>
            </a:r>
            <a:r>
              <a:rPr lang="es-ES" sz="1600" dirty="0"/>
              <a:t>-se les </a:t>
            </a:r>
            <a:r>
              <a:rPr lang="es-ES" sz="1600" dirty="0" err="1"/>
              <a:t>baixes</a:t>
            </a:r>
            <a:r>
              <a:rPr lang="es-ES" sz="1600" dirty="0"/>
              <a:t> de membres dels </a:t>
            </a:r>
            <a:r>
              <a:rPr lang="es-ES" sz="1600" dirty="0" err="1"/>
              <a:t>grups</a:t>
            </a:r>
            <a:r>
              <a:rPr lang="es-ES" sz="1600" dirty="0"/>
              <a:t> de recerca que no </a:t>
            </a:r>
            <a:r>
              <a:rPr lang="es-ES" sz="1600" dirty="0" err="1"/>
              <a:t>siguin</a:t>
            </a:r>
            <a:r>
              <a:rPr lang="es-ES" sz="1600" dirty="0"/>
              <a:t> el coordinador o la coordinadora, </a:t>
            </a:r>
            <a:r>
              <a:rPr lang="es-ES" sz="1600" dirty="0" err="1"/>
              <a:t>sempre</a:t>
            </a:r>
            <a:r>
              <a:rPr lang="es-ES" sz="1600" dirty="0"/>
              <a:t> que </a:t>
            </a:r>
            <a:r>
              <a:rPr lang="es-ES" sz="1600" dirty="0" err="1"/>
              <a:t>siguin</a:t>
            </a:r>
            <a:r>
              <a:rPr lang="es-ES" sz="1600" dirty="0"/>
              <a:t> per causa </a:t>
            </a:r>
            <a:r>
              <a:rPr lang="es-ES" sz="1600" dirty="0" err="1"/>
              <a:t>major</a:t>
            </a:r>
            <a:r>
              <a:rPr lang="es-ES" sz="1600" dirty="0"/>
              <a:t>: </a:t>
            </a:r>
            <a:r>
              <a:rPr lang="es-ES" sz="1600" dirty="0" err="1"/>
              <a:t>pèrdua</a:t>
            </a:r>
            <a:r>
              <a:rPr lang="es-ES" sz="1600" dirty="0"/>
              <a:t> de la </a:t>
            </a:r>
            <a:r>
              <a:rPr lang="es-ES" sz="1600" dirty="0" err="1"/>
              <a:t>vinculació</a:t>
            </a:r>
            <a:r>
              <a:rPr lang="es-ES" sz="1600" dirty="0"/>
              <a:t> laboral, </a:t>
            </a:r>
            <a:r>
              <a:rPr lang="es-ES" sz="1600" dirty="0" err="1"/>
              <a:t>baixa</a:t>
            </a:r>
            <a:r>
              <a:rPr lang="es-ES" sz="1600" dirty="0"/>
              <a:t> laboral de </a:t>
            </a:r>
            <a:r>
              <a:rPr lang="es-ES" sz="1600" dirty="0" err="1"/>
              <a:t>llarga</a:t>
            </a:r>
            <a:r>
              <a:rPr lang="es-ES" sz="1600" dirty="0"/>
              <a:t> </a:t>
            </a:r>
            <a:r>
              <a:rPr lang="es-ES" sz="1600" dirty="0" err="1"/>
              <a:t>duració</a:t>
            </a:r>
            <a:r>
              <a:rPr lang="es-ES" sz="1600" dirty="0"/>
              <a:t> o </a:t>
            </a:r>
            <a:r>
              <a:rPr lang="es-ES" sz="1600" dirty="0" err="1"/>
              <a:t>traspassament</a:t>
            </a:r>
            <a:r>
              <a:rPr lang="es-ES" sz="1600" dirty="0"/>
              <a:t>. En </a:t>
            </a:r>
            <a:r>
              <a:rPr lang="es-ES" sz="1600" dirty="0" err="1"/>
              <a:t>qualsevol</a:t>
            </a:r>
            <a:r>
              <a:rPr lang="es-ES" sz="1600" dirty="0"/>
              <a:t> cas, la </a:t>
            </a:r>
            <a:r>
              <a:rPr lang="es-ES" sz="1600" dirty="0" err="1"/>
              <a:t>composició</a:t>
            </a:r>
            <a:r>
              <a:rPr lang="es-ES" sz="1600" dirty="0"/>
              <a:t> dels </a:t>
            </a:r>
            <a:r>
              <a:rPr lang="es-ES" sz="1600" dirty="0" err="1"/>
              <a:t>grups</a:t>
            </a:r>
            <a:r>
              <a:rPr lang="es-ES" sz="1600" dirty="0"/>
              <a:t> de recerca per </a:t>
            </a:r>
            <a:r>
              <a:rPr lang="es-ES" sz="1600" dirty="0" err="1"/>
              <a:t>motiu</a:t>
            </a:r>
            <a:r>
              <a:rPr lang="es-ES" sz="1600" dirty="0"/>
              <a:t> de </a:t>
            </a:r>
            <a:r>
              <a:rPr lang="es-ES" sz="1600" dirty="0" err="1"/>
              <a:t>baixes</a:t>
            </a:r>
            <a:r>
              <a:rPr lang="es-ES" sz="1600" dirty="0"/>
              <a:t> no </a:t>
            </a:r>
            <a:r>
              <a:rPr lang="es-ES" sz="1600" dirty="0" err="1"/>
              <a:t>podrà</a:t>
            </a:r>
            <a:r>
              <a:rPr lang="es-ES" sz="1600" dirty="0"/>
              <a:t> variar </a:t>
            </a:r>
            <a:r>
              <a:rPr lang="es-ES" sz="1600" dirty="0" err="1"/>
              <a:t>més</a:t>
            </a:r>
            <a:r>
              <a:rPr lang="es-ES" sz="1600" dirty="0"/>
              <a:t> </a:t>
            </a:r>
            <a:r>
              <a:rPr lang="es-ES" sz="1600" dirty="0" err="1"/>
              <a:t>d'un</a:t>
            </a:r>
            <a:r>
              <a:rPr lang="es-ES" sz="1600" dirty="0"/>
              <a:t> 20 % respecte de la </a:t>
            </a:r>
            <a:r>
              <a:rPr lang="es-ES" sz="1600" dirty="0" err="1"/>
              <a:t>composició</a:t>
            </a:r>
            <a:r>
              <a:rPr lang="es-ES" sz="1600" dirty="0"/>
              <a:t> inicial del </a:t>
            </a:r>
            <a:r>
              <a:rPr lang="es-ES" sz="1600" dirty="0" err="1"/>
              <a:t>grup</a:t>
            </a:r>
            <a:r>
              <a:rPr lang="es-ES" sz="1600" dirty="0"/>
              <a:t>. Una </a:t>
            </a:r>
            <a:r>
              <a:rPr lang="es-ES" sz="1600" dirty="0" err="1"/>
              <a:t>variació</a:t>
            </a:r>
            <a:r>
              <a:rPr lang="es-ES" sz="1600" dirty="0"/>
              <a:t> en la </a:t>
            </a:r>
            <a:r>
              <a:rPr lang="es-ES" sz="1600" dirty="0" err="1"/>
              <a:t>composició</a:t>
            </a:r>
            <a:r>
              <a:rPr lang="es-ES" sz="1600" dirty="0"/>
              <a:t> del </a:t>
            </a:r>
            <a:r>
              <a:rPr lang="es-ES" sz="1600" dirty="0" err="1"/>
              <a:t>grup</a:t>
            </a:r>
            <a:r>
              <a:rPr lang="es-ES" sz="1600" dirty="0"/>
              <a:t> superior a </a:t>
            </a:r>
            <a:r>
              <a:rPr lang="es-ES" sz="1600" dirty="0" err="1"/>
              <a:t>aquest</a:t>
            </a:r>
            <a:r>
              <a:rPr lang="es-ES" sz="1600" dirty="0"/>
              <a:t> </a:t>
            </a:r>
            <a:r>
              <a:rPr lang="es-ES" sz="1600" dirty="0" err="1"/>
              <a:t>percentatge</a:t>
            </a:r>
            <a:r>
              <a:rPr lang="es-ES" sz="1600" dirty="0"/>
              <a:t> </a:t>
            </a:r>
            <a:r>
              <a:rPr lang="es-ES" sz="1600" dirty="0" err="1"/>
              <a:t>podrà</a:t>
            </a:r>
            <a:r>
              <a:rPr lang="es-ES" sz="1600" dirty="0"/>
              <a:t> </a:t>
            </a:r>
            <a:r>
              <a:rPr lang="es-ES" sz="1600" dirty="0" err="1"/>
              <a:t>suposar</a:t>
            </a:r>
            <a:r>
              <a:rPr lang="es-ES" sz="1600" dirty="0"/>
              <a:t> la </a:t>
            </a:r>
            <a:r>
              <a:rPr lang="es-ES" sz="1600" dirty="0" err="1"/>
              <a:t>pèrdua</a:t>
            </a:r>
            <a:r>
              <a:rPr lang="es-ES" sz="1600" dirty="0"/>
              <a:t> del </a:t>
            </a:r>
            <a:r>
              <a:rPr lang="es-ES" sz="1600" dirty="0" err="1"/>
              <a:t>reconeixement</a:t>
            </a:r>
            <a:r>
              <a:rPr lang="es-ES" sz="1600" dirty="0"/>
              <a:t> </a:t>
            </a:r>
            <a:r>
              <a:rPr lang="es-ES" sz="1600" dirty="0" err="1"/>
              <a:t>com</a:t>
            </a:r>
            <a:r>
              <a:rPr lang="es-ES" sz="1600" dirty="0"/>
              <a:t> a </a:t>
            </a:r>
            <a:r>
              <a:rPr lang="es-ES" sz="1600" dirty="0" err="1"/>
              <a:t>grup</a:t>
            </a:r>
            <a:r>
              <a:rPr lang="es-ES" sz="1600" dirty="0"/>
              <a:t> de recerca i la </a:t>
            </a:r>
            <a:r>
              <a:rPr lang="es-ES" sz="1600" dirty="0" err="1"/>
              <a:t>revocació</a:t>
            </a:r>
            <a:r>
              <a:rPr lang="es-ES" sz="1600" dirty="0"/>
              <a:t> del </a:t>
            </a:r>
            <a:r>
              <a:rPr lang="es-ES" sz="1600" dirty="0" err="1"/>
              <a:t>finançament</a:t>
            </a:r>
            <a:r>
              <a:rPr lang="es-ES" sz="1600" dirty="0"/>
              <a:t> </a:t>
            </a:r>
            <a:r>
              <a:rPr lang="es-ES" sz="1600" dirty="0" err="1"/>
              <a:t>atorgat</a:t>
            </a:r>
            <a:r>
              <a:rPr lang="es-ES" sz="1600" dirty="0"/>
              <a:t>, si </a:t>
            </a:r>
            <a:r>
              <a:rPr lang="es-ES" sz="1600" dirty="0" err="1"/>
              <a:t>escau</a:t>
            </a:r>
            <a:r>
              <a:rPr lang="es-ES" sz="1600" dirty="0"/>
              <a:t>.</a:t>
            </a:r>
          </a:p>
          <a:p>
            <a:pPr marL="180975" marR="0" lvl="0" indent="-180975" algn="l" defTabSz="914400" rtl="0" eaLnBrk="1" fontAlgn="auto" latinLnBrk="0" hangingPunct="1">
              <a:lnSpc>
                <a:spcPct val="120000"/>
              </a:lnSpc>
              <a:spcBef>
                <a:spcPts val="0"/>
              </a:spcBef>
              <a:spcAft>
                <a:spcPts val="0"/>
              </a:spcAft>
              <a:buClrTx/>
              <a:buSzTx/>
              <a:buFont typeface="Arial"/>
              <a:buChar char="•"/>
              <a:tabLst/>
              <a:defRPr/>
            </a:pPr>
            <a:endParaRPr kumimoji="0" lang="es-ES" sz="1600" b="0" i="0" u="none" strike="noStrike" kern="1200" cap="none" spc="0" normalizeH="0" baseline="0" noProof="0" dirty="0">
              <a:ln>
                <a:noFill/>
              </a:ln>
              <a:solidFill>
                <a:prstClr val="black"/>
              </a:solidFill>
              <a:effectLst/>
              <a:uLnTx/>
              <a:uFillTx/>
              <a:latin typeface="Arial"/>
              <a:ea typeface="+mn-ea"/>
              <a:cs typeface="Arial"/>
            </a:endParaRPr>
          </a:p>
          <a:p>
            <a:pPr marR="0" lvl="0" algn="l" defTabSz="914400" rtl="0" eaLnBrk="1" fontAlgn="auto" latinLnBrk="0" hangingPunct="1">
              <a:lnSpc>
                <a:spcPct val="120000"/>
              </a:lnSpc>
              <a:spcBef>
                <a:spcPts val="0"/>
              </a:spcBef>
              <a:spcAft>
                <a:spcPts val="0"/>
              </a:spcAft>
              <a:buClrTx/>
              <a:buSzTx/>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L‘EQUIP DE L‘SGR</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ca-ES" sz="2400" b="1" dirty="0">
                <a:solidFill>
                  <a:srgbClr val="AD68A7"/>
                </a:solidFill>
                <a:latin typeface="Arial"/>
                <a:cs typeface="Arial"/>
              </a:rPr>
              <a:t>MODIFICACIONS A L’EQUIP II</a:t>
            </a:r>
            <a:endParaRPr kumimoji="0" lang="ca-ES" sz="2400" b="1" i="0" u="none" strike="noStrike" kern="1200" cap="none" spc="0" normalizeH="0" baseline="0" noProof="0" dirty="0">
              <a:ln>
                <a:noFill/>
              </a:ln>
              <a:solidFill>
                <a:srgbClr val="AD68A7"/>
              </a:solidFill>
              <a:effectLst/>
              <a:uLnTx/>
              <a:uFillTx/>
              <a:latin typeface="Arial"/>
              <a:ea typeface="+mn-ea"/>
              <a:cs typeface="Arial"/>
            </a:endParaRP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94650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1837939"/>
          </a:xfrm>
          <a:prstGeom prst="rect">
            <a:avLst/>
          </a:prstGeom>
          <a:noFill/>
        </p:spPr>
        <p:txBody>
          <a:bodyPr wrap="square" rtlCol="0">
            <a:spAutoFit/>
          </a:bodyPr>
          <a:lstStyle/>
          <a:p>
            <a:pPr marL="638175" lvl="1" indent="-180975">
              <a:lnSpc>
                <a:spcPct val="120000"/>
              </a:lnSpc>
              <a:buFont typeface="Arial"/>
              <a:buChar char="•"/>
              <a:defRPr/>
            </a:pPr>
            <a:r>
              <a:rPr lang="ca-ES" sz="1600" dirty="0">
                <a:solidFill>
                  <a:prstClr val="black"/>
                </a:solidFill>
                <a:latin typeface="Arial"/>
                <a:cs typeface="Arial"/>
              </a:rPr>
              <a:t>La petició d’altes (i baixes quan es pugui, excepte les situacions excepcionals), s’ha de tramitar a través de l’Àrea de Gestió de la Recerca (</a:t>
            </a:r>
            <a:r>
              <a:rPr lang="ca-ES" sz="1600" dirty="0">
                <a:solidFill>
                  <a:prstClr val="black"/>
                </a:solidFill>
                <a:latin typeface="Arial"/>
                <a:cs typeface="Arial"/>
                <a:hlinkClick r:id="rId3"/>
              </a:rPr>
              <a:t>ajuts.agr@uab.cat</a:t>
            </a:r>
            <a:r>
              <a:rPr lang="ca-ES" sz="1600" dirty="0">
                <a:solidFill>
                  <a:prstClr val="black"/>
                </a:solidFill>
                <a:latin typeface="Arial"/>
                <a:cs typeface="Arial"/>
              </a:rPr>
              <a:t>) on s’haurà d’enviar el </a:t>
            </a:r>
            <a:r>
              <a:rPr lang="ca-ES" sz="1600" b="1" dirty="0">
                <a:solidFill>
                  <a:prstClr val="black"/>
                </a:solidFill>
                <a:latin typeface="Arial"/>
                <a:cs typeface="Arial"/>
              </a:rPr>
              <a:t>document </a:t>
            </a:r>
            <a:r>
              <a:rPr lang="ca-ES" sz="1600" b="1" dirty="0" err="1">
                <a:solidFill>
                  <a:prstClr val="black"/>
                </a:solidFill>
                <a:latin typeface="Arial"/>
                <a:cs typeface="Arial"/>
              </a:rPr>
              <a:t>excel</a:t>
            </a:r>
            <a:r>
              <a:rPr lang="ca-ES" sz="1600" b="1" dirty="0">
                <a:solidFill>
                  <a:prstClr val="black"/>
                </a:solidFill>
                <a:latin typeface="Arial"/>
                <a:cs typeface="Arial"/>
              </a:rPr>
              <a:t> </a:t>
            </a:r>
            <a:r>
              <a:rPr lang="ca-ES" sz="1600" dirty="0">
                <a:solidFill>
                  <a:prstClr val="black"/>
                </a:solidFill>
                <a:latin typeface="Arial"/>
                <a:cs typeface="Arial"/>
              </a:rPr>
              <a:t>que trobareu a la plana d’AGAUR (properament portal de </a:t>
            </a:r>
            <a:r>
              <a:rPr lang="ca-ES" sz="1600" dirty="0">
                <a:solidFill>
                  <a:prstClr val="black"/>
                </a:solidFill>
                <a:latin typeface="Arial"/>
                <a:cs typeface="Arial"/>
                <a:hlinkClick r:id="rId4"/>
              </a:rPr>
              <a:t>tràmits online de recerca</a:t>
            </a:r>
            <a:r>
              <a:rPr lang="ca-ES" sz="1600" dirty="0">
                <a:solidFill>
                  <a:prstClr val="black"/>
                </a:solidFill>
                <a:latin typeface="Arial"/>
                <a:cs typeface="Arial"/>
              </a:rPr>
              <a:t>) atès que ha de ser la Vicerectora qui signi aquesta alta (prèvia comprovació dels requisits).</a:t>
            </a: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L‘EQUIP DE L‘SGR</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ca-ES" sz="2400" b="1" dirty="0">
                <a:solidFill>
                  <a:srgbClr val="AD68A7"/>
                </a:solidFill>
                <a:latin typeface="Arial"/>
                <a:cs typeface="Arial"/>
              </a:rPr>
              <a:t>MODIFICACIONS A L’EQUIP III</a:t>
            </a:r>
            <a:endParaRPr kumimoji="0" lang="ca-ES" sz="2400" b="1" i="0" u="none" strike="noStrike" kern="1200" cap="none" spc="0" normalizeH="0" baseline="0" noProof="0" dirty="0">
              <a:ln>
                <a:noFill/>
              </a:ln>
              <a:solidFill>
                <a:srgbClr val="AD68A7"/>
              </a:solidFill>
              <a:effectLst/>
              <a:uLnTx/>
              <a:uFillTx/>
              <a:latin typeface="Arial"/>
              <a:ea typeface="+mn-ea"/>
              <a:cs typeface="Arial"/>
            </a:endParaRP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8341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2428870"/>
          </a:xfrm>
          <a:prstGeom prst="rect">
            <a:avLst/>
          </a:prstGeom>
          <a:noFill/>
        </p:spPr>
        <p:txBody>
          <a:bodyPr wrap="square" rtlCol="0">
            <a:spAutoFit/>
          </a:bodyPr>
          <a:lstStyle/>
          <a:p>
            <a:pPr marL="638175" lvl="1" indent="-180975">
              <a:lnSpc>
                <a:spcPct val="120000"/>
              </a:lnSpc>
              <a:buFont typeface="Arial"/>
              <a:buChar char="•"/>
              <a:defRPr/>
            </a:pPr>
            <a:r>
              <a:rPr lang="ca-ES" sz="1600" dirty="0">
                <a:solidFill>
                  <a:prstClr val="black"/>
                </a:solidFill>
                <a:latin typeface="Arial"/>
                <a:cs typeface="Arial"/>
              </a:rPr>
              <a:t>Pèrdua de vinculació de l’IP amb la UAB</a:t>
            </a:r>
          </a:p>
          <a:p>
            <a:pPr marL="1095375" lvl="2" indent="-180975">
              <a:lnSpc>
                <a:spcPct val="120000"/>
              </a:lnSpc>
              <a:buFont typeface="Arial"/>
              <a:buChar char="•"/>
              <a:defRPr/>
            </a:pPr>
            <a:r>
              <a:rPr lang="ca-ES" sz="1600" dirty="0">
                <a:solidFill>
                  <a:prstClr val="black"/>
                </a:solidFill>
                <a:latin typeface="Arial"/>
                <a:cs typeface="Arial"/>
              </a:rPr>
              <a:t>Canvi d’IP (Si l’entitat no pot ser beneficiària d’SGR)</a:t>
            </a:r>
          </a:p>
          <a:p>
            <a:pPr marL="1095375" lvl="2" indent="-180975">
              <a:lnSpc>
                <a:spcPct val="120000"/>
              </a:lnSpc>
              <a:buFont typeface="Arial"/>
              <a:buChar char="•"/>
              <a:defRPr/>
            </a:pPr>
            <a:r>
              <a:rPr kumimoji="0" lang="ca-ES" sz="1600" b="0" i="0" u="none" strike="noStrike" kern="1200" cap="none" spc="0" normalizeH="0" baseline="0" noProof="0" dirty="0">
                <a:ln>
                  <a:noFill/>
                </a:ln>
                <a:solidFill>
                  <a:prstClr val="black"/>
                </a:solidFill>
                <a:effectLst/>
                <a:uLnTx/>
                <a:uFillTx/>
                <a:latin typeface="Arial"/>
                <a:ea typeface="+mn-ea"/>
                <a:cs typeface="Arial"/>
              </a:rPr>
              <a:t>Trasllat d’SGR (Si l’entitat pot ser beneficiària d’SGR)</a:t>
            </a:r>
          </a:p>
          <a:p>
            <a:pPr marL="1095375" lvl="2" indent="-180975">
              <a:lnSpc>
                <a:spcPct val="120000"/>
              </a:lnSpc>
              <a:buFont typeface="Arial"/>
              <a:buChar char="•"/>
              <a:defRPr/>
            </a:pPr>
            <a:r>
              <a:rPr lang="ca-ES" sz="1600" dirty="0">
                <a:solidFill>
                  <a:prstClr val="black"/>
                </a:solidFill>
                <a:latin typeface="Arial"/>
                <a:cs typeface="Arial"/>
              </a:rPr>
              <a:t>Traspàs</a:t>
            </a: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a:p>
            <a:pPr marL="1095375" lvl="2" indent="-180975">
              <a:lnSpc>
                <a:spcPct val="120000"/>
              </a:lnSpc>
              <a:buFont typeface="Arial"/>
              <a:buChar char="•"/>
              <a:defRPr/>
            </a:pPr>
            <a:endParaRPr lang="ca-ES" sz="1600" dirty="0">
              <a:solidFill>
                <a:prstClr val="black"/>
              </a:solidFill>
              <a:latin typeface="Arial"/>
              <a:cs typeface="Arial"/>
            </a:endParaRPr>
          </a:p>
          <a:p>
            <a:pPr lvl="1">
              <a:lnSpc>
                <a:spcPct val="120000"/>
              </a:lnSpc>
              <a:defRPr/>
            </a:pPr>
            <a:r>
              <a:rPr kumimoji="0" lang="ca-ES" sz="1600" b="0" i="0" u="none" strike="noStrike" kern="1200" cap="none" spc="0" normalizeH="0" baseline="0" noProof="0" dirty="0">
                <a:ln>
                  <a:noFill/>
                </a:ln>
                <a:solidFill>
                  <a:prstClr val="black"/>
                </a:solidFill>
                <a:effectLst/>
                <a:uLnTx/>
                <a:uFillTx/>
                <a:latin typeface="Arial"/>
                <a:ea typeface="+mn-ea"/>
                <a:cs typeface="Arial"/>
              </a:rPr>
              <a:t>En el cas en que us trobeu en aquesta situació haureu de comunicar-ho a </a:t>
            </a:r>
            <a:r>
              <a:rPr kumimoji="0" lang="ca-ES" sz="1600" b="0" i="0" u="none" strike="noStrike" kern="1200" cap="none" spc="0" normalizeH="0" baseline="0" noProof="0" dirty="0">
                <a:ln>
                  <a:noFill/>
                </a:ln>
                <a:solidFill>
                  <a:prstClr val="black"/>
                </a:solidFill>
                <a:effectLst/>
                <a:uLnTx/>
                <a:uFillTx/>
                <a:latin typeface="Arial"/>
                <a:ea typeface="+mn-ea"/>
                <a:cs typeface="Arial"/>
                <a:hlinkClick r:id="rId3"/>
              </a:rPr>
              <a:t>ajuts.agr@uab.cat</a:t>
            </a:r>
            <a:r>
              <a:rPr kumimoji="0" lang="ca-ES" sz="1600" b="0" i="0" u="none" strike="noStrike" kern="1200" cap="none" spc="0" normalizeH="0" baseline="0" noProof="0" dirty="0">
                <a:ln>
                  <a:noFill/>
                </a:ln>
                <a:solidFill>
                  <a:prstClr val="black"/>
                </a:solidFill>
                <a:effectLst/>
                <a:uLnTx/>
                <a:uFillTx/>
                <a:latin typeface="Arial"/>
                <a:ea typeface="+mn-ea"/>
                <a:cs typeface="Arial"/>
              </a:rPr>
              <a:t> qui us indicarà quin és el tràmit que s’ha de fer i la documentació que s’ha d’enviar.</a:t>
            </a: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L‘EQUIP DE L‘SGR</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ca-ES" sz="2400" b="1" dirty="0">
                <a:solidFill>
                  <a:srgbClr val="AD68A7"/>
                </a:solidFill>
                <a:latin typeface="Arial"/>
                <a:cs typeface="Arial"/>
              </a:rPr>
              <a:t>MODIFICACIONS A L’EQUIP IV</a:t>
            </a:r>
            <a:endParaRPr kumimoji="0" lang="ca-ES" sz="2400" b="1" i="0" u="none" strike="noStrike" kern="1200" cap="none" spc="0" normalizeH="0" baseline="0" noProof="0" dirty="0">
              <a:ln>
                <a:noFill/>
              </a:ln>
              <a:solidFill>
                <a:srgbClr val="AD68A7"/>
              </a:solidFill>
              <a:effectLst/>
              <a:uLnTx/>
              <a:uFillTx/>
              <a:latin typeface="Arial"/>
              <a:ea typeface="+mn-ea"/>
              <a:cs typeface="Arial"/>
            </a:endParaRP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3411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25167"/>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DESPESES ELEGIBLES</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226754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ca-ES" sz="2400" b="1" i="0" u="none" strike="noStrike" kern="1200" cap="none" spc="0" normalizeH="0" baseline="0" noProof="0" dirty="0">
                <a:ln>
                  <a:noFill/>
                </a:ln>
                <a:solidFill>
                  <a:srgbClr val="AD68A7"/>
                </a:solidFill>
                <a:effectLst/>
                <a:uLnTx/>
                <a:uFillTx/>
                <a:latin typeface="Arial"/>
                <a:ea typeface="+mn-ea"/>
                <a:cs typeface="Arial"/>
              </a:rPr>
              <a:t>Les despeses s’han d’executar durant el període d’execució de l’activitat subvencionada (01/01/2022 a 31/12/2024) i han d’estar realment pagades amb anterioritat a la finalització del període de justificació</a:t>
            </a: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52507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2434705"/>
          </a:xfrm>
          <a:prstGeom prst="rect">
            <a:avLst/>
          </a:prstGeom>
          <a:noFill/>
        </p:spPr>
        <p:txBody>
          <a:bodyPr wrap="square" rtlCol="0">
            <a:spAutoFit/>
          </a:bodyPr>
          <a:lstStyle/>
          <a:p>
            <a:pPr marL="638175" lvl="1" indent="-180975">
              <a:lnSpc>
                <a:spcPct val="120000"/>
              </a:lnSpc>
              <a:buFont typeface="Arial"/>
              <a:buChar char="•"/>
              <a:defRPr/>
            </a:pPr>
            <a:r>
              <a:rPr lang="ca-ES" sz="1600" dirty="0"/>
              <a:t>a) Despeses de contractació o cofinançament de contractes de personal predoctoral, </a:t>
            </a:r>
            <a:r>
              <a:rPr lang="ca-ES" sz="1600" dirty="0" err="1"/>
              <a:t>postdoctoral</a:t>
            </a:r>
            <a:r>
              <a:rPr lang="ca-ES" sz="1600" dirty="0"/>
              <a:t> o tècnic de suport a la recerca, que s'ha d'incorporar mitjançant qualsevol modalitat d'adscripció laboral, d'acord amb la normativa laboral vigent que sigui d'aplicació al centre que rep l'ajut. Seran subvencionables les retribucions del personal fix vinculat estatutàriament o contractualment a les institucions sol·licitants sempre i quan això no suposi incórrer en doble finançament, d'acord amb allò que es disposa a l'article 19.3 de la Llei 38/2002, de 17 de novembre, general de subvencions.</a:t>
            </a: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DESPESES ELEGIBLES</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ca-ES" sz="2400" b="1" i="0" u="none" strike="noStrike" kern="1200" cap="none" spc="0" normalizeH="0" baseline="0" noProof="0" dirty="0">
                <a:ln>
                  <a:noFill/>
                </a:ln>
                <a:solidFill>
                  <a:srgbClr val="AD68A7"/>
                </a:solidFill>
                <a:effectLst/>
                <a:uLnTx/>
                <a:uFillTx/>
                <a:latin typeface="Arial"/>
                <a:ea typeface="+mn-ea"/>
                <a:cs typeface="Arial"/>
              </a:rPr>
              <a:t>PERSONAL</a:t>
            </a: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691781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3616567"/>
          </a:xfrm>
          <a:prstGeom prst="rect">
            <a:avLst/>
          </a:prstGeom>
          <a:noFill/>
        </p:spPr>
        <p:txBody>
          <a:bodyPr wrap="square" rtlCol="0">
            <a:spAutoFit/>
          </a:bodyPr>
          <a:lstStyle/>
          <a:p>
            <a:pPr marL="638175" lvl="1" indent="-180975">
              <a:lnSpc>
                <a:spcPct val="120000"/>
              </a:lnSpc>
              <a:buFont typeface="Arial"/>
              <a:buChar char="•"/>
              <a:defRPr/>
            </a:pPr>
            <a:r>
              <a:rPr lang="ca-ES" sz="1600" dirty="0"/>
              <a:t>b) Despeses d'execució: </a:t>
            </a:r>
          </a:p>
          <a:p>
            <a:pPr marL="1095375" lvl="2" indent="-180975">
              <a:lnSpc>
                <a:spcPct val="120000"/>
              </a:lnSpc>
              <a:buFont typeface="Arial"/>
              <a:buChar char="•"/>
              <a:defRPr/>
            </a:pPr>
            <a:r>
              <a:rPr lang="ca-ES" sz="1600" dirty="0"/>
              <a:t>1) adquisició de material fungible; </a:t>
            </a:r>
          </a:p>
          <a:p>
            <a:pPr marL="1095375" lvl="2" indent="-180975">
              <a:lnSpc>
                <a:spcPct val="120000"/>
              </a:lnSpc>
              <a:buFont typeface="Arial"/>
              <a:buChar char="•"/>
              <a:defRPr/>
            </a:pPr>
            <a:r>
              <a:rPr lang="ca-ES" sz="1600" dirty="0"/>
              <a:t>2) despeses d'adquisició, costos de depreciació, arrendament financer (Leasing) o lloguer, manteniment, reparació d'actius materials, instrumental, equipament cientificotècnic, material informàtic i material bibliogràfic, vinculats amb els objectius de recerca del grup (en cas d'adquisició, la despesa ha de ser inferior a 50.000 €); </a:t>
            </a:r>
          </a:p>
          <a:p>
            <a:pPr marL="1095375" lvl="2" indent="-180975">
              <a:lnSpc>
                <a:spcPct val="120000"/>
              </a:lnSpc>
              <a:buFont typeface="Arial"/>
              <a:buChar char="•"/>
              <a:defRPr/>
            </a:pPr>
            <a:r>
              <a:rPr lang="ca-ES" sz="1600" dirty="0"/>
              <a:t>3) despeses de subcontractació de serveis i treballs externs de recerca i consultoria tecnològica relacionats amb l'objecte de l'ajut que no puguin ser assumits directament pels membres del grup (màxim 50 % total de l'ajut). En aquest últim cas s'ha de poder acreditar, si s'escau, que les activitats subcontractades no les pot assumir l'equip de recerca.</a:t>
            </a: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DESPESES ELEGIBLES</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ca-ES" sz="2400" b="1" dirty="0">
                <a:solidFill>
                  <a:srgbClr val="AD68A7"/>
                </a:solidFill>
                <a:latin typeface="Arial"/>
                <a:cs typeface="Arial"/>
              </a:rPr>
              <a:t>EXECUCIÓ I</a:t>
            </a: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77954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3912033"/>
          </a:xfrm>
          <a:prstGeom prst="rect">
            <a:avLst/>
          </a:prstGeom>
          <a:noFill/>
        </p:spPr>
        <p:txBody>
          <a:bodyPr wrap="square" rtlCol="0">
            <a:spAutoFit/>
          </a:bodyPr>
          <a:lstStyle/>
          <a:p>
            <a:pPr marL="638175" lvl="1" indent="-180975">
              <a:lnSpc>
                <a:spcPct val="120000"/>
              </a:lnSpc>
              <a:buFont typeface="Arial"/>
              <a:buChar char="•"/>
              <a:defRPr/>
            </a:pPr>
            <a:r>
              <a:rPr lang="es-ES" sz="1600" dirty="0"/>
              <a:t>c) Despeses de </a:t>
            </a:r>
            <a:r>
              <a:rPr lang="es-ES" sz="1600" dirty="0" err="1"/>
              <a:t>publicacions</a:t>
            </a:r>
            <a:r>
              <a:rPr lang="es-ES" sz="1600" dirty="0"/>
              <a:t> i </a:t>
            </a:r>
            <a:r>
              <a:rPr lang="es-ES" sz="1600" dirty="0" err="1"/>
              <a:t>despeses</a:t>
            </a:r>
            <a:r>
              <a:rPr lang="es-ES" sz="1600" dirty="0"/>
              <a:t> de </a:t>
            </a:r>
            <a:r>
              <a:rPr lang="es-ES" sz="1600" dirty="0" err="1"/>
              <a:t>difusió</a:t>
            </a:r>
            <a:r>
              <a:rPr lang="es-ES" sz="1600" dirty="0"/>
              <a:t> de </a:t>
            </a:r>
            <a:r>
              <a:rPr lang="es-ES" sz="1600" dirty="0" err="1"/>
              <a:t>resultats</a:t>
            </a:r>
            <a:r>
              <a:rPr lang="es-ES" sz="1600" dirty="0"/>
              <a:t>: </a:t>
            </a:r>
            <a:r>
              <a:rPr lang="es-ES" sz="1600" dirty="0" err="1"/>
              <a:t>s'inclouen</a:t>
            </a:r>
            <a:r>
              <a:rPr lang="es-ES" sz="1600" dirty="0"/>
              <a:t> les </a:t>
            </a:r>
            <a:r>
              <a:rPr lang="es-ES" sz="1600" dirty="0" err="1"/>
              <a:t>despeses</a:t>
            </a:r>
            <a:r>
              <a:rPr lang="es-ES" sz="1600" dirty="0"/>
              <a:t> de </a:t>
            </a:r>
            <a:r>
              <a:rPr lang="es-ES" sz="1600" dirty="0" err="1"/>
              <a:t>revisió</a:t>
            </a:r>
            <a:r>
              <a:rPr lang="es-ES" sz="1600" dirty="0"/>
              <a:t> de </a:t>
            </a:r>
            <a:r>
              <a:rPr lang="es-ES" sz="1600" dirty="0" err="1"/>
              <a:t>manuscrits</a:t>
            </a:r>
            <a:r>
              <a:rPr lang="es-ES" sz="1600" dirty="0"/>
              <a:t>, </a:t>
            </a:r>
            <a:r>
              <a:rPr lang="es-ES" sz="1600" dirty="0" err="1"/>
              <a:t>publicació</a:t>
            </a:r>
            <a:r>
              <a:rPr lang="es-ES" sz="1600" dirty="0"/>
              <a:t> en revistes científiques i les relacionades </a:t>
            </a:r>
            <a:r>
              <a:rPr lang="es-ES" sz="1600" dirty="0" err="1"/>
              <a:t>amb</a:t>
            </a:r>
            <a:r>
              <a:rPr lang="es-ES" sz="1600" dirty="0"/>
              <a:t> la </a:t>
            </a:r>
            <a:r>
              <a:rPr lang="es-ES" sz="1600" dirty="0" err="1"/>
              <a:t>publicació</a:t>
            </a:r>
            <a:r>
              <a:rPr lang="es-ES" sz="1600" dirty="0"/>
              <a:t> en </a:t>
            </a:r>
            <a:r>
              <a:rPr lang="es-ES" sz="1600" dirty="0" err="1"/>
              <a:t>obert</a:t>
            </a:r>
            <a:r>
              <a:rPr lang="es-ES" sz="1600" dirty="0"/>
              <a:t> i derivades de la </a:t>
            </a:r>
            <a:r>
              <a:rPr lang="es-ES" sz="1600" dirty="0" err="1"/>
              <a:t>incorporació</a:t>
            </a:r>
            <a:r>
              <a:rPr lang="es-ES" sz="1600" dirty="0"/>
              <a:t> a </a:t>
            </a:r>
            <a:r>
              <a:rPr lang="es-ES" sz="1600" dirty="0" err="1"/>
              <a:t>repositoris</a:t>
            </a:r>
            <a:r>
              <a:rPr lang="es-ES" sz="1600" dirty="0"/>
              <a:t> de </a:t>
            </a:r>
            <a:r>
              <a:rPr lang="es-ES" sz="1600" dirty="0" err="1"/>
              <a:t>lliure</a:t>
            </a:r>
            <a:r>
              <a:rPr lang="es-ES" sz="1600" dirty="0"/>
              <a:t> </a:t>
            </a:r>
            <a:r>
              <a:rPr lang="es-ES" sz="1600" dirty="0" err="1"/>
              <a:t>accés</a:t>
            </a:r>
            <a:r>
              <a:rPr lang="es-ES" sz="1600" dirty="0"/>
              <a:t>.</a:t>
            </a:r>
          </a:p>
          <a:p>
            <a:pPr marL="638175" lvl="1" indent="-180975">
              <a:lnSpc>
                <a:spcPct val="120000"/>
              </a:lnSpc>
              <a:buFont typeface="Arial"/>
              <a:buChar char="•"/>
              <a:defRPr/>
            </a:pPr>
            <a:r>
              <a:rPr lang="ca-ES" sz="1600" dirty="0"/>
              <a:t>d) Despeses associades a drets de propietat intel·lectual. </a:t>
            </a:r>
          </a:p>
          <a:p>
            <a:pPr marL="638175" lvl="1" indent="-180975">
              <a:lnSpc>
                <a:spcPct val="120000"/>
              </a:lnSpc>
              <a:buFont typeface="Arial"/>
              <a:buChar char="•"/>
              <a:defRPr/>
            </a:pPr>
            <a:r>
              <a:rPr lang="ca-ES" sz="1600" dirty="0"/>
              <a:t>e) Despeses de viatges i mobilitat, sempre que estiguin relacionades amb els objectius del grup i per a la difusió dels resultats, així com la inscripció a congressos, de personal membre del grup de recerca, investigadors predoctorals i personal tècnic que hi estigui vinculat. S'hi inclouen les despeses de desplaçament, dietes i allotjament, però no són elegibles les despeses protocol·làries, sumptuàries ni de representació. Les despeses de viatges, allotjament i manutenció que s'imputin estaran limitades per la normativa de la Generalitat sobre indemnitzacions per raó del servei. </a:t>
            </a: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DESPESES ELEGIBLES</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ca-ES" sz="2400" b="1" dirty="0">
                <a:solidFill>
                  <a:srgbClr val="AD68A7"/>
                </a:solidFill>
                <a:latin typeface="Arial"/>
                <a:cs typeface="Arial"/>
              </a:rPr>
              <a:t>EXECUCIÓ II</a:t>
            </a: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29151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2428870"/>
          </a:xfrm>
          <a:prstGeom prst="rect">
            <a:avLst/>
          </a:prstGeom>
          <a:noFill/>
        </p:spPr>
        <p:txBody>
          <a:bodyPr wrap="square" rtlCol="0">
            <a:spAutoFit/>
          </a:bodyPr>
          <a:lstStyle/>
          <a:p>
            <a:pPr marL="638175" lvl="1" indent="-180975">
              <a:lnSpc>
                <a:spcPct val="120000"/>
              </a:lnSpc>
              <a:buFont typeface="Arial"/>
              <a:buChar char="•"/>
              <a:defRPr/>
            </a:pPr>
            <a:r>
              <a:rPr lang="ca-ES" sz="1600" dirty="0"/>
              <a:t>g) Altres despeses no incloses en cap dels apartats anteriors. S'hi inclouen les despeses de la utilització de serveis de suport cientificotècnic de les entitats beneficiàries, despeses de llicències informàtiques, subscripcions a publicacions o associacions científiques, les dotacions per a beques, les activitats destinades a la promoció de la internacionalització del grup, les accions de divulgació i les accions de transferència, les expedicions o el treball de camp o qualsevol altra despesa relacionada amb els objectius del grup.</a:t>
            </a:r>
          </a:p>
          <a:p>
            <a:pPr lvl="1">
              <a:lnSpc>
                <a:spcPct val="120000"/>
              </a:lnSpc>
              <a:defRPr/>
            </a:pP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DESPESES ELEGIBLES</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ca-ES" sz="2400" b="1" dirty="0">
                <a:solidFill>
                  <a:srgbClr val="AD68A7"/>
                </a:solidFill>
                <a:latin typeface="Arial"/>
                <a:cs typeface="Arial"/>
              </a:rPr>
              <a:t>EXECUCIÓ III</a:t>
            </a: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27719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a:extLst>
              <a:ext uri="{FF2B5EF4-FFF2-40B4-BE49-F238E27FC236}">
                <a16:creationId xmlns:a16="http://schemas.microsoft.com/office/drawing/2014/main" id="{4916FEEA-0EEC-F09B-D9FC-B66CD75D90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2" t="191" b="19746"/>
          <a:stretch/>
        </p:blipFill>
        <p:spPr>
          <a:xfrm>
            <a:off x="0" y="0"/>
            <a:ext cx="9144000" cy="6858000"/>
          </a:xfrm>
          <a:prstGeom prst="rect">
            <a:avLst/>
          </a:prstGeom>
        </p:spPr>
      </p:pic>
      <p:sp>
        <p:nvSpPr>
          <p:cNvPr id="3" name="CuadroTexto 2"/>
          <p:cNvSpPr txBox="1"/>
          <p:nvPr/>
        </p:nvSpPr>
        <p:spPr>
          <a:xfrm>
            <a:off x="510516" y="1074140"/>
            <a:ext cx="8170877" cy="2093650"/>
          </a:xfrm>
          <a:prstGeom prst="rect">
            <a:avLst/>
          </a:prstGeom>
          <a:noFill/>
        </p:spPr>
        <p:txBody>
          <a:bodyPr wrap="square" rtlCol="0">
            <a:spAutoFit/>
          </a:bodyPr>
          <a:lstStyle/>
          <a:p>
            <a:pPr algn="ctr">
              <a:lnSpc>
                <a:spcPct val="85000"/>
              </a:lnSpc>
            </a:pPr>
            <a:endParaRPr lang="ca-ES" sz="7200" b="1" dirty="0">
              <a:solidFill>
                <a:schemeClr val="bg1"/>
              </a:solidFill>
              <a:latin typeface="Arial"/>
              <a:cs typeface="Arial"/>
            </a:endParaRPr>
          </a:p>
          <a:p>
            <a:pPr algn="ctr">
              <a:lnSpc>
                <a:spcPct val="85000"/>
              </a:lnSpc>
            </a:pPr>
            <a:r>
              <a:rPr lang="ca-ES" sz="6600" b="1" dirty="0">
                <a:solidFill>
                  <a:schemeClr val="bg1"/>
                </a:solidFill>
                <a:latin typeface="Arial"/>
                <a:cs typeface="Arial"/>
              </a:rPr>
              <a:t>Convocatòries de recerca</a:t>
            </a:r>
          </a:p>
          <a:p>
            <a:pPr algn="ctr">
              <a:lnSpc>
                <a:spcPct val="85000"/>
              </a:lnSpc>
            </a:pPr>
            <a:r>
              <a:rPr lang="ca-ES" sz="6600" b="1" dirty="0">
                <a:solidFill>
                  <a:schemeClr val="bg1"/>
                </a:solidFill>
                <a:latin typeface="Arial"/>
                <a:cs typeface="Arial"/>
              </a:rPr>
              <a:t> juliol 2023</a:t>
            </a:r>
          </a:p>
        </p:txBody>
      </p:sp>
      <p:sp>
        <p:nvSpPr>
          <p:cNvPr id="12"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dirty="0" smtClean="0">
                <a:solidFill>
                  <a:schemeClr val="bg1"/>
                </a:solidFill>
                <a:latin typeface="Arial"/>
                <a:cs typeface="Arial"/>
              </a:rPr>
              <a:t>3</a:t>
            </a:fld>
            <a:endParaRPr lang="es-ES" b="1" dirty="0">
              <a:solidFill>
                <a:schemeClr val="bg1"/>
              </a:solidFill>
              <a:latin typeface="Arial"/>
              <a:cs typeface="Arial"/>
            </a:endParaRPr>
          </a:p>
        </p:txBody>
      </p:sp>
      <p:pic>
        <p:nvPicPr>
          <p:cNvPr id="5" name="Imagen 42">
            <a:extLst>
              <a:ext uri="{FF2B5EF4-FFF2-40B4-BE49-F238E27FC236}">
                <a16:creationId xmlns:a16="http://schemas.microsoft.com/office/drawing/2014/main" id="{8666687B-5A64-E3FD-D9E0-86FED20C9543}"/>
              </a:ext>
            </a:extLst>
          </p:cNvPr>
          <p:cNvPicPr>
            <a:picLocks noChangeAspect="1"/>
          </p:cNvPicPr>
          <p:nvPr/>
        </p:nvPicPr>
        <p:blipFill>
          <a:blip r:embed="rId3"/>
          <a:stretch>
            <a:fillRect/>
          </a:stretch>
        </p:blipFill>
        <p:spPr>
          <a:xfrm>
            <a:off x="631861" y="6182029"/>
            <a:ext cx="2743200" cy="298840"/>
          </a:xfrm>
          <a:prstGeom prst="rect">
            <a:avLst/>
          </a:prstGeom>
        </p:spPr>
      </p:pic>
    </p:spTree>
    <p:extLst>
      <p:ext uri="{BB962C8B-B14F-4D97-AF65-F5344CB8AC3E}">
        <p14:creationId xmlns:p14="http://schemas.microsoft.com/office/powerpoint/2010/main" val="99640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3025636"/>
          </a:xfrm>
          <a:prstGeom prst="rect">
            <a:avLst/>
          </a:prstGeom>
          <a:noFill/>
        </p:spPr>
        <p:txBody>
          <a:bodyPr wrap="square" rtlCol="0">
            <a:spAutoFit/>
          </a:bodyPr>
          <a:lstStyle/>
          <a:p>
            <a:pPr marL="638175" lvl="1" indent="-180975">
              <a:lnSpc>
                <a:spcPct val="120000"/>
              </a:lnSpc>
              <a:buFont typeface="Arial"/>
              <a:buChar char="•"/>
              <a:defRPr/>
            </a:pPr>
            <a:r>
              <a:rPr lang="ca-ES" sz="1600" dirty="0"/>
              <a:t>10.3 Les despeses han d'estar necessàriament associades als objectius i a les activitats de recerca del grup, i s'ha de poder justificar la seva necessitat per a aquesta finalitat. En el cas de despeses associades a personal no membre del grup, aquestes despeses han d'estar convenientment justificades i connectades a la consecució d'objectius de recerca del grup.</a:t>
            </a:r>
          </a:p>
          <a:p>
            <a:pPr marL="638175" lvl="1" indent="-180975">
              <a:lnSpc>
                <a:spcPct val="120000"/>
              </a:lnSpc>
              <a:buFont typeface="Arial"/>
              <a:buChar char="•"/>
              <a:defRPr/>
            </a:pPr>
            <a:r>
              <a:rPr lang="ca-ES" sz="1600" dirty="0"/>
              <a:t>10.4 En cap cas es consideren despeses subvencionables els costos indirectes, els impostos indirectes, els impostos personals sobre la renda, els interessos deutors de comptes bancaris i altres despeses financeres, els interessos, recàrrecs i sancions administratives i penals, els tributs i les despeses de procediments judicials. Tampoc seran elegibles les contribucions en espècie.</a:t>
            </a: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DESPESES ELEGIBLES</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ca-ES" sz="2400" b="1" dirty="0">
                <a:solidFill>
                  <a:srgbClr val="AD68A7"/>
                </a:solidFill>
                <a:latin typeface="Arial"/>
                <a:cs typeface="Arial"/>
              </a:rPr>
              <a:t>EXECUCIÓ IV</a:t>
            </a: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4243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2139240"/>
          </a:xfrm>
          <a:prstGeom prst="rect">
            <a:avLst/>
          </a:prstGeom>
          <a:noFill/>
        </p:spPr>
        <p:txBody>
          <a:bodyPr wrap="square" rtlCol="0">
            <a:spAutoFit/>
          </a:bodyPr>
          <a:lstStyle/>
          <a:p>
            <a:pPr marL="638175" lvl="1" indent="-180975">
              <a:lnSpc>
                <a:spcPct val="120000"/>
              </a:lnSpc>
              <a:buFont typeface="Arial"/>
              <a:buChar char="•"/>
              <a:defRPr/>
            </a:pPr>
            <a:r>
              <a:rPr lang="ca-ES" sz="1600" dirty="0"/>
              <a:t>10.7 Durant el període d'execució de l'ajut, els grups que tinguin finançament atorgat poden modificar la destinació dels imports entre els diferents conceptes subvencionables, d'acord amb les necessitats del grup per al compliment dels seus objectius, sense haver-ho de sol·licitar a l'AGAUR prèviament sempre que s'ajustin al que preveuen les bases reguladores i la resta de normativa aplicable. En el moment de presentar la justificació, caldrà presentar les desviacions produïdes sobre el pressupost inicial.</a:t>
            </a: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DESPESES ELEGIBLES</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ca-ES" sz="2400" b="1" dirty="0">
                <a:solidFill>
                  <a:srgbClr val="AD68A7"/>
                </a:solidFill>
                <a:latin typeface="Arial"/>
                <a:cs typeface="Arial"/>
              </a:rPr>
              <a:t>MODIFICACIONS AL PRESSUPOST</a:t>
            </a: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77072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3616567"/>
          </a:xfrm>
          <a:prstGeom prst="rect">
            <a:avLst/>
          </a:prstGeom>
          <a:noFill/>
        </p:spPr>
        <p:txBody>
          <a:bodyPr wrap="square" rtlCol="0">
            <a:spAutoFit/>
          </a:bodyPr>
          <a:lstStyle/>
          <a:p>
            <a:pPr marL="638175" lvl="1" indent="-180975">
              <a:lnSpc>
                <a:spcPct val="120000"/>
              </a:lnSpc>
              <a:buFont typeface="Arial"/>
              <a:buChar char="•"/>
              <a:defRPr/>
            </a:pPr>
            <a:r>
              <a:rPr lang="ca-ES" sz="1600" dirty="0"/>
              <a:t>21.1 El pagament de l'ajut s'efectuarà, sense necessitat de presentar garanties, mitjançant transferència bancària al compte indicat per l'entitat beneficiària. </a:t>
            </a:r>
            <a:r>
              <a:rPr lang="ca-ES" sz="1600" b="1" dirty="0"/>
              <a:t>Cada institució perceptora podrà transferir una part de l'import a altres institucions de les quals formin part membres del grup</a:t>
            </a:r>
            <a:r>
              <a:rPr lang="ca-ES" sz="1600" dirty="0"/>
              <a:t>, mitjançant els seus mecanismes habituals, sempre que així s'hagi acordat i consti a la sol·licitud.</a:t>
            </a: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a:p>
            <a:pPr marL="638175" lvl="1" indent="-180975">
              <a:lnSpc>
                <a:spcPct val="120000"/>
              </a:lnSpc>
              <a:buFont typeface="Arial"/>
              <a:buChar char="•"/>
              <a:defRPr/>
            </a:pPr>
            <a:r>
              <a:rPr lang="ca-ES" sz="1600" dirty="0"/>
              <a:t>21.2 El </a:t>
            </a:r>
            <a:r>
              <a:rPr lang="ca-ES" sz="1600" b="1" dirty="0"/>
              <a:t>primer pagament</a:t>
            </a:r>
            <a:r>
              <a:rPr lang="ca-ES" sz="1600" dirty="0"/>
              <a:t>, corresponent a una </a:t>
            </a:r>
            <a:r>
              <a:rPr lang="ca-ES" sz="1600" b="1" dirty="0"/>
              <a:t>tercera part de l'ajut</a:t>
            </a:r>
            <a:r>
              <a:rPr lang="ca-ES" sz="1600" dirty="0"/>
              <a:t>, es tramitarà un cop resolta la convocatòria.</a:t>
            </a:r>
            <a:r>
              <a:rPr lang="ca-ES" sz="1600" dirty="0">
                <a:solidFill>
                  <a:prstClr val="black"/>
                </a:solidFill>
                <a:latin typeface="Arial"/>
                <a:cs typeface="Arial"/>
              </a:rPr>
              <a:t> </a:t>
            </a:r>
            <a:r>
              <a:rPr lang="ca-ES" sz="1600" dirty="0"/>
              <a:t>El </a:t>
            </a:r>
            <a:r>
              <a:rPr lang="ca-ES" sz="1600" b="1" dirty="0"/>
              <a:t>segon pagament</a:t>
            </a:r>
            <a:r>
              <a:rPr lang="ca-ES" sz="1600" dirty="0"/>
              <a:t>, corresponent a una </a:t>
            </a:r>
            <a:r>
              <a:rPr lang="ca-ES" sz="1600" b="1" dirty="0"/>
              <a:t>tercera part de l'ajut</a:t>
            </a:r>
            <a:r>
              <a:rPr lang="ca-ES" sz="1600" dirty="0"/>
              <a:t>, estarà subjecte a les disponibilitats pressupostàries i es tramitarà durant el segon any d'execució de l'ajut. El </a:t>
            </a:r>
            <a:r>
              <a:rPr lang="ca-ES" sz="1600" b="1" dirty="0"/>
              <a:t>tercer i darrer pagament</a:t>
            </a:r>
            <a:r>
              <a:rPr lang="ca-ES" sz="1600" dirty="0"/>
              <a:t>, corresponent a una tercera part de l'ajut, està subjecte a les disponibilitats pressupostàries i </a:t>
            </a:r>
            <a:r>
              <a:rPr lang="ca-ES" sz="1600" b="1" dirty="0"/>
              <a:t>es farà un cop aprovada la justificació final de l'ajut</a:t>
            </a:r>
            <a:r>
              <a:rPr lang="ca-ES" sz="1600" dirty="0"/>
              <a:t>, que s'haurà de lliurar un cop finalitzi el període d'execució de l'ajut.</a:t>
            </a: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PAGAMENT I JUSTIFICACIÓ</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ca-ES" sz="2400" b="1" dirty="0">
                <a:solidFill>
                  <a:srgbClr val="AD68A7"/>
                </a:solidFill>
                <a:latin typeface="Arial"/>
                <a:cs typeface="Arial"/>
              </a:rPr>
              <a:t>PAGAMENT</a:t>
            </a: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5531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958980"/>
          </a:xfrm>
          <a:prstGeom prst="rect">
            <a:avLst/>
          </a:prstGeom>
          <a:noFill/>
        </p:spPr>
        <p:txBody>
          <a:bodyPr wrap="square" rtlCol="0">
            <a:spAutoFit/>
          </a:bodyPr>
          <a:lstStyle/>
          <a:p>
            <a:pPr marL="638175" lvl="1" indent="-180975">
              <a:lnSpc>
                <a:spcPct val="120000"/>
              </a:lnSpc>
              <a:buFont typeface="Arial"/>
              <a:buChar char="•"/>
              <a:defRPr/>
            </a:pPr>
            <a:r>
              <a:rPr lang="ca-ES" sz="1600" dirty="0"/>
              <a:t>Mitjançat conveni entre les institucions. S’ha de sol·licitar a </a:t>
            </a:r>
            <a:r>
              <a:rPr lang="ca-ES" sz="1600" dirty="0">
                <a:hlinkClick r:id="rId3"/>
              </a:rPr>
              <a:t>ajuts.agr@uab.cat</a:t>
            </a:r>
            <a:r>
              <a:rPr lang="ca-ES" sz="1600" dirty="0"/>
              <a:t> el model corresponent.</a:t>
            </a:r>
          </a:p>
          <a:p>
            <a:pPr lvl="1">
              <a:lnSpc>
                <a:spcPct val="120000"/>
              </a:lnSpc>
              <a:defRPr/>
            </a:pPr>
            <a:endParaRPr lang="ca-ES" sz="1600" dirty="0"/>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PAGAMENT I JUSTIFICACIÓ</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ca-ES" sz="2400" b="1" dirty="0">
                <a:solidFill>
                  <a:srgbClr val="AD68A7"/>
                </a:solidFill>
                <a:latin typeface="Arial"/>
                <a:cs typeface="Arial"/>
              </a:rPr>
              <a:t>COM TRANSFERIR A ALTRES INSTITUCIONS</a:t>
            </a: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
        <p:nvSpPr>
          <p:cNvPr id="4" name="CuadroTexto 14">
            <a:extLst>
              <a:ext uri="{FF2B5EF4-FFF2-40B4-BE49-F238E27FC236}">
                <a16:creationId xmlns:a16="http://schemas.microsoft.com/office/drawing/2014/main" id="{86A5482C-D5E0-10D4-7B71-47D8A2A60A2F}"/>
              </a:ext>
            </a:extLst>
          </p:cNvPr>
          <p:cNvSpPr txBox="1"/>
          <p:nvPr/>
        </p:nvSpPr>
        <p:spPr>
          <a:xfrm>
            <a:off x="884249" y="3121200"/>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ca-ES" sz="2400" b="1" dirty="0">
                <a:solidFill>
                  <a:srgbClr val="AD68A7"/>
                </a:solidFill>
                <a:latin typeface="Arial"/>
                <a:cs typeface="Arial"/>
              </a:rPr>
              <a:t>SOL·LICITUD BESTRETA / AVANÇAMENT</a:t>
            </a:r>
          </a:p>
        </p:txBody>
      </p:sp>
      <p:sp>
        <p:nvSpPr>
          <p:cNvPr id="5" name="CuadroTexto 11">
            <a:extLst>
              <a:ext uri="{FF2B5EF4-FFF2-40B4-BE49-F238E27FC236}">
                <a16:creationId xmlns:a16="http://schemas.microsoft.com/office/drawing/2014/main" id="{536A0CEB-C79F-4121-D3BF-538014907E94}"/>
              </a:ext>
            </a:extLst>
          </p:cNvPr>
          <p:cNvSpPr txBox="1"/>
          <p:nvPr/>
        </p:nvSpPr>
        <p:spPr>
          <a:xfrm>
            <a:off x="799516" y="3813749"/>
            <a:ext cx="7769646" cy="1549911"/>
          </a:xfrm>
          <a:prstGeom prst="rect">
            <a:avLst/>
          </a:prstGeom>
          <a:noFill/>
        </p:spPr>
        <p:txBody>
          <a:bodyPr wrap="square" rtlCol="0">
            <a:spAutoFit/>
          </a:bodyPr>
          <a:lstStyle/>
          <a:p>
            <a:pPr marL="638175" lvl="1" indent="-180975">
              <a:lnSpc>
                <a:spcPct val="120000"/>
              </a:lnSpc>
              <a:buFont typeface="Arial"/>
              <a:buChar char="•"/>
              <a:defRPr/>
            </a:pPr>
            <a:r>
              <a:rPr lang="ca-ES" sz="1600" dirty="0"/>
              <a:t>Bestreta segona anualitat. S’haurà d’adreçar a </a:t>
            </a:r>
            <a:r>
              <a:rPr lang="ca-ES" sz="1600" dirty="0">
                <a:hlinkClick r:id="rId5"/>
              </a:rPr>
              <a:t>a.gestio.recerca@uab.cat</a:t>
            </a:r>
            <a:r>
              <a:rPr lang="ca-ES" sz="1600" dirty="0"/>
              <a:t> indicant l’import necessari i les despeses que ha de cobrir amb aquest.</a:t>
            </a:r>
          </a:p>
          <a:p>
            <a:pPr marL="638175" lvl="1" indent="-180975">
              <a:lnSpc>
                <a:spcPct val="120000"/>
              </a:lnSpc>
              <a:buFont typeface="Arial"/>
              <a:buChar char="•"/>
              <a:defRPr/>
            </a:pPr>
            <a:r>
              <a:rPr lang="ca-ES" sz="1600" dirty="0"/>
              <a:t>Avançament de la tercera anualitat. Atès que la convocatòria estableix que el pagament es farà una vegada justificat, des de recerca es gestionarà amb economia l’avançament per tal que es puguin tancar correctament els ajuts.</a:t>
            </a:r>
          </a:p>
        </p:txBody>
      </p:sp>
    </p:spTree>
    <p:extLst>
      <p:ext uri="{BB962C8B-B14F-4D97-AF65-F5344CB8AC3E}">
        <p14:creationId xmlns:p14="http://schemas.microsoft.com/office/powerpoint/2010/main" val="23795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2731773"/>
          </a:xfrm>
          <a:prstGeom prst="rect">
            <a:avLst/>
          </a:prstGeom>
          <a:noFill/>
        </p:spPr>
        <p:txBody>
          <a:bodyPr wrap="square" rtlCol="0">
            <a:spAutoFit/>
          </a:bodyPr>
          <a:lstStyle/>
          <a:p>
            <a:pPr marL="638175" lvl="1" indent="-180975">
              <a:lnSpc>
                <a:spcPct val="120000"/>
              </a:lnSpc>
              <a:buFont typeface="Arial"/>
              <a:buChar char="•"/>
              <a:defRPr/>
            </a:pPr>
            <a:r>
              <a:rPr lang="ca-ES" sz="1600" dirty="0"/>
              <a:t>23.1 Les entitats beneficiàries han de </a:t>
            </a:r>
            <a:r>
              <a:rPr lang="ca-ES" sz="1600" b="1" dirty="0"/>
              <a:t>justificar</a:t>
            </a:r>
            <a:r>
              <a:rPr lang="ca-ES" sz="1600" dirty="0"/>
              <a:t> l'execució efectiva de les actuacions, tant dels grups reconeguts com dels grups reconeguts i finançats, i acreditar-ho </a:t>
            </a:r>
            <a:r>
              <a:rPr lang="ca-ES" sz="1600" b="1" dirty="0"/>
              <a:t>durant el mes següent a la finalització del període d'execució</a:t>
            </a:r>
            <a:r>
              <a:rPr lang="ca-ES" sz="1600" dirty="0"/>
              <a:t>, mitjançant els models normalitzats que es poden obtenir a la pàgina web de l'AGAUR </a:t>
            </a:r>
          </a:p>
          <a:p>
            <a:pPr marL="1095375" lvl="2" indent="-180975">
              <a:lnSpc>
                <a:spcPct val="120000"/>
              </a:lnSpc>
              <a:buFont typeface="Arial"/>
              <a:buChar char="•"/>
              <a:defRPr/>
            </a:pPr>
            <a:r>
              <a:rPr lang="ca-ES" sz="1600" dirty="0"/>
              <a:t>a) Memòria justificativa final del compliment dels objectius de recerca, que inclogui les activitats dutes a terme pel grup de recerca i els resultats obtinguts, signada per la persona amb capacitat de representació legal de l'entitat a la qual queda vinculat l'ajut amb el vistiplau del coordinador o la coordinadora del grup de recerca.</a:t>
            </a: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PAGAMENT I JUSTIFICACIÓ</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ca-ES" sz="2400" b="1" dirty="0">
                <a:solidFill>
                  <a:srgbClr val="AD68A7"/>
                </a:solidFill>
                <a:latin typeface="Arial"/>
                <a:cs typeface="Arial"/>
              </a:rPr>
              <a:t>JUSTIFICACIÓ I</a:t>
            </a: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71556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3616567"/>
          </a:xfrm>
          <a:prstGeom prst="rect">
            <a:avLst/>
          </a:prstGeom>
          <a:noFill/>
        </p:spPr>
        <p:txBody>
          <a:bodyPr wrap="square" rtlCol="0">
            <a:spAutoFit/>
          </a:bodyPr>
          <a:lstStyle/>
          <a:p>
            <a:pPr marL="638175" lvl="1" indent="-180975">
              <a:lnSpc>
                <a:spcPct val="120000"/>
              </a:lnSpc>
              <a:buFont typeface="Arial"/>
              <a:buChar char="•"/>
              <a:defRPr/>
            </a:pPr>
            <a:r>
              <a:rPr lang="ca-ES" sz="1600" dirty="0"/>
              <a:t>b) En cas d'haver obtingut finançament, una relació classificada de les despeses de l'activitat signada pel seu representant legal, amb identificació del creditor, número de la factura o document de valor probatori equivalent, l'import, la data d'emissió i, si escau, la data de pagament. S'han d'indicar, si escau, les desviacions produïdes sobre el pressupost inicial. La institució beneficiària d'acord amb la resolució de concessió ha de justificar les despeses totals de l'ajut, independentment de l'entitat que hagi fet la despesa.</a:t>
            </a:r>
          </a:p>
          <a:p>
            <a:pPr marL="638175" lvl="1" indent="-180975">
              <a:lnSpc>
                <a:spcPct val="120000"/>
              </a:lnSpc>
              <a:buFont typeface="Arial"/>
              <a:buChar char="•"/>
              <a:defRPr/>
            </a:pPr>
            <a:r>
              <a:rPr lang="ca-ES" sz="1600" dirty="0"/>
              <a:t>c) En cas d'haver obtingut finançament, una relació detallada dels altres ingressos o de les altres subvencions que hagin finançat l'activitat subvencionada amb indicació de l'import i la seva procedència. Quan els justificants de les despeses s'imputin parcialment a altres subvencions, caldrà indicar la quantia exacta o el percentatge imputat a cadascuna, amb identificació dels òrgans </a:t>
            </a:r>
            <a:r>
              <a:rPr lang="ca-ES" sz="1600" dirty="0" err="1"/>
              <a:t>concedents</a:t>
            </a:r>
            <a:r>
              <a:rPr lang="ca-ES" sz="1600" dirty="0"/>
              <a:t>.</a:t>
            </a: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PAGAMENT I JUSTIFICACIÓ</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ca-ES" sz="2400" b="1" dirty="0">
                <a:solidFill>
                  <a:srgbClr val="AD68A7"/>
                </a:solidFill>
                <a:latin typeface="Arial"/>
                <a:cs typeface="Arial"/>
              </a:rPr>
              <a:t>JUSTIFICACIÓ II</a:t>
            </a: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65055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799516" y="2018980"/>
            <a:ext cx="7769646" cy="1837939"/>
          </a:xfrm>
          <a:prstGeom prst="rect">
            <a:avLst/>
          </a:prstGeom>
          <a:noFill/>
        </p:spPr>
        <p:txBody>
          <a:bodyPr wrap="square" rtlCol="0">
            <a:spAutoFit/>
          </a:bodyPr>
          <a:lstStyle/>
          <a:p>
            <a:pPr marL="638175" lvl="1" indent="-180975">
              <a:lnSpc>
                <a:spcPct val="120000"/>
              </a:lnSpc>
              <a:buFont typeface="Arial"/>
              <a:buChar char="•"/>
              <a:defRPr/>
            </a:pPr>
            <a:r>
              <a:rPr lang="es-ES" sz="1600" dirty="0" err="1"/>
              <a:t>Perquè</a:t>
            </a:r>
            <a:r>
              <a:rPr lang="es-ES" sz="1600" dirty="0"/>
              <a:t> es </a:t>
            </a:r>
            <a:r>
              <a:rPr lang="es-ES" sz="1600" dirty="0" err="1"/>
              <a:t>consideri</a:t>
            </a:r>
            <a:r>
              <a:rPr lang="es-ES" sz="1600" dirty="0"/>
              <a:t> </a:t>
            </a:r>
            <a:r>
              <a:rPr lang="es-ES" sz="1600" dirty="0" err="1"/>
              <a:t>acomplert</a:t>
            </a:r>
            <a:r>
              <a:rPr lang="es-ES" sz="1600" dirty="0"/>
              <a:t> </a:t>
            </a:r>
            <a:r>
              <a:rPr lang="es-ES" sz="1600" dirty="0" err="1"/>
              <a:t>l'objecte</a:t>
            </a:r>
            <a:r>
              <a:rPr lang="es-ES" sz="1600" dirty="0"/>
              <a:t> i la </a:t>
            </a:r>
            <a:r>
              <a:rPr lang="es-ES" sz="1600" dirty="0" err="1"/>
              <a:t>finalitat</a:t>
            </a:r>
            <a:r>
              <a:rPr lang="es-ES" sz="1600" dirty="0"/>
              <a:t> de la </a:t>
            </a:r>
            <a:r>
              <a:rPr lang="es-ES" sz="1600" dirty="0" err="1"/>
              <a:t>subvenció</a:t>
            </a:r>
            <a:r>
              <a:rPr lang="es-ES" sz="1600" dirty="0"/>
              <a:t>, cal que la despesa mínima </a:t>
            </a:r>
            <a:r>
              <a:rPr lang="es-ES" sz="1600" dirty="0" err="1"/>
              <a:t>realitzada</a:t>
            </a:r>
            <a:r>
              <a:rPr lang="es-ES" sz="1600" dirty="0"/>
              <a:t> i justificada de </a:t>
            </a:r>
            <a:r>
              <a:rPr lang="es-ES" sz="1600" dirty="0" err="1"/>
              <a:t>l'activitat</a:t>
            </a:r>
            <a:r>
              <a:rPr lang="es-ES" sz="1600" dirty="0"/>
              <a:t> subvencionada </a:t>
            </a:r>
            <a:r>
              <a:rPr lang="es-ES" sz="1600" dirty="0" err="1"/>
              <a:t>sigui</a:t>
            </a:r>
            <a:r>
              <a:rPr lang="es-ES" sz="1600" dirty="0"/>
              <a:t> </a:t>
            </a:r>
            <a:r>
              <a:rPr lang="es-ES" sz="1600" dirty="0" err="1"/>
              <a:t>com</a:t>
            </a:r>
            <a:r>
              <a:rPr lang="es-ES" sz="1600" dirty="0"/>
              <a:t> a </a:t>
            </a:r>
            <a:r>
              <a:rPr lang="es-ES" sz="1600" dirty="0" err="1"/>
              <a:t>mínim</a:t>
            </a:r>
            <a:r>
              <a:rPr lang="es-ES" sz="1600" dirty="0"/>
              <a:t> el 50 % de la despesa </a:t>
            </a:r>
            <a:r>
              <a:rPr lang="es-ES" sz="1600" dirty="0" err="1"/>
              <a:t>reconeguda</a:t>
            </a:r>
            <a:r>
              <a:rPr lang="es-ES" sz="1600" dirty="0"/>
              <a:t> en la </a:t>
            </a:r>
            <a:r>
              <a:rPr lang="es-ES" sz="1600" dirty="0" err="1"/>
              <a:t>resolució</a:t>
            </a:r>
            <a:r>
              <a:rPr lang="es-ES" sz="1600" dirty="0"/>
              <a:t> de </a:t>
            </a:r>
            <a:r>
              <a:rPr lang="es-ES" sz="1600" dirty="0" err="1"/>
              <a:t>concessió</a:t>
            </a:r>
            <a:r>
              <a:rPr lang="es-ES" sz="1600" dirty="0"/>
              <a:t>. </a:t>
            </a:r>
            <a:r>
              <a:rPr lang="es-ES" sz="1600" dirty="0" err="1"/>
              <a:t>Altrament</a:t>
            </a:r>
            <a:r>
              <a:rPr lang="es-ES" sz="1600" dirty="0"/>
              <a:t>, </a:t>
            </a:r>
            <a:r>
              <a:rPr lang="es-ES" sz="1600" dirty="0" err="1"/>
              <a:t>l'incompliment</a:t>
            </a:r>
            <a:r>
              <a:rPr lang="es-ES" sz="1600" dirty="0"/>
              <a:t> </a:t>
            </a:r>
            <a:r>
              <a:rPr lang="es-ES" sz="1600" dirty="0" err="1"/>
              <a:t>d'aquesta</a:t>
            </a:r>
            <a:r>
              <a:rPr lang="es-ES" sz="1600" dirty="0"/>
              <a:t> despesa mínima </a:t>
            </a:r>
            <a:r>
              <a:rPr lang="es-ES" sz="1600" dirty="0" err="1"/>
              <a:t>comportarà</a:t>
            </a:r>
            <a:r>
              <a:rPr lang="es-ES" sz="1600" dirty="0"/>
              <a:t> la </a:t>
            </a:r>
            <a:r>
              <a:rPr lang="es-ES" sz="1600" dirty="0" err="1"/>
              <a:t>revocació</a:t>
            </a:r>
            <a:r>
              <a:rPr lang="es-ES" sz="1600" dirty="0"/>
              <a:t> total de la </a:t>
            </a:r>
            <a:r>
              <a:rPr lang="es-ES" sz="1600" dirty="0" err="1"/>
              <a:t>subvenció</a:t>
            </a:r>
            <a:r>
              <a:rPr lang="es-ES" sz="1600" dirty="0"/>
              <a:t> </a:t>
            </a:r>
            <a:r>
              <a:rPr lang="es-ES" sz="1600" dirty="0" err="1"/>
              <a:t>atorgada</a:t>
            </a:r>
            <a:r>
              <a:rPr lang="es-ES" sz="1600" dirty="0"/>
              <a:t>.</a:t>
            </a:r>
          </a:p>
          <a:p>
            <a:pPr marL="638175" lvl="1" indent="-180975">
              <a:lnSpc>
                <a:spcPct val="120000"/>
              </a:lnSpc>
              <a:buFont typeface="Arial"/>
              <a:buChar char="•"/>
              <a:defRPr/>
            </a:pP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PAGAMENT I JUSTIFICACIÓ</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ca-ES" sz="2400" b="1" dirty="0">
                <a:solidFill>
                  <a:srgbClr val="AD68A7"/>
                </a:solidFill>
                <a:latin typeface="Arial"/>
                <a:cs typeface="Arial"/>
              </a:rPr>
              <a:t>JUSTIFICACIÓ III</a:t>
            </a: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41092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4"/>
          <p:cNvSpPr>
            <a:spLocks noGrp="1"/>
          </p:cNvSpPr>
          <p:nvPr>
            <p:ph type="sldNum" sz="quarter" idx="12"/>
          </p:nvPr>
        </p:nvSpPr>
        <p:spPr>
          <a:xfrm>
            <a:off x="6553200" y="61810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C1E86-93E3-524B-8B78-F1FFA2ACD5CB}" type="slidenum">
              <a:rPr kumimoji="0" lang="es-E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12" name="CuadroTexto 11"/>
          <p:cNvSpPr txBox="1"/>
          <p:nvPr/>
        </p:nvSpPr>
        <p:spPr>
          <a:xfrm>
            <a:off x="801226" y="1547108"/>
            <a:ext cx="7769646" cy="3610732"/>
          </a:xfrm>
          <a:prstGeom prst="rect">
            <a:avLst/>
          </a:prstGeom>
          <a:noFill/>
        </p:spPr>
        <p:txBody>
          <a:bodyPr wrap="square" rtlCol="0">
            <a:spAutoFit/>
          </a:bodyPr>
          <a:lstStyle/>
          <a:p>
            <a:pPr marL="638175" lvl="1" indent="-180975">
              <a:lnSpc>
                <a:spcPct val="120000"/>
              </a:lnSpc>
              <a:buFont typeface="Arial"/>
              <a:buChar char="•"/>
              <a:defRPr/>
            </a:pPr>
            <a:r>
              <a:rPr lang="ca-ES" sz="1600" dirty="0"/>
              <a:t>A les publicacions i altres resultats que es puguin produir gràcies a aquestes bases reguladores, així com a tota referència en qualsevol mitjà de difusió referida a l'activitat subvencionada, cal fer esment al suport del Departament de Recerca i Universitats de la Generalitat de Catalunya. L'entitat beneficiària ha d'incloure el logotip corresponent que consta al Programa d'identificació visual (PIV), editat a la pàgina web: </a:t>
            </a:r>
            <a:r>
              <a:rPr lang="ca-ES" sz="1600" dirty="0">
                <a:hlinkClick r:id="rId3"/>
              </a:rPr>
              <a:t>http://www.gencat.cat/piv/</a:t>
            </a:r>
            <a:endParaRPr lang="ca-ES" sz="1600" dirty="0"/>
          </a:p>
          <a:p>
            <a:pPr marL="638175" lvl="1" indent="-180975">
              <a:lnSpc>
                <a:spcPct val="120000"/>
              </a:lnSpc>
              <a:buFont typeface="Arial"/>
              <a:buChar char="•"/>
              <a:defRPr/>
            </a:pPr>
            <a:r>
              <a:rPr lang="ca-ES" sz="1600" dirty="0"/>
              <a:t>Es requerirà un resum en català de totes les publicacions que es generin pels ajuts proporcionats per la convocatòria regulada per aquestes bases, siguin en el format que siguin (article, llibre o capítol de llibre). El conjunt de resums dels treballs d'un grup al llarg dels anys de la convocatòria s'haurà d'incloure a l'informe final que s'estableix a la base 23. </a:t>
            </a:r>
          </a:p>
          <a:p>
            <a:pPr lvl="1">
              <a:lnSpc>
                <a:spcPct val="120000"/>
              </a:lnSpc>
              <a:defRPr/>
            </a:pPr>
            <a:endParaRPr kumimoji="0" lang="ca-E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CuadroTexto 13"/>
          <p:cNvSpPr txBox="1"/>
          <p:nvPr/>
        </p:nvSpPr>
        <p:spPr>
          <a:xfrm>
            <a:off x="969208" y="448851"/>
            <a:ext cx="7601664" cy="510909"/>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is-IS" sz="3200" b="1" i="0" u="none" strike="noStrike" kern="1200" cap="none" spc="0" normalizeH="0" baseline="0" noProof="0" dirty="0">
                <a:ln>
                  <a:noFill/>
                </a:ln>
                <a:solidFill>
                  <a:srgbClr val="4D2652"/>
                </a:solidFill>
                <a:effectLst/>
                <a:uLnTx/>
                <a:uFillTx/>
                <a:latin typeface="Arial"/>
                <a:ea typeface="+mn-ea"/>
                <a:cs typeface="Arial"/>
              </a:rPr>
              <a:t>PUBLICITAT</a:t>
            </a:r>
            <a:endParaRPr kumimoji="0" lang="ca-ES" sz="3200" b="1" i="0" u="none" strike="noStrike" kern="1200" cap="none" spc="0" normalizeH="0" baseline="0" noProof="0" dirty="0">
              <a:ln>
                <a:noFill/>
              </a:ln>
              <a:solidFill>
                <a:srgbClr val="4D2652"/>
              </a:solidFill>
              <a:effectLst/>
              <a:uLnTx/>
              <a:uFillTx/>
              <a:latin typeface="Arial"/>
              <a:ea typeface="+mn-ea"/>
              <a:cs typeface="Arial"/>
            </a:endParaRP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37289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a:extLst>
              <a:ext uri="{FF2B5EF4-FFF2-40B4-BE49-F238E27FC236}">
                <a16:creationId xmlns:a16="http://schemas.microsoft.com/office/drawing/2014/main" id="{35474251-A24F-D6C8-C728-A50EF817DD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944" t="191" b="19746"/>
          <a:stretch/>
        </p:blipFill>
        <p:spPr>
          <a:xfrm>
            <a:off x="0" y="0"/>
            <a:ext cx="9144000" cy="6858000"/>
          </a:xfrm>
          <a:prstGeom prst="rect">
            <a:avLst/>
          </a:prstGeom>
        </p:spPr>
      </p:pic>
      <p:sp>
        <p:nvSpPr>
          <p:cNvPr id="13" name="Rectángulo 12"/>
          <p:cNvSpPr/>
          <p:nvPr/>
        </p:nvSpPr>
        <p:spPr>
          <a:xfrm>
            <a:off x="773718" y="1493925"/>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5493069"/>
            <a:ext cx="2133600" cy="273844"/>
          </a:xfrm>
        </p:spPr>
        <p:txBody>
          <a:bodyPr/>
          <a:lstStyle/>
          <a:p>
            <a:fld id="{841C1E86-93E3-524B-8B78-F1FFA2ACD5CB}" type="slidenum">
              <a:rPr lang="es-ES" b="1" smtClean="0">
                <a:solidFill>
                  <a:schemeClr val="bg1"/>
                </a:solidFill>
                <a:latin typeface="Arial"/>
                <a:cs typeface="Arial"/>
              </a:rPr>
              <a:t>38</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9EDEC437-6C84-3EFE-5C1E-D9CB976D8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840" y="6056939"/>
            <a:ext cx="2178000" cy="235158"/>
          </a:xfrm>
          <a:prstGeom prst="rect">
            <a:avLst/>
          </a:prstGeom>
        </p:spPr>
      </p:pic>
      <p:sp>
        <p:nvSpPr>
          <p:cNvPr id="5" name="CuadroTexto 4">
            <a:extLst>
              <a:ext uri="{FF2B5EF4-FFF2-40B4-BE49-F238E27FC236}">
                <a16:creationId xmlns:a16="http://schemas.microsoft.com/office/drawing/2014/main" id="{FE863135-0C57-0806-0EA5-726E4AB1F305}"/>
              </a:ext>
            </a:extLst>
          </p:cNvPr>
          <p:cNvSpPr txBox="1"/>
          <p:nvPr/>
        </p:nvSpPr>
        <p:spPr>
          <a:xfrm>
            <a:off x="672057" y="1380306"/>
            <a:ext cx="7232316" cy="1858201"/>
          </a:xfrm>
          <a:prstGeom prst="rect">
            <a:avLst/>
          </a:prstGeom>
          <a:noFill/>
        </p:spPr>
        <p:txBody>
          <a:bodyPr wrap="square" rtlCol="0">
            <a:spAutoFit/>
          </a:bodyPr>
          <a:lstStyle/>
          <a:p>
            <a:pPr>
              <a:lnSpc>
                <a:spcPct val="85000"/>
              </a:lnSpc>
            </a:pPr>
            <a:endParaRPr lang="ca-ES" sz="3200" b="1" dirty="0">
              <a:solidFill>
                <a:schemeClr val="bg1"/>
              </a:solidFill>
              <a:latin typeface="Arial"/>
              <a:cs typeface="Arial"/>
            </a:endParaRPr>
          </a:p>
          <a:p>
            <a:pPr>
              <a:lnSpc>
                <a:spcPct val="85000"/>
              </a:lnSpc>
            </a:pPr>
            <a:r>
              <a:rPr lang="ca-ES" sz="3200" b="1" dirty="0">
                <a:solidFill>
                  <a:schemeClr val="bg1"/>
                </a:solidFill>
                <a:latin typeface="Arial"/>
                <a:cs typeface="Arial"/>
              </a:rPr>
              <a:t>Vicerectorat de Recerca</a:t>
            </a:r>
          </a:p>
          <a:p>
            <a:pPr>
              <a:lnSpc>
                <a:spcPct val="85000"/>
              </a:lnSpc>
            </a:pPr>
            <a:r>
              <a:rPr lang="ca-ES" sz="2800" b="1" dirty="0">
                <a:solidFill>
                  <a:schemeClr val="bg1"/>
                </a:solidFill>
                <a:latin typeface="Arial"/>
                <a:cs typeface="Arial"/>
              </a:rPr>
              <a:t>Àrea de Gestió de la Recerca</a:t>
            </a:r>
          </a:p>
          <a:p>
            <a:pPr>
              <a:lnSpc>
                <a:spcPct val="85000"/>
              </a:lnSpc>
            </a:pPr>
            <a:r>
              <a:rPr lang="ca-ES" sz="2800" b="1" dirty="0">
                <a:solidFill>
                  <a:schemeClr val="bg1"/>
                </a:solidFill>
                <a:hlinkClick r:id="rId4">
                  <a:extLst>
                    <a:ext uri="{A12FA001-AC4F-418D-AE19-62706E023703}">
                      <ahyp:hlinkClr xmlns:ahyp="http://schemas.microsoft.com/office/drawing/2018/hyperlinkcolor" val="tx"/>
                    </a:ext>
                  </a:extLst>
                </a:hlinkClick>
              </a:rPr>
              <a:t>a.gestió.recerca@uab.cat</a:t>
            </a:r>
            <a:endParaRPr lang="ca-ES" sz="2800" b="1" dirty="0">
              <a:solidFill>
                <a:schemeClr val="bg1"/>
              </a:solidFill>
            </a:endParaRPr>
          </a:p>
          <a:p>
            <a:pPr>
              <a:lnSpc>
                <a:spcPct val="85000"/>
              </a:lnSpc>
            </a:pPr>
            <a:r>
              <a:rPr lang="ca-ES" sz="2800" b="1" dirty="0">
                <a:solidFill>
                  <a:schemeClr val="bg1"/>
                </a:solidFill>
                <a:hlinkClick r:id="rId5">
                  <a:extLst>
                    <a:ext uri="{A12FA001-AC4F-418D-AE19-62706E023703}">
                      <ahyp:hlinkClr xmlns:ahyp="http://schemas.microsoft.com/office/drawing/2018/hyperlinkcolor" val="tx"/>
                    </a:ext>
                  </a:extLst>
                </a:hlinkClick>
              </a:rPr>
              <a:t>Recerca.respon@uab.cat</a:t>
            </a:r>
            <a:endParaRPr lang="ca-ES" sz="2800" b="1" dirty="0">
              <a:solidFill>
                <a:schemeClr val="bg1"/>
              </a:solidFill>
            </a:endParaRPr>
          </a:p>
          <a:p>
            <a:pPr>
              <a:lnSpc>
                <a:spcPct val="85000"/>
              </a:lnSpc>
            </a:pPr>
            <a:endParaRPr lang="ca-ES" sz="3200" b="1" dirty="0">
              <a:solidFill>
                <a:schemeClr val="bg1"/>
              </a:solidFill>
              <a:latin typeface="Arial"/>
              <a:cs typeface="Arial"/>
            </a:endParaRPr>
          </a:p>
        </p:txBody>
      </p:sp>
    </p:spTree>
    <p:extLst>
      <p:ext uri="{BB962C8B-B14F-4D97-AF65-F5344CB8AC3E}">
        <p14:creationId xmlns:p14="http://schemas.microsoft.com/office/powerpoint/2010/main" val="226711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4CBC925-8937-6D59-2921-016DA832EC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2793" r="88" b="125"/>
          <a:stretch/>
        </p:blipFill>
        <p:spPr>
          <a:xfrm>
            <a:off x="0" y="5685034"/>
            <a:ext cx="9140413" cy="1175673"/>
          </a:xfrm>
          <a:prstGeom prst="rect">
            <a:avLst/>
          </a:prstGeom>
        </p:spPr>
      </p:pic>
      <p:sp>
        <p:nvSpPr>
          <p:cNvPr id="12"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4</a:t>
            </a:fld>
            <a:endParaRPr lang="es-ES" b="1" dirty="0">
              <a:solidFill>
                <a:schemeClr val="bg1"/>
              </a:solidFill>
              <a:latin typeface="Arial"/>
              <a:cs typeface="Arial"/>
            </a:endParaRPr>
          </a:p>
        </p:txBody>
      </p:sp>
      <p:sp>
        <p:nvSpPr>
          <p:cNvPr id="4" name="CuadroTexto 2">
            <a:extLst>
              <a:ext uri="{FF2B5EF4-FFF2-40B4-BE49-F238E27FC236}">
                <a16:creationId xmlns:a16="http://schemas.microsoft.com/office/drawing/2014/main" id="{50A9E60B-6204-CDD2-6ADE-674289A6CB71}"/>
              </a:ext>
            </a:extLst>
          </p:cNvPr>
          <p:cNvSpPr txBox="1"/>
          <p:nvPr/>
        </p:nvSpPr>
        <p:spPr>
          <a:xfrm>
            <a:off x="927223" y="919885"/>
            <a:ext cx="7232316" cy="2250616"/>
          </a:xfrm>
          <a:prstGeom prst="rect">
            <a:avLst/>
          </a:prstGeom>
          <a:noFill/>
        </p:spPr>
        <p:txBody>
          <a:bodyPr wrap="square" rtlCol="0">
            <a:spAutoFit/>
          </a:bodyPr>
          <a:lstStyle/>
          <a:p>
            <a:pPr>
              <a:lnSpc>
                <a:spcPct val="85000"/>
              </a:lnSpc>
            </a:pPr>
            <a:r>
              <a:rPr lang="es-ES_tradnl" sz="16500" b="1" dirty="0">
                <a:solidFill>
                  <a:srgbClr val="AD68A7"/>
                </a:solidFill>
                <a:latin typeface="Arial"/>
                <a:cs typeface="Arial"/>
              </a:rPr>
              <a:t>1</a:t>
            </a:r>
            <a:endParaRPr lang="ca-ES" sz="16500" b="1" dirty="0">
              <a:solidFill>
                <a:srgbClr val="AD68A7"/>
              </a:solidFill>
              <a:latin typeface="Arial"/>
              <a:cs typeface="Arial"/>
            </a:endParaRPr>
          </a:p>
        </p:txBody>
      </p:sp>
      <p:sp>
        <p:nvSpPr>
          <p:cNvPr id="5" name="CuadroTexto 5">
            <a:extLst>
              <a:ext uri="{FF2B5EF4-FFF2-40B4-BE49-F238E27FC236}">
                <a16:creationId xmlns:a16="http://schemas.microsoft.com/office/drawing/2014/main" id="{E8DA4123-2F28-EFE4-AAE3-3327BACDE578}"/>
              </a:ext>
            </a:extLst>
          </p:cNvPr>
          <p:cNvSpPr txBox="1"/>
          <p:nvPr/>
        </p:nvSpPr>
        <p:spPr>
          <a:xfrm>
            <a:off x="997963" y="2968819"/>
            <a:ext cx="7232316" cy="510909"/>
          </a:xfrm>
          <a:prstGeom prst="rect">
            <a:avLst/>
          </a:prstGeom>
          <a:noFill/>
        </p:spPr>
        <p:txBody>
          <a:bodyPr wrap="square" rtlCol="0">
            <a:spAutoFit/>
          </a:bodyPr>
          <a:lstStyle/>
          <a:p>
            <a:pPr>
              <a:lnSpc>
                <a:spcPct val="85000"/>
              </a:lnSpc>
            </a:pPr>
            <a:r>
              <a:rPr lang="ca-ES" sz="3200" b="1" dirty="0">
                <a:solidFill>
                  <a:srgbClr val="AD68A7"/>
                </a:solidFill>
                <a:latin typeface="Arial"/>
                <a:cs typeface="Arial"/>
              </a:rPr>
              <a:t>PROGRAMA ATRAE</a:t>
            </a:r>
          </a:p>
        </p:txBody>
      </p:sp>
      <p:sp>
        <p:nvSpPr>
          <p:cNvPr id="7" name="Rectángulo 9">
            <a:extLst>
              <a:ext uri="{FF2B5EF4-FFF2-40B4-BE49-F238E27FC236}">
                <a16:creationId xmlns:a16="http://schemas.microsoft.com/office/drawing/2014/main" id="{9445825E-60A9-0274-BC4B-A15856C131AB}"/>
              </a:ext>
            </a:extLst>
          </p:cNvPr>
          <p:cNvSpPr/>
          <p:nvPr/>
        </p:nvSpPr>
        <p:spPr>
          <a:xfrm>
            <a:off x="1075643" y="848897"/>
            <a:ext cx="989264" cy="71855"/>
          </a:xfrm>
          <a:prstGeom prst="rect">
            <a:avLst/>
          </a:prstGeom>
          <a:solidFill>
            <a:srgbClr val="AD6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b="1">
              <a:solidFill>
                <a:srgbClr val="AD68A7"/>
              </a:solidFill>
            </a:endParaRPr>
          </a:p>
        </p:txBody>
      </p:sp>
      <p:pic>
        <p:nvPicPr>
          <p:cNvPr id="6" name="Imagen 42">
            <a:extLst>
              <a:ext uri="{FF2B5EF4-FFF2-40B4-BE49-F238E27FC236}">
                <a16:creationId xmlns:a16="http://schemas.microsoft.com/office/drawing/2014/main" id="{02C96842-003D-E645-C247-3166307265B9}"/>
              </a:ext>
            </a:extLst>
          </p:cNvPr>
          <p:cNvPicPr>
            <a:picLocks noChangeAspect="1"/>
          </p:cNvPicPr>
          <p:nvPr/>
        </p:nvPicPr>
        <p:blipFill>
          <a:blip r:embed="rId3"/>
          <a:stretch>
            <a:fillRect/>
          </a:stretch>
        </p:blipFill>
        <p:spPr>
          <a:xfrm>
            <a:off x="631861" y="6182029"/>
            <a:ext cx="2743200" cy="298840"/>
          </a:xfrm>
          <a:prstGeom prst="rect">
            <a:avLst/>
          </a:prstGeom>
        </p:spPr>
      </p:pic>
    </p:spTree>
    <p:extLst>
      <p:ext uri="{BB962C8B-B14F-4D97-AF65-F5344CB8AC3E}">
        <p14:creationId xmlns:p14="http://schemas.microsoft.com/office/powerpoint/2010/main" val="226822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1905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5</a:t>
            </a:fld>
            <a:endParaRPr lang="es-ES" b="1" dirty="0">
              <a:solidFill>
                <a:schemeClr val="bg1"/>
              </a:solidFill>
              <a:latin typeface="Arial"/>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506131"/>
            <a:ext cx="7601664" cy="406265"/>
          </a:xfrm>
          <a:prstGeom prst="rect">
            <a:avLst/>
          </a:prstGeom>
          <a:noFill/>
        </p:spPr>
        <p:txBody>
          <a:bodyPr wrap="square" rtlCol="0">
            <a:spAutoFit/>
          </a:bodyPr>
          <a:lstStyle/>
          <a:p>
            <a:pPr>
              <a:lnSpc>
                <a:spcPct val="85000"/>
              </a:lnSpc>
            </a:pPr>
            <a:r>
              <a:rPr lang="is-IS" sz="3200" b="1" dirty="0">
                <a:solidFill>
                  <a:srgbClr val="4D2652"/>
                </a:solidFill>
                <a:latin typeface="Arial"/>
                <a:cs typeface="Arial"/>
              </a:rPr>
              <a:t>Fitxa </a:t>
            </a:r>
            <a:endParaRPr lang="ca-ES" sz="3200" b="1" dirty="0">
              <a:solidFill>
                <a:srgbClr val="4D2652"/>
              </a:solidFill>
              <a:latin typeface="Arial"/>
              <a:cs typeface="Arial"/>
            </a:endParaRPr>
          </a:p>
        </p:txBody>
      </p:sp>
      <p:graphicFrame>
        <p:nvGraphicFramePr>
          <p:cNvPr id="3" name="Diagrama 2">
            <a:extLst>
              <a:ext uri="{FF2B5EF4-FFF2-40B4-BE49-F238E27FC236}">
                <a16:creationId xmlns:a16="http://schemas.microsoft.com/office/drawing/2014/main" id="{D6670712-FFB3-EE8D-328A-38781936AF21}"/>
              </a:ext>
            </a:extLst>
          </p:cNvPr>
          <p:cNvGraphicFramePr/>
          <p:nvPr>
            <p:extLst>
              <p:ext uri="{D42A27DB-BD31-4B8C-83A1-F6EECF244321}">
                <p14:modId xmlns:p14="http://schemas.microsoft.com/office/powerpoint/2010/main" val="139838352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 name="Imagen 42">
            <a:extLst>
              <a:ext uri="{FF2B5EF4-FFF2-40B4-BE49-F238E27FC236}">
                <a16:creationId xmlns:a16="http://schemas.microsoft.com/office/drawing/2014/main" id="{C8142226-D737-30A0-46E2-5D712800A327}"/>
              </a:ext>
            </a:extLst>
          </p:cNvPr>
          <p:cNvPicPr>
            <a:picLocks noChangeAspect="1"/>
          </p:cNvPicPr>
          <p:nvPr/>
        </p:nvPicPr>
        <p:blipFill>
          <a:blip r:embed="rId8"/>
          <a:stretch>
            <a:fillRect/>
          </a:stretch>
        </p:blipFill>
        <p:spPr>
          <a:xfrm>
            <a:off x="631861" y="6182029"/>
            <a:ext cx="2743200" cy="298840"/>
          </a:xfrm>
          <a:prstGeom prst="rect">
            <a:avLst/>
          </a:prstGeom>
        </p:spPr>
      </p:pic>
    </p:spTree>
    <p:extLst>
      <p:ext uri="{BB962C8B-B14F-4D97-AF65-F5344CB8AC3E}">
        <p14:creationId xmlns:p14="http://schemas.microsoft.com/office/powerpoint/2010/main" val="11459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4CBC925-8937-6D59-2921-016DA832EC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7032" r="5722" b="125"/>
          <a:stretch/>
        </p:blipFill>
        <p:spPr>
          <a:xfrm>
            <a:off x="0" y="5976135"/>
            <a:ext cx="9174379" cy="883901"/>
          </a:xfrm>
          <a:prstGeom prst="rect">
            <a:avLst/>
          </a:prstGeom>
        </p:spPr>
      </p:pic>
      <p:sp>
        <p:nvSpPr>
          <p:cNvPr id="12"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6</a:t>
            </a:fld>
            <a:endParaRPr lang="es-ES" b="1" dirty="0">
              <a:solidFill>
                <a:schemeClr val="bg1"/>
              </a:solidFill>
              <a:latin typeface="Arial"/>
              <a:cs typeface="Arial"/>
            </a:endParaRPr>
          </a:p>
        </p:txBody>
      </p:sp>
      <p:sp>
        <p:nvSpPr>
          <p:cNvPr id="4" name="CuadroTexto 2">
            <a:extLst>
              <a:ext uri="{FF2B5EF4-FFF2-40B4-BE49-F238E27FC236}">
                <a16:creationId xmlns:a16="http://schemas.microsoft.com/office/drawing/2014/main" id="{50A9E60B-6204-CDD2-6ADE-674289A6CB71}"/>
              </a:ext>
            </a:extLst>
          </p:cNvPr>
          <p:cNvSpPr txBox="1"/>
          <p:nvPr/>
        </p:nvSpPr>
        <p:spPr>
          <a:xfrm>
            <a:off x="1001467" y="1106791"/>
            <a:ext cx="7232316" cy="2250616"/>
          </a:xfrm>
          <a:prstGeom prst="rect">
            <a:avLst/>
          </a:prstGeom>
          <a:noFill/>
        </p:spPr>
        <p:txBody>
          <a:bodyPr wrap="square" rtlCol="0">
            <a:spAutoFit/>
          </a:bodyPr>
          <a:lstStyle/>
          <a:p>
            <a:pPr>
              <a:lnSpc>
                <a:spcPct val="85000"/>
              </a:lnSpc>
            </a:pPr>
            <a:r>
              <a:rPr lang="es-ES_tradnl" sz="16500" b="1" dirty="0">
                <a:solidFill>
                  <a:srgbClr val="AD68A7"/>
                </a:solidFill>
                <a:latin typeface="Arial"/>
                <a:cs typeface="Arial"/>
              </a:rPr>
              <a:t>2</a:t>
            </a:r>
            <a:endParaRPr lang="ca-ES" sz="16500" b="1" dirty="0">
              <a:solidFill>
                <a:srgbClr val="AD68A7"/>
              </a:solidFill>
              <a:latin typeface="Arial"/>
              <a:cs typeface="Arial"/>
            </a:endParaRPr>
          </a:p>
        </p:txBody>
      </p:sp>
      <p:sp>
        <p:nvSpPr>
          <p:cNvPr id="5" name="CuadroTexto 5">
            <a:extLst>
              <a:ext uri="{FF2B5EF4-FFF2-40B4-BE49-F238E27FC236}">
                <a16:creationId xmlns:a16="http://schemas.microsoft.com/office/drawing/2014/main" id="{E8DA4123-2F28-EFE4-AAE3-3327BACDE578}"/>
              </a:ext>
            </a:extLst>
          </p:cNvPr>
          <p:cNvSpPr txBox="1"/>
          <p:nvPr/>
        </p:nvSpPr>
        <p:spPr>
          <a:xfrm>
            <a:off x="1095786" y="3155724"/>
            <a:ext cx="7232316" cy="510909"/>
          </a:xfrm>
          <a:prstGeom prst="rect">
            <a:avLst/>
          </a:prstGeom>
          <a:noFill/>
        </p:spPr>
        <p:txBody>
          <a:bodyPr wrap="square" rtlCol="0">
            <a:spAutoFit/>
          </a:bodyPr>
          <a:lstStyle/>
          <a:p>
            <a:pPr>
              <a:lnSpc>
                <a:spcPct val="85000"/>
              </a:lnSpc>
            </a:pPr>
            <a:r>
              <a:rPr lang="ca-ES" sz="3200" b="1" dirty="0">
                <a:solidFill>
                  <a:srgbClr val="AD68A7"/>
                </a:solidFill>
                <a:latin typeface="Arial"/>
                <a:cs typeface="Arial"/>
              </a:rPr>
              <a:t>CONVOCATÒRIA TRANSMISSIONS</a:t>
            </a:r>
          </a:p>
        </p:txBody>
      </p:sp>
      <p:pic>
        <p:nvPicPr>
          <p:cNvPr id="6" name="Imagen 42">
            <a:extLst>
              <a:ext uri="{FF2B5EF4-FFF2-40B4-BE49-F238E27FC236}">
                <a16:creationId xmlns:a16="http://schemas.microsoft.com/office/drawing/2014/main" id="{CB1873EE-1863-A9D4-EB5F-15E18DB3BD75}"/>
              </a:ext>
            </a:extLst>
          </p:cNvPr>
          <p:cNvPicPr>
            <a:picLocks noChangeAspect="1"/>
          </p:cNvPicPr>
          <p:nvPr/>
        </p:nvPicPr>
        <p:blipFill>
          <a:blip r:embed="rId3"/>
          <a:stretch>
            <a:fillRect/>
          </a:stretch>
        </p:blipFill>
        <p:spPr>
          <a:xfrm>
            <a:off x="631861" y="6182029"/>
            <a:ext cx="2743200" cy="298840"/>
          </a:xfrm>
          <a:prstGeom prst="rect">
            <a:avLst/>
          </a:prstGeom>
        </p:spPr>
      </p:pic>
      <p:sp>
        <p:nvSpPr>
          <p:cNvPr id="9" name="Rectángulo 9">
            <a:extLst>
              <a:ext uri="{FF2B5EF4-FFF2-40B4-BE49-F238E27FC236}">
                <a16:creationId xmlns:a16="http://schemas.microsoft.com/office/drawing/2014/main" id="{CFFD8C86-25CF-3A2E-AA4B-BCC0A3738008}"/>
              </a:ext>
            </a:extLst>
          </p:cNvPr>
          <p:cNvSpPr/>
          <p:nvPr/>
        </p:nvSpPr>
        <p:spPr>
          <a:xfrm>
            <a:off x="1075643" y="848897"/>
            <a:ext cx="989264" cy="71855"/>
          </a:xfrm>
          <a:prstGeom prst="rect">
            <a:avLst/>
          </a:prstGeom>
          <a:solidFill>
            <a:srgbClr val="AD6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b="1">
              <a:solidFill>
                <a:srgbClr val="AD68A7"/>
              </a:solidFill>
            </a:endParaRPr>
          </a:p>
        </p:txBody>
      </p:sp>
    </p:spTree>
    <p:extLst>
      <p:ext uri="{BB962C8B-B14F-4D97-AF65-F5344CB8AC3E}">
        <p14:creationId xmlns:p14="http://schemas.microsoft.com/office/powerpoint/2010/main" val="2509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1905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7</a:t>
            </a:fld>
            <a:endParaRPr lang="es-ES" b="1" dirty="0">
              <a:solidFill>
                <a:schemeClr val="bg1"/>
              </a:solidFill>
              <a:latin typeface="Arial"/>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86625" y="535455"/>
            <a:ext cx="7601664" cy="406265"/>
          </a:xfrm>
          <a:prstGeom prst="rect">
            <a:avLst/>
          </a:prstGeom>
          <a:noFill/>
        </p:spPr>
        <p:txBody>
          <a:bodyPr wrap="square" rtlCol="0">
            <a:spAutoFit/>
          </a:bodyPr>
          <a:lstStyle/>
          <a:p>
            <a:pPr>
              <a:lnSpc>
                <a:spcPct val="85000"/>
              </a:lnSpc>
            </a:pPr>
            <a:r>
              <a:rPr lang="is-IS" sz="3200" b="1" dirty="0">
                <a:solidFill>
                  <a:srgbClr val="4D2652"/>
                </a:solidFill>
                <a:latin typeface="Arial"/>
                <a:cs typeface="Arial"/>
              </a:rPr>
              <a:t>Fitxa </a:t>
            </a:r>
            <a:endParaRPr lang="ca-ES" sz="3200" b="1" dirty="0">
              <a:solidFill>
                <a:srgbClr val="4D2652"/>
              </a:solidFill>
              <a:latin typeface="Arial"/>
              <a:cs typeface="Arial"/>
            </a:endParaRPr>
          </a:p>
        </p:txBody>
      </p:sp>
      <p:graphicFrame>
        <p:nvGraphicFramePr>
          <p:cNvPr id="3" name="Diagrama 2">
            <a:extLst>
              <a:ext uri="{FF2B5EF4-FFF2-40B4-BE49-F238E27FC236}">
                <a16:creationId xmlns:a16="http://schemas.microsoft.com/office/drawing/2014/main" id="{D6670712-FFB3-EE8D-328A-38781936AF21}"/>
              </a:ext>
            </a:extLst>
          </p:cNvPr>
          <p:cNvGraphicFramePr/>
          <p:nvPr>
            <p:extLst>
              <p:ext uri="{D42A27DB-BD31-4B8C-83A1-F6EECF244321}">
                <p14:modId xmlns:p14="http://schemas.microsoft.com/office/powerpoint/2010/main" val="312350672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 name="Imagen 42">
            <a:extLst>
              <a:ext uri="{FF2B5EF4-FFF2-40B4-BE49-F238E27FC236}">
                <a16:creationId xmlns:a16="http://schemas.microsoft.com/office/drawing/2014/main" id="{75C842F7-B1D8-D1C9-D38F-05909E77337A}"/>
              </a:ext>
            </a:extLst>
          </p:cNvPr>
          <p:cNvPicPr>
            <a:picLocks noChangeAspect="1"/>
          </p:cNvPicPr>
          <p:nvPr/>
        </p:nvPicPr>
        <p:blipFill>
          <a:blip r:embed="rId8"/>
          <a:stretch>
            <a:fillRect/>
          </a:stretch>
        </p:blipFill>
        <p:spPr>
          <a:xfrm>
            <a:off x="631861" y="6182029"/>
            <a:ext cx="2743200" cy="298840"/>
          </a:xfrm>
          <a:prstGeom prst="rect">
            <a:avLst/>
          </a:prstGeom>
        </p:spPr>
      </p:pic>
    </p:spTree>
    <p:extLst>
      <p:ext uri="{BB962C8B-B14F-4D97-AF65-F5344CB8AC3E}">
        <p14:creationId xmlns:p14="http://schemas.microsoft.com/office/powerpoint/2010/main" val="89476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4CBC925-8937-6D59-2921-016DA832EC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7157" r="5986" b="125"/>
          <a:stretch/>
        </p:blipFill>
        <p:spPr>
          <a:xfrm>
            <a:off x="0" y="5984697"/>
            <a:ext cx="9148679" cy="875319"/>
          </a:xfrm>
          <a:prstGeom prst="rect">
            <a:avLst/>
          </a:prstGeom>
        </p:spPr>
      </p:pic>
      <p:sp>
        <p:nvSpPr>
          <p:cNvPr id="12"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dirty="0" smtClean="0">
                <a:solidFill>
                  <a:schemeClr val="bg1"/>
                </a:solidFill>
                <a:latin typeface="Arial"/>
                <a:cs typeface="Arial"/>
              </a:rPr>
              <a:t>8</a:t>
            </a:fld>
            <a:endParaRPr lang="es-ES" b="1" dirty="0">
              <a:solidFill>
                <a:schemeClr val="bg1"/>
              </a:solidFill>
              <a:latin typeface="Arial"/>
              <a:cs typeface="Arial"/>
            </a:endParaRPr>
          </a:p>
        </p:txBody>
      </p:sp>
      <p:sp>
        <p:nvSpPr>
          <p:cNvPr id="4" name="CuadroTexto 2">
            <a:extLst>
              <a:ext uri="{FF2B5EF4-FFF2-40B4-BE49-F238E27FC236}">
                <a16:creationId xmlns:a16="http://schemas.microsoft.com/office/drawing/2014/main" id="{50A9E60B-6204-CDD2-6ADE-674289A6CB71}"/>
              </a:ext>
            </a:extLst>
          </p:cNvPr>
          <p:cNvSpPr txBox="1"/>
          <p:nvPr/>
        </p:nvSpPr>
        <p:spPr>
          <a:xfrm>
            <a:off x="1013487" y="1034904"/>
            <a:ext cx="7232316" cy="2250616"/>
          </a:xfrm>
          <a:prstGeom prst="rect">
            <a:avLst/>
          </a:prstGeom>
          <a:noFill/>
        </p:spPr>
        <p:txBody>
          <a:bodyPr wrap="square" rtlCol="0">
            <a:spAutoFit/>
          </a:bodyPr>
          <a:lstStyle/>
          <a:p>
            <a:pPr>
              <a:lnSpc>
                <a:spcPct val="85000"/>
              </a:lnSpc>
            </a:pPr>
            <a:r>
              <a:rPr lang="es-ES_tradnl" sz="16500" b="1" dirty="0">
                <a:solidFill>
                  <a:srgbClr val="AD68A7"/>
                </a:solidFill>
                <a:latin typeface="Arial"/>
                <a:cs typeface="Arial"/>
              </a:rPr>
              <a:t>3</a:t>
            </a:r>
            <a:endParaRPr lang="ca-ES" sz="16500" b="1" dirty="0">
              <a:solidFill>
                <a:srgbClr val="AD68A7"/>
              </a:solidFill>
              <a:latin typeface="Arial"/>
              <a:cs typeface="Arial"/>
            </a:endParaRPr>
          </a:p>
        </p:txBody>
      </p:sp>
      <p:sp>
        <p:nvSpPr>
          <p:cNvPr id="5" name="CuadroTexto 5">
            <a:extLst>
              <a:ext uri="{FF2B5EF4-FFF2-40B4-BE49-F238E27FC236}">
                <a16:creationId xmlns:a16="http://schemas.microsoft.com/office/drawing/2014/main" id="{E8DA4123-2F28-EFE4-AAE3-3327BACDE578}"/>
              </a:ext>
            </a:extLst>
          </p:cNvPr>
          <p:cNvSpPr txBox="1"/>
          <p:nvPr/>
        </p:nvSpPr>
        <p:spPr>
          <a:xfrm>
            <a:off x="1190661" y="3291588"/>
            <a:ext cx="7232316" cy="510909"/>
          </a:xfrm>
          <a:prstGeom prst="rect">
            <a:avLst/>
          </a:prstGeom>
          <a:noFill/>
        </p:spPr>
        <p:txBody>
          <a:bodyPr wrap="square" rtlCol="0">
            <a:spAutoFit/>
          </a:bodyPr>
          <a:lstStyle/>
          <a:p>
            <a:pPr>
              <a:lnSpc>
                <a:spcPct val="85000"/>
              </a:lnSpc>
            </a:pPr>
            <a:r>
              <a:rPr lang="ca-ES" sz="3200" b="1" dirty="0">
                <a:solidFill>
                  <a:srgbClr val="AD68A7"/>
                </a:solidFill>
                <a:latin typeface="Arial"/>
                <a:cs typeface="Arial"/>
              </a:rPr>
              <a:t>CONVOCATÒRIA CONSOLIDACIÓ </a:t>
            </a:r>
          </a:p>
        </p:txBody>
      </p:sp>
      <p:pic>
        <p:nvPicPr>
          <p:cNvPr id="6" name="Imagen 42">
            <a:extLst>
              <a:ext uri="{FF2B5EF4-FFF2-40B4-BE49-F238E27FC236}">
                <a16:creationId xmlns:a16="http://schemas.microsoft.com/office/drawing/2014/main" id="{C063E20A-CE54-9F5F-CD6B-EAA4B0596675}"/>
              </a:ext>
            </a:extLst>
          </p:cNvPr>
          <p:cNvPicPr>
            <a:picLocks noChangeAspect="1"/>
          </p:cNvPicPr>
          <p:nvPr/>
        </p:nvPicPr>
        <p:blipFill>
          <a:blip r:embed="rId3"/>
          <a:stretch>
            <a:fillRect/>
          </a:stretch>
        </p:blipFill>
        <p:spPr>
          <a:xfrm>
            <a:off x="631861" y="6182029"/>
            <a:ext cx="2743200" cy="298840"/>
          </a:xfrm>
          <a:prstGeom prst="rect">
            <a:avLst/>
          </a:prstGeom>
        </p:spPr>
      </p:pic>
      <p:sp>
        <p:nvSpPr>
          <p:cNvPr id="9" name="Rectángulo 9">
            <a:extLst>
              <a:ext uri="{FF2B5EF4-FFF2-40B4-BE49-F238E27FC236}">
                <a16:creationId xmlns:a16="http://schemas.microsoft.com/office/drawing/2014/main" id="{E55B6037-3B7C-CDAF-2C85-2EE7BB02A473}"/>
              </a:ext>
            </a:extLst>
          </p:cNvPr>
          <p:cNvSpPr/>
          <p:nvPr/>
        </p:nvSpPr>
        <p:spPr>
          <a:xfrm>
            <a:off x="1228043" y="1001297"/>
            <a:ext cx="989264" cy="71855"/>
          </a:xfrm>
          <a:prstGeom prst="rect">
            <a:avLst/>
          </a:prstGeom>
          <a:solidFill>
            <a:srgbClr val="AD6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b="1" dirty="0">
              <a:solidFill>
                <a:srgbClr val="AD68A7"/>
              </a:solidFill>
              <a:highlight>
                <a:srgbClr val="AD68A7"/>
              </a:highlight>
            </a:endParaRPr>
          </a:p>
        </p:txBody>
      </p:sp>
    </p:spTree>
    <p:extLst>
      <p:ext uri="{BB962C8B-B14F-4D97-AF65-F5344CB8AC3E}">
        <p14:creationId xmlns:p14="http://schemas.microsoft.com/office/powerpoint/2010/main" val="45465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1905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9</a:t>
            </a:fld>
            <a:endParaRPr lang="es-ES" b="1" dirty="0">
              <a:solidFill>
                <a:schemeClr val="bg1"/>
              </a:solidFill>
              <a:latin typeface="Arial"/>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95333" y="570492"/>
            <a:ext cx="7601664" cy="406265"/>
          </a:xfrm>
          <a:prstGeom prst="rect">
            <a:avLst/>
          </a:prstGeom>
          <a:noFill/>
        </p:spPr>
        <p:txBody>
          <a:bodyPr wrap="square" rtlCol="0">
            <a:spAutoFit/>
          </a:bodyPr>
          <a:lstStyle/>
          <a:p>
            <a:pPr>
              <a:lnSpc>
                <a:spcPct val="85000"/>
              </a:lnSpc>
            </a:pPr>
            <a:r>
              <a:rPr lang="is-IS" sz="3200" b="1" dirty="0">
                <a:solidFill>
                  <a:srgbClr val="4D2652"/>
                </a:solidFill>
                <a:latin typeface="Arial"/>
                <a:cs typeface="Arial"/>
              </a:rPr>
              <a:t>Fitxa </a:t>
            </a:r>
            <a:endParaRPr lang="ca-ES" sz="3200" b="1" dirty="0">
              <a:solidFill>
                <a:srgbClr val="4D2652"/>
              </a:solidFill>
              <a:latin typeface="Arial"/>
              <a:cs typeface="Arial"/>
            </a:endParaRPr>
          </a:p>
        </p:txBody>
      </p:sp>
      <p:graphicFrame>
        <p:nvGraphicFramePr>
          <p:cNvPr id="3" name="Diagrama 2">
            <a:extLst>
              <a:ext uri="{FF2B5EF4-FFF2-40B4-BE49-F238E27FC236}">
                <a16:creationId xmlns:a16="http://schemas.microsoft.com/office/drawing/2014/main" id="{D6670712-FFB3-EE8D-328A-38781936AF21}"/>
              </a:ext>
            </a:extLst>
          </p:cNvPr>
          <p:cNvGraphicFramePr/>
          <p:nvPr>
            <p:extLst>
              <p:ext uri="{D42A27DB-BD31-4B8C-83A1-F6EECF244321}">
                <p14:modId xmlns:p14="http://schemas.microsoft.com/office/powerpoint/2010/main" val="231019127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 name="Imagen 42">
            <a:extLst>
              <a:ext uri="{FF2B5EF4-FFF2-40B4-BE49-F238E27FC236}">
                <a16:creationId xmlns:a16="http://schemas.microsoft.com/office/drawing/2014/main" id="{82768D22-6051-B439-5FE8-45819A741C84}"/>
              </a:ext>
            </a:extLst>
          </p:cNvPr>
          <p:cNvPicPr>
            <a:picLocks noChangeAspect="1"/>
          </p:cNvPicPr>
          <p:nvPr/>
        </p:nvPicPr>
        <p:blipFill>
          <a:blip r:embed="rId8"/>
          <a:stretch>
            <a:fillRect/>
          </a:stretch>
        </p:blipFill>
        <p:spPr>
          <a:xfrm>
            <a:off x="631861" y="6182029"/>
            <a:ext cx="2743200" cy="298840"/>
          </a:xfrm>
          <a:prstGeom prst="rect">
            <a:avLst/>
          </a:prstGeom>
        </p:spPr>
      </p:pic>
    </p:spTree>
    <p:extLst>
      <p:ext uri="{BB962C8B-B14F-4D97-AF65-F5344CB8AC3E}">
        <p14:creationId xmlns:p14="http://schemas.microsoft.com/office/powerpoint/2010/main" val="325781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536e726-b9ec-47b9-81f4-d821132a58ae">
      <Terms xmlns="http://schemas.microsoft.com/office/infopath/2007/PartnerControls"/>
    </lcf76f155ced4ddcb4097134ff3c332f>
    <TaxCatchAll xmlns="13a79242-0249-46de-8ff7-d6491fc0ab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E748C8D3BEDE43B71B78ED52BF5CC0" ma:contentTypeVersion="24" ma:contentTypeDescription="Crea un document nou" ma:contentTypeScope="" ma:versionID="50ebef4e2eede640067a40dc0e45c69e">
  <xsd:schema xmlns:xsd="http://www.w3.org/2001/XMLSchema" xmlns:xs="http://www.w3.org/2001/XMLSchema" xmlns:p="http://schemas.microsoft.com/office/2006/metadata/properties" xmlns:ns2="c536e726-b9ec-47b9-81f4-d821132a58ae" xmlns:ns3="13a79242-0249-46de-8ff7-d6491fc0ab81" targetNamespace="http://schemas.microsoft.com/office/2006/metadata/properties" ma:root="true" ma:fieldsID="e0d90832709615796f940373e48bbdf6" ns2:_="" ns3:_="">
    <xsd:import namespace="c536e726-b9ec-47b9-81f4-d821132a58ae"/>
    <xsd:import namespace="13a79242-0249-46de-8ff7-d6491fc0ab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6e726-b9ec-47b9-81f4-d821132a58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a79242-0249-46de-8ff7-d6491fc0ab81" elementFormDefault="qualified">
    <xsd:import namespace="http://schemas.microsoft.com/office/2006/documentManagement/types"/>
    <xsd:import namespace="http://schemas.microsoft.com/office/infopath/2007/PartnerControls"/>
    <xsd:element name="SharedWithUsers" ma:index="18"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 compartit amb detalls" ma:internalName="SharedWithDetails" ma:readOnly="true">
      <xsd:simpleType>
        <xsd:restriction base="dms:Note">
          <xsd:maxLength value="255"/>
        </xsd:restriction>
      </xsd:simpleType>
    </xsd:element>
    <xsd:element name="TaxCatchAll" ma:index="20" nillable="true" ma:displayName="Taxonomy Catch All Column" ma:hidden="true" ma:list="{bb6bb31d-6ebd-4deb-89d1-c054e363aa07}" ma:internalName="TaxCatchAll" ma:showField="CatchAllData" ma:web="13a79242-0249-46de-8ff7-d6491fc0ab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EB3C86-8E5C-4B5C-9CE6-95B30E872E5E}">
  <ds:schemaRefs>
    <ds:schemaRef ds:uri="http://purl.org/dc/terms/"/>
    <ds:schemaRef ds:uri="http://schemas.microsoft.com/office/infopath/2007/PartnerControls"/>
    <ds:schemaRef ds:uri="http://purl.org/dc/dcmitype/"/>
    <ds:schemaRef ds:uri="http://schemas.microsoft.com/office/2006/documentManagement/types"/>
    <ds:schemaRef ds:uri="ccf361f3-7d9d-47e4-9d86-af699410c5d4"/>
    <ds:schemaRef ds:uri="http://www.w3.org/XML/1998/namespace"/>
    <ds:schemaRef ds:uri="http://purl.org/dc/elements/1.1/"/>
    <ds:schemaRef ds:uri="http://schemas.openxmlformats.org/package/2006/metadata/core-properties"/>
    <ds:schemaRef ds:uri="4323b3df-8132-45da-9814-5f12b4f3bf2e"/>
    <ds:schemaRef ds:uri="http://schemas.microsoft.com/office/2006/metadata/properties"/>
  </ds:schemaRefs>
</ds:datastoreItem>
</file>

<file path=customXml/itemProps2.xml><?xml version="1.0" encoding="utf-8"?>
<ds:datastoreItem xmlns:ds="http://schemas.openxmlformats.org/officeDocument/2006/customXml" ds:itemID="{606E010B-CEC2-4329-B81F-D3ADB7B3324B}"/>
</file>

<file path=customXml/itemProps3.xml><?xml version="1.0" encoding="utf-8"?>
<ds:datastoreItem xmlns:ds="http://schemas.openxmlformats.org/officeDocument/2006/customXml" ds:itemID="{BCAE1AC7-74CA-49AD-A5E3-75176D7BF1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2874</TotalTime>
  <Words>2893</Words>
  <Application>Microsoft Office PowerPoint</Application>
  <PresentationFormat>Presentació en pantalla (4:3)</PresentationFormat>
  <Paragraphs>197</Paragraphs>
  <Slides>38</Slides>
  <Notes>0</Notes>
  <HiddenSlides>0</HiddenSlides>
  <MMClips>0</MMClips>
  <ScaleCrop>false</ScaleCrop>
  <HeadingPairs>
    <vt:vector size="6" baseType="variant">
      <vt:variant>
        <vt:lpstr>Tipus de lletra utilitzats</vt:lpstr>
      </vt:variant>
      <vt:variant>
        <vt:i4>4</vt:i4>
      </vt:variant>
      <vt:variant>
        <vt:lpstr>Tema</vt:lpstr>
      </vt:variant>
      <vt:variant>
        <vt:i4>1</vt:i4>
      </vt:variant>
      <vt:variant>
        <vt:lpstr>Títols de les diapositives</vt:lpstr>
      </vt:variant>
      <vt:variant>
        <vt:i4>38</vt:i4>
      </vt:variant>
    </vt:vector>
  </HeadingPairs>
  <TitlesOfParts>
    <vt:vector size="43" baseType="lpstr">
      <vt:lpstr>Arial</vt:lpstr>
      <vt:lpstr>Calibri</vt:lpstr>
      <vt:lpstr>Calibri Light</vt:lpstr>
      <vt:lpstr>OpenSansSemibold</vt:lpstr>
      <vt:lpstr>Tema de Office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RosaMaria.Cabrera@uab.es</dc:creator>
  <cp:lastModifiedBy>Anabel Poveda Barbero</cp:lastModifiedBy>
  <cp:revision>101</cp:revision>
  <dcterms:created xsi:type="dcterms:W3CDTF">2019-10-28T14:52:52Z</dcterms:created>
  <dcterms:modified xsi:type="dcterms:W3CDTF">2023-07-05T12:42:51Z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