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204" userDrawn="1">
          <p15:clr>
            <a:srgbClr val="A4A3A4"/>
          </p15:clr>
        </p15:guide>
        <p15:guide id="3" pos="3424" userDrawn="1">
          <p15:clr>
            <a:srgbClr val="A4A3A4"/>
          </p15:clr>
        </p15:guide>
        <p15:guide id="4" orient="horz" pos="7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8"/>
    <p:restoredTop sz="94659"/>
  </p:normalViewPr>
  <p:slideViewPr>
    <p:cSldViewPr snapToGrid="0" snapToObjects="1" showGuides="1">
      <p:cViewPr varScale="1">
        <p:scale>
          <a:sx n="106" d="100"/>
          <a:sy n="106" d="100"/>
        </p:scale>
        <p:origin x="1722" y="96"/>
      </p:cViewPr>
      <p:guideLst>
        <p:guide orient="horz" pos="640"/>
        <p:guide pos="204"/>
        <p:guide pos="3424"/>
        <p:guide orient="horz" pos="7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D0AEE-267A-D443-AB5C-082D10F0C592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C406E-0CA6-0A49-8685-B31325F2A7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23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C406E-0CA6-0A49-8685-B31325F2A7E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6327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7B06-B0BE-9C4A-B23E-AD6B4E712F1E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8111-9042-C545-8548-2F81153DE3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322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7B06-B0BE-9C4A-B23E-AD6B4E712F1E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8111-9042-C545-8548-2F81153DE3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33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7B06-B0BE-9C4A-B23E-AD6B4E712F1E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8111-9042-C545-8548-2F81153DE3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79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7B06-B0BE-9C4A-B23E-AD6B4E712F1E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8111-9042-C545-8548-2F81153DE3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167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7B06-B0BE-9C4A-B23E-AD6B4E712F1E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8111-9042-C545-8548-2F81153DE3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71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7B06-B0BE-9C4A-B23E-AD6B4E712F1E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8111-9042-C545-8548-2F81153DE3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818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7B06-B0BE-9C4A-B23E-AD6B4E712F1E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8111-9042-C545-8548-2F81153DE3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47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7B06-B0BE-9C4A-B23E-AD6B4E712F1E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8111-9042-C545-8548-2F81153DE3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57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7B06-B0BE-9C4A-B23E-AD6B4E712F1E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8111-9042-C545-8548-2F81153DE3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38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7B06-B0BE-9C4A-B23E-AD6B4E712F1E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8111-9042-C545-8548-2F81153DE3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856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7B06-B0BE-9C4A-B23E-AD6B4E712F1E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8111-9042-C545-8548-2F81153DE3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26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17B06-B0BE-9C4A-B23E-AD6B4E712F1E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38111-9042-C545-8548-2F81153DE3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04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tif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9EED2829-0300-304E-BB52-9E1A331868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24066"/>
            <a:ext cx="9144000" cy="523199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0228480-6C48-8440-BD75-B1425F286437}"/>
              </a:ext>
            </a:extLst>
          </p:cNvPr>
          <p:cNvSpPr/>
          <p:nvPr/>
        </p:nvSpPr>
        <p:spPr>
          <a:xfrm>
            <a:off x="-1" y="0"/>
            <a:ext cx="9144001" cy="5867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351" dirty="0"/>
              <a:t>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41C9B66-5CA4-2E4A-8675-9BF7FE775FB7}"/>
              </a:ext>
            </a:extLst>
          </p:cNvPr>
          <p:cNvSpPr/>
          <p:nvPr/>
        </p:nvSpPr>
        <p:spPr>
          <a:xfrm>
            <a:off x="0" y="6386330"/>
            <a:ext cx="9144000" cy="4716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1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419BF68-D1C4-4349-86FE-68F9E91880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31" y="157763"/>
            <a:ext cx="1249448" cy="27118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E1A18AF-6278-8C4A-A8EA-CAA31FDAFB5E}"/>
              </a:ext>
            </a:extLst>
          </p:cNvPr>
          <p:cNvSpPr txBox="1"/>
          <p:nvPr/>
        </p:nvSpPr>
        <p:spPr>
          <a:xfrm>
            <a:off x="7798619" y="187637"/>
            <a:ext cx="118813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51" dirty="0" err="1">
                <a:solidFill>
                  <a:schemeClr val="bg1"/>
                </a:solidFill>
              </a:rPr>
              <a:t>www.uab.cat</a:t>
            </a:r>
            <a:endParaRPr lang="es-ES_tradnl" sz="135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0B9E74C-AE3A-6549-A635-4F19651298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70" y="6430291"/>
            <a:ext cx="702079" cy="42155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2310022-3D0E-C549-9293-389E952C4778}"/>
              </a:ext>
            </a:extLst>
          </p:cNvPr>
          <p:cNvSpPr txBox="1"/>
          <p:nvPr/>
        </p:nvSpPr>
        <p:spPr>
          <a:xfrm>
            <a:off x="181331" y="743778"/>
            <a:ext cx="642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latin typeface="Arial" panose="020B0604020202020204" pitchFamily="34" charset="0"/>
                <a:cs typeface="Arial" panose="020B0604020202020204" pitchFamily="34" charset="0"/>
              </a:rPr>
              <a:t>RGPD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35A1B6-AF9C-EC49-A78A-92C3A27D0169}"/>
              </a:ext>
            </a:extLst>
          </p:cNvPr>
          <p:cNvSpPr/>
          <p:nvPr/>
        </p:nvSpPr>
        <p:spPr>
          <a:xfrm>
            <a:off x="5591333" y="2940564"/>
            <a:ext cx="3252864" cy="2509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B614EC1-53AB-FD40-9825-65EA77970423}"/>
              </a:ext>
            </a:extLst>
          </p:cNvPr>
          <p:cNvSpPr/>
          <p:nvPr/>
        </p:nvSpPr>
        <p:spPr>
          <a:xfrm>
            <a:off x="5777215" y="3133508"/>
            <a:ext cx="2881100" cy="206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Principals</a:t>
            </a: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novetats</a:t>
            </a: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Reglament</a:t>
            </a: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 General de </a:t>
            </a:r>
            <a:r>
              <a:rPr lang="es-E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Protecció</a:t>
            </a: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Dades</a:t>
            </a:r>
            <a:endParaRPr lang="es-E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7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0228480-6C48-8440-BD75-B1425F286437}"/>
              </a:ext>
            </a:extLst>
          </p:cNvPr>
          <p:cNvSpPr/>
          <p:nvPr/>
        </p:nvSpPr>
        <p:spPr>
          <a:xfrm>
            <a:off x="-1" y="0"/>
            <a:ext cx="9144001" cy="5867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351" dirty="0"/>
              <a:t>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41C9B66-5CA4-2E4A-8675-9BF7FE775FB7}"/>
              </a:ext>
            </a:extLst>
          </p:cNvPr>
          <p:cNvSpPr/>
          <p:nvPr/>
        </p:nvSpPr>
        <p:spPr>
          <a:xfrm>
            <a:off x="0" y="6386330"/>
            <a:ext cx="9144000" cy="4716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1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419BF68-D1C4-4349-86FE-68F9E91880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31" y="157763"/>
            <a:ext cx="1249448" cy="27118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E1A18AF-6278-8C4A-A8EA-CAA31FDAFB5E}"/>
              </a:ext>
            </a:extLst>
          </p:cNvPr>
          <p:cNvSpPr txBox="1"/>
          <p:nvPr/>
        </p:nvSpPr>
        <p:spPr>
          <a:xfrm>
            <a:off x="7798619" y="187637"/>
            <a:ext cx="118813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51" dirty="0" err="1">
                <a:solidFill>
                  <a:schemeClr val="bg1"/>
                </a:solidFill>
              </a:rPr>
              <a:t>www.uab.cat</a:t>
            </a:r>
            <a:endParaRPr lang="es-ES_tradnl" sz="135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0B9E74C-AE3A-6549-A635-4F19651298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70" y="6430291"/>
            <a:ext cx="702079" cy="42155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2310022-3D0E-C549-9293-389E952C4778}"/>
              </a:ext>
            </a:extLst>
          </p:cNvPr>
          <p:cNvSpPr txBox="1"/>
          <p:nvPr/>
        </p:nvSpPr>
        <p:spPr>
          <a:xfrm>
            <a:off x="227487" y="735148"/>
            <a:ext cx="6427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Els principis del RGPD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8BFED81-813F-CA48-A86C-8B9862FC01A9}"/>
              </a:ext>
            </a:extLst>
          </p:cNvPr>
          <p:cNvSpPr/>
          <p:nvPr/>
        </p:nvSpPr>
        <p:spPr>
          <a:xfrm>
            <a:off x="3420210" y="2476785"/>
            <a:ext cx="2853103" cy="971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Limitació d’objectiu del tractament</a:t>
            </a:r>
            <a:endParaRPr lang="es-ES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dades de caràcter personal només es podran processar per a la finalitat per la qual varen ser demanades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EE212C8-7ABD-784E-B8F1-60C03A3DF7C8}"/>
              </a:ext>
            </a:extLst>
          </p:cNvPr>
          <p:cNvSpPr/>
          <p:nvPr/>
        </p:nvSpPr>
        <p:spPr>
          <a:xfrm>
            <a:off x="263772" y="4844352"/>
            <a:ext cx="2963009" cy="118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Minimització de dades</a:t>
            </a:r>
            <a:endParaRPr lang="es-ES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conjunt de dades personals processades s’ha de limitar estrictament al que és necessari per a l’objectiu específic del procés en qüestió</a:t>
            </a:r>
            <a:endParaRPr lang="es-E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183F11F-077E-DC46-B23D-BCD50059D01A}"/>
              </a:ext>
            </a:extLst>
          </p:cNvPr>
          <p:cNvSpPr/>
          <p:nvPr/>
        </p:nvSpPr>
        <p:spPr>
          <a:xfrm>
            <a:off x="3459777" y="4844352"/>
            <a:ext cx="2659670" cy="132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Limitació temporal d’emmagatzematge</a:t>
            </a:r>
            <a:endParaRPr lang="es-ES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a-E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Només es podran retenir les dades durant el temps necessari per a l’objectiu concret pel qual varen ser obtingudes</a:t>
            </a:r>
            <a:r>
              <a:rPr lang="es-E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0E8804F-A8CD-C742-A414-A19645EB5D58}"/>
              </a:ext>
            </a:extLst>
          </p:cNvPr>
          <p:cNvSpPr/>
          <p:nvPr/>
        </p:nvSpPr>
        <p:spPr>
          <a:xfrm>
            <a:off x="6506308" y="4844352"/>
            <a:ext cx="2242196" cy="1380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Integritat i confidencialitat</a:t>
            </a:r>
            <a:endParaRPr lang="es-ES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S’ha de garantir la seguretat i la integritat de les dades de caràcter personal tot incloent la protecció davant de tractaments no autoritzats</a:t>
            </a:r>
            <a:endParaRPr lang="es-E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D1F5A02-CD3A-9643-9902-9D896FF06745}"/>
              </a:ext>
            </a:extLst>
          </p:cNvPr>
          <p:cNvSpPr/>
          <p:nvPr/>
        </p:nvSpPr>
        <p:spPr>
          <a:xfrm>
            <a:off x="263772" y="2476785"/>
            <a:ext cx="2963009" cy="1186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Processament lícit, just i transparent</a:t>
            </a:r>
            <a:endParaRPr lang="es-ES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S’han de tenir motius vàlids, clars i explícits per processar dades personals</a:t>
            </a:r>
            <a:endParaRPr lang="es-E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dirty="0">
                <a:latin typeface="MS Reference Sans Serif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96AA727-0283-2840-BB4A-3C0F1A215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888" y="1300270"/>
            <a:ext cx="1079500" cy="10922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4793E7F-AA04-6B44-B862-AACC6B4B9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1300" y="1306620"/>
            <a:ext cx="1041400" cy="10795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2D2FF4A-AAA4-2C40-9984-033DBFCB72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2624" y="1267433"/>
            <a:ext cx="1079500" cy="10668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C56A410-D09D-8343-B5B1-4EA5D57624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238" y="3651236"/>
            <a:ext cx="1066800" cy="10541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FAD5737-BAFC-CD4F-BFB4-378FAE06C7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4000" y="3733271"/>
            <a:ext cx="1016000" cy="105410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A007A321-F0B8-BA4A-8A42-587F8AB436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3574" y="3622300"/>
            <a:ext cx="1117600" cy="1092200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EFA72E93-623E-D946-A40A-37EC91365351}"/>
              </a:ext>
            </a:extLst>
          </p:cNvPr>
          <p:cNvSpPr/>
          <p:nvPr/>
        </p:nvSpPr>
        <p:spPr>
          <a:xfrm>
            <a:off x="6511754" y="2476785"/>
            <a:ext cx="2334704" cy="113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200" b="1" dirty="0">
                <a:latin typeface="Arial" panose="020B0604020202020204" pitchFamily="34" charset="0"/>
                <a:cs typeface="Arial" panose="020B0604020202020204" pitchFamily="34" charset="0"/>
              </a:rPr>
              <a:t>Consentiment exprés</a:t>
            </a:r>
            <a:endParaRPr lang="es-ES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S’ha d’haver obtingut consentiment mitjançant una manifestació inequívoca del propietari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79A711FB-0E06-6E4D-9792-099375149704}"/>
              </a:ext>
            </a:extLst>
          </p:cNvPr>
          <p:cNvSpPr/>
          <p:nvPr/>
        </p:nvSpPr>
        <p:spPr>
          <a:xfrm>
            <a:off x="8275693" y="6449145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/ 8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5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9710ECFE-C525-0D4F-BC41-47C246F70B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5976" y="1160321"/>
            <a:ext cx="9199976" cy="566612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0228480-6C48-8440-BD75-B1425F286437}"/>
              </a:ext>
            </a:extLst>
          </p:cNvPr>
          <p:cNvSpPr/>
          <p:nvPr/>
        </p:nvSpPr>
        <p:spPr>
          <a:xfrm>
            <a:off x="-1" y="0"/>
            <a:ext cx="9144001" cy="5867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351" dirty="0"/>
              <a:t>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41C9B66-5CA4-2E4A-8675-9BF7FE775FB7}"/>
              </a:ext>
            </a:extLst>
          </p:cNvPr>
          <p:cNvSpPr/>
          <p:nvPr/>
        </p:nvSpPr>
        <p:spPr>
          <a:xfrm>
            <a:off x="0" y="6386330"/>
            <a:ext cx="9144000" cy="4716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1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419BF68-D1C4-4349-86FE-68F9E91880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31" y="157763"/>
            <a:ext cx="1249448" cy="27118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E1A18AF-6278-8C4A-A8EA-CAA31FDAFB5E}"/>
              </a:ext>
            </a:extLst>
          </p:cNvPr>
          <p:cNvSpPr txBox="1"/>
          <p:nvPr/>
        </p:nvSpPr>
        <p:spPr>
          <a:xfrm>
            <a:off x="7798619" y="187637"/>
            <a:ext cx="118813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51" dirty="0" err="1">
                <a:solidFill>
                  <a:schemeClr val="bg1"/>
                </a:solidFill>
              </a:rPr>
              <a:t>www.uab.cat</a:t>
            </a:r>
            <a:endParaRPr lang="es-ES_tradnl" sz="135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0B9E74C-AE3A-6549-A635-4F19651298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70" y="6430291"/>
            <a:ext cx="702079" cy="421555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668A5B51-0B89-B44D-AA71-7E715DC7B389}"/>
              </a:ext>
            </a:extLst>
          </p:cNvPr>
          <p:cNvSpPr/>
          <p:nvPr/>
        </p:nvSpPr>
        <p:spPr>
          <a:xfrm>
            <a:off x="222918" y="723727"/>
            <a:ext cx="44871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ca-E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Drets de les persones interessades</a:t>
            </a:r>
            <a:endParaRPr lang="es-E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25CBF76-C257-424E-83A3-078F3A423AB9}"/>
              </a:ext>
            </a:extLst>
          </p:cNvPr>
          <p:cNvSpPr/>
          <p:nvPr/>
        </p:nvSpPr>
        <p:spPr>
          <a:xfrm>
            <a:off x="445865" y="1246894"/>
            <a:ext cx="480104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a-ES" sz="1400" dirty="0">
                <a:solidFill>
                  <a:srgbClr val="53535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E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a-E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dret a l'oblit</a:t>
            </a:r>
            <a:r>
              <a:rPr lang="ca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 un dret vinculat al dret de supressió, al dret a la limitació del tractament i al dret a la portabilitat:</a:t>
            </a:r>
          </a:p>
          <a:p>
            <a:pPr algn="just">
              <a:spcAft>
                <a:spcPts val="0"/>
              </a:spcAft>
            </a:pPr>
            <a:endParaRPr lang="es-E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tabLst>
                <a:tab pos="139700" algn="l"/>
                <a:tab pos="457200" algn="l"/>
              </a:tabLst>
            </a:pPr>
            <a:r>
              <a:rPr lang="ca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interessats tenen dret a </a:t>
            </a:r>
            <a:r>
              <a:rPr lang="ca-E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obtenir la supressió</a:t>
            </a:r>
            <a:r>
              <a:rPr lang="ca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les dades quan:</a:t>
            </a:r>
            <a:endParaRPr lang="es-E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tabLst>
                <a:tab pos="139700" algn="l"/>
                <a:tab pos="457200" algn="l"/>
              </a:tabLst>
            </a:pPr>
            <a:endParaRPr lang="es-E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</a:pPr>
            <a:r>
              <a:rPr lang="ca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dades ja no són necessàries per a la finalitat per a la qual es van recollir.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</a:pPr>
            <a:endParaRPr lang="es-E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</a:pPr>
            <a:r>
              <a:rPr lang="ca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revoca el consentiment en el qual es basava el tractament.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</a:pPr>
            <a:endParaRPr lang="es-E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</a:pPr>
            <a:r>
              <a:rPr lang="ca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L'interessat s'oposa al tractament.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</a:pPr>
            <a:endParaRPr lang="es-E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</a:pPr>
            <a:r>
              <a:rPr lang="ca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dades s'han tractat il·lícitament.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</a:pPr>
            <a:endParaRPr lang="es-E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</a:pPr>
            <a:r>
              <a:rPr lang="ca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dades s'han de suprimir per complir una obligació legal.</a:t>
            </a:r>
          </a:p>
          <a:p>
            <a:pPr lvl="0" algn="just">
              <a:spcAft>
                <a:spcPts val="0"/>
              </a:spcAft>
              <a:tabLst>
                <a:tab pos="139700" algn="l"/>
                <a:tab pos="457200" algn="l"/>
              </a:tabLst>
            </a:pPr>
            <a:endParaRPr lang="es-E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</a:pPr>
            <a:r>
              <a:rPr lang="ca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dades s'han obtingut en relació amb l'oferta de serveis de la societat de la informació adreçada a menors.</a:t>
            </a:r>
            <a:endParaRPr lang="es-E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B6A35592-2A23-154E-8AC9-EDAD6F2D8E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268685" y="1160463"/>
            <a:ext cx="3853543" cy="5666125"/>
          </a:xfrm>
          <a:prstGeom prst="rect">
            <a:avLst/>
          </a:prstGeom>
          <a:effectLst>
            <a:softEdge rad="571500"/>
          </a:effectLst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7DB0CC32-E6F5-4A42-9B44-B25F307B5006}"/>
              </a:ext>
            </a:extLst>
          </p:cNvPr>
          <p:cNvSpPr/>
          <p:nvPr/>
        </p:nvSpPr>
        <p:spPr>
          <a:xfrm>
            <a:off x="8275693" y="6449145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/ 8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69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D2A2DC1-6BF9-1346-8413-E476B432C0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"/>
          <a:stretch/>
        </p:blipFill>
        <p:spPr>
          <a:xfrm flipH="1">
            <a:off x="4648781" y="1392553"/>
            <a:ext cx="4147179" cy="476441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0228480-6C48-8440-BD75-B1425F286437}"/>
              </a:ext>
            </a:extLst>
          </p:cNvPr>
          <p:cNvSpPr/>
          <p:nvPr/>
        </p:nvSpPr>
        <p:spPr>
          <a:xfrm>
            <a:off x="-1" y="0"/>
            <a:ext cx="9144001" cy="5867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351" dirty="0"/>
              <a:t>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41C9B66-5CA4-2E4A-8675-9BF7FE775FB7}"/>
              </a:ext>
            </a:extLst>
          </p:cNvPr>
          <p:cNvSpPr/>
          <p:nvPr/>
        </p:nvSpPr>
        <p:spPr>
          <a:xfrm>
            <a:off x="0" y="6386330"/>
            <a:ext cx="9144000" cy="4716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1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419BF68-D1C4-4349-86FE-68F9E91880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31" y="157763"/>
            <a:ext cx="1249448" cy="27118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E1A18AF-6278-8C4A-A8EA-CAA31FDAFB5E}"/>
              </a:ext>
            </a:extLst>
          </p:cNvPr>
          <p:cNvSpPr txBox="1"/>
          <p:nvPr/>
        </p:nvSpPr>
        <p:spPr>
          <a:xfrm>
            <a:off x="7798619" y="187637"/>
            <a:ext cx="118813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51" dirty="0" err="1">
                <a:solidFill>
                  <a:schemeClr val="bg1"/>
                </a:solidFill>
              </a:rPr>
              <a:t>www.uab.cat</a:t>
            </a:r>
            <a:endParaRPr lang="es-ES_tradnl" sz="135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0B9E74C-AE3A-6549-A635-4F19651298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70" y="6430291"/>
            <a:ext cx="702079" cy="42155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0BE0BDA-7AEB-6A45-89AB-92C6D1CD0F61}"/>
              </a:ext>
            </a:extLst>
          </p:cNvPr>
          <p:cNvSpPr/>
          <p:nvPr/>
        </p:nvSpPr>
        <p:spPr>
          <a:xfrm>
            <a:off x="224851" y="6025830"/>
            <a:ext cx="51491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i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s-ES_tradn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fins</a:t>
            </a:r>
            <a:r>
              <a:rPr lang="es-ES_tradnl" sz="1000" i="1" dirty="0">
                <a:latin typeface="Arial" panose="020B0604020202020204" pitchFamily="34" charset="0"/>
                <a:cs typeface="Arial" panose="020B0604020202020204" pitchFamily="34" charset="0"/>
              </a:rPr>
              <a:t> al 25 de </a:t>
            </a:r>
            <a:r>
              <a:rPr lang="es-ES_tradn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maig</a:t>
            </a:r>
            <a:r>
              <a:rPr lang="es-ES_tradnl" sz="1000" i="1" dirty="0">
                <a:latin typeface="Arial" panose="020B0604020202020204" pitchFamily="34" charset="0"/>
                <a:cs typeface="Arial" panose="020B0604020202020204" pitchFamily="34" charset="0"/>
              </a:rPr>
              <a:t> de 2018</a:t>
            </a:r>
            <a:endParaRPr lang="es-E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BFC83CA-E373-E144-9908-A7BC86AB52D3}"/>
              </a:ext>
            </a:extLst>
          </p:cNvPr>
          <p:cNvSpPr/>
          <p:nvPr/>
        </p:nvSpPr>
        <p:spPr>
          <a:xfrm>
            <a:off x="224851" y="715445"/>
            <a:ext cx="62194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Adecuació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a la nova </a:t>
            </a:r>
            <a:r>
              <a:rPr lang="es-ES_tradn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regulació</a:t>
            </a:r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* : </a:t>
            </a:r>
          </a:p>
          <a:p>
            <a:r>
              <a:rPr lang="es-ES_tradnl" b="1" i="1" dirty="0" err="1">
                <a:latin typeface="Arial" panose="020B0604020202020204" pitchFamily="34" charset="0"/>
                <a:cs typeface="Arial" panose="020B0604020202020204" pitchFamily="34" charset="0"/>
              </a:rPr>
              <a:t>Actuacions</a:t>
            </a:r>
            <a:r>
              <a:rPr lang="es-ES_tradnl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minimes</a:t>
            </a:r>
            <a:endParaRPr lang="es-E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4161D24-B469-0745-BAA5-51B833D73944}"/>
              </a:ext>
            </a:extLst>
          </p:cNvPr>
          <p:cNvSpPr/>
          <p:nvPr/>
        </p:nvSpPr>
        <p:spPr>
          <a:xfrm>
            <a:off x="323850" y="1621916"/>
            <a:ext cx="3941023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74625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Documentar les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activitats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tractament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74625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Revisar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mecanismes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recollida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consentiment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74625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Revisar les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clàusules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informatives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74625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Revisar les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clàusules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encàrrecs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tractament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74625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Fer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l’avaluació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d’impacte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relativa a la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protecció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dades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74625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Fer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una consulta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prèvia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l’autoritat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protecció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dades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74625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Revisar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mecanismes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utilitzats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per transferir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dades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tercers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països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74625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Avaluar i implantar les mesures de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seguretat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74625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Establir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protocol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per notificar les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violacions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seguretat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74625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Designar un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delegat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protecció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dades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74625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Formar el personal.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74625" algn="just">
              <a:spcAft>
                <a:spcPts val="0"/>
              </a:spcAft>
            </a:pPr>
            <a:r>
              <a:rPr lang="ca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E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DF3E88C-85A4-804A-8FA3-E6CBDC2D007E}"/>
              </a:ext>
            </a:extLst>
          </p:cNvPr>
          <p:cNvSpPr/>
          <p:nvPr/>
        </p:nvSpPr>
        <p:spPr>
          <a:xfrm>
            <a:off x="8275693" y="6449145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/ 8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71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D67F440-1498-5043-9922-07E2742722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5600" y="525008"/>
            <a:ext cx="3708400" cy="606624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0228480-6C48-8440-BD75-B1425F286437}"/>
              </a:ext>
            </a:extLst>
          </p:cNvPr>
          <p:cNvSpPr/>
          <p:nvPr/>
        </p:nvSpPr>
        <p:spPr>
          <a:xfrm>
            <a:off x="-1" y="0"/>
            <a:ext cx="9144001" cy="5867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351" dirty="0"/>
              <a:t>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41C9B66-5CA4-2E4A-8675-9BF7FE775FB7}"/>
              </a:ext>
            </a:extLst>
          </p:cNvPr>
          <p:cNvSpPr/>
          <p:nvPr/>
        </p:nvSpPr>
        <p:spPr>
          <a:xfrm>
            <a:off x="0" y="6386330"/>
            <a:ext cx="9144000" cy="4716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1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419BF68-D1C4-4349-86FE-68F9E91880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31" y="157763"/>
            <a:ext cx="1249448" cy="27118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E1A18AF-6278-8C4A-A8EA-CAA31FDAFB5E}"/>
              </a:ext>
            </a:extLst>
          </p:cNvPr>
          <p:cNvSpPr txBox="1"/>
          <p:nvPr/>
        </p:nvSpPr>
        <p:spPr>
          <a:xfrm>
            <a:off x="7798619" y="187637"/>
            <a:ext cx="118813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51" dirty="0" err="1">
                <a:solidFill>
                  <a:schemeClr val="bg1"/>
                </a:solidFill>
              </a:rPr>
              <a:t>www.uab.cat</a:t>
            </a:r>
            <a:endParaRPr lang="es-ES_tradnl" sz="135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0B9E74C-AE3A-6549-A635-4F19651298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70" y="6430291"/>
            <a:ext cx="702079" cy="42155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925CBF76-C257-424E-83A3-078F3A423AB9}"/>
              </a:ext>
            </a:extLst>
          </p:cNvPr>
          <p:cNvSpPr/>
          <p:nvPr/>
        </p:nvSpPr>
        <p:spPr>
          <a:xfrm>
            <a:off x="384529" y="3211481"/>
            <a:ext cx="470400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500" b="1" dirty="0">
                <a:latin typeface="Arial" panose="020B0604020202020204" pitchFamily="34" charset="0"/>
                <a:cs typeface="Arial" panose="020B0604020202020204" pitchFamily="34" charset="0"/>
              </a:rPr>
              <a:t>Funcions principals:</a:t>
            </a:r>
            <a:endParaRPr lang="es-E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ca-ES" sz="1500" dirty="0">
                <a:latin typeface="Arial" panose="020B0604020202020204" pitchFamily="34" charset="0"/>
                <a:cs typeface="Arial" panose="020B0604020202020204" pitchFamily="34" charset="0"/>
              </a:rPr>
              <a:t>Informar i assessorar el responsable o l'encarregat i els treballadors sobre les obligacions que imposa la normativa de protecció de dades.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ca-ES" sz="1500" dirty="0">
                <a:latin typeface="Arial" panose="020B0604020202020204" pitchFamily="34" charset="0"/>
                <a:cs typeface="Arial" panose="020B0604020202020204" pitchFamily="34" charset="0"/>
              </a:rPr>
              <a:t>Supervisar que es compleix la normativa.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ca-ES" sz="1500" dirty="0">
                <a:latin typeface="Arial" panose="020B0604020202020204" pitchFamily="34" charset="0"/>
                <a:cs typeface="Arial" panose="020B0604020202020204" pitchFamily="34" charset="0"/>
              </a:rPr>
              <a:t>Assessorar respecte de l'avaluació d'impacte relativa a la protecció de dades.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ca-ES" sz="1500" dirty="0">
                <a:latin typeface="Arial" panose="020B0604020202020204" pitchFamily="34" charset="0"/>
                <a:cs typeface="Arial" panose="020B0604020202020204" pitchFamily="34" charset="0"/>
              </a:rPr>
              <a:t>Cooperar amb l'autoritat de control.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ca-ES" sz="1500" dirty="0">
                <a:latin typeface="Arial" panose="020B0604020202020204" pitchFamily="34" charset="0"/>
                <a:cs typeface="Arial" panose="020B0604020202020204" pitchFamily="34" charset="0"/>
              </a:rPr>
              <a:t>Actuar com a punt de contacte per a qüestions relatives al tractament.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FE92039-392B-9047-BE68-F702AEF4A4E8}"/>
              </a:ext>
            </a:extLst>
          </p:cNvPr>
          <p:cNvSpPr/>
          <p:nvPr/>
        </p:nvSpPr>
        <p:spPr>
          <a:xfrm>
            <a:off x="217616" y="729959"/>
            <a:ext cx="3889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Delegat de protecció de dades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89BB134-ACA4-4147-A5A5-847045BDD8F4}"/>
              </a:ext>
            </a:extLst>
          </p:cNvPr>
          <p:cNvSpPr/>
          <p:nvPr/>
        </p:nvSpPr>
        <p:spPr>
          <a:xfrm>
            <a:off x="384529" y="1349338"/>
            <a:ext cx="48054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Total autonomia en l'exercici de les seves funcions.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Obligació que el responsable o l'encarregat li facilitin tots els recursos necessaris per desenvolupar la seva activitat.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09D5943-173B-6A46-8D30-FF30A7188272}"/>
              </a:ext>
            </a:extLst>
          </p:cNvPr>
          <p:cNvSpPr/>
          <p:nvPr/>
        </p:nvSpPr>
        <p:spPr>
          <a:xfrm>
            <a:off x="8275693" y="6449145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/ 8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00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DF0A4CA-A60B-9745-ADCA-38A69B5FBC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9854" y="586709"/>
            <a:ext cx="3694146" cy="579962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0228480-6C48-8440-BD75-B1425F286437}"/>
              </a:ext>
            </a:extLst>
          </p:cNvPr>
          <p:cNvSpPr/>
          <p:nvPr/>
        </p:nvSpPr>
        <p:spPr>
          <a:xfrm>
            <a:off x="-1" y="0"/>
            <a:ext cx="9144001" cy="5867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351" dirty="0"/>
              <a:t>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41C9B66-5CA4-2E4A-8675-9BF7FE775FB7}"/>
              </a:ext>
            </a:extLst>
          </p:cNvPr>
          <p:cNvSpPr/>
          <p:nvPr/>
        </p:nvSpPr>
        <p:spPr>
          <a:xfrm>
            <a:off x="0" y="6386330"/>
            <a:ext cx="9144000" cy="4716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1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419BF68-D1C4-4349-86FE-68F9E91880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31" y="157763"/>
            <a:ext cx="1249448" cy="27118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E1A18AF-6278-8C4A-A8EA-CAA31FDAFB5E}"/>
              </a:ext>
            </a:extLst>
          </p:cNvPr>
          <p:cNvSpPr txBox="1"/>
          <p:nvPr/>
        </p:nvSpPr>
        <p:spPr>
          <a:xfrm>
            <a:off x="7798619" y="187637"/>
            <a:ext cx="118813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51" dirty="0" err="1">
                <a:solidFill>
                  <a:schemeClr val="bg1"/>
                </a:solidFill>
              </a:rPr>
              <a:t>www.uab.cat</a:t>
            </a:r>
            <a:endParaRPr lang="es-ES_tradnl" sz="135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0B9E74C-AE3A-6549-A635-4F19651298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70" y="6430291"/>
            <a:ext cx="702079" cy="42155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925CBF76-C257-424E-83A3-078F3A423AB9}"/>
              </a:ext>
            </a:extLst>
          </p:cNvPr>
          <p:cNvSpPr/>
          <p:nvPr/>
        </p:nvSpPr>
        <p:spPr>
          <a:xfrm>
            <a:off x="229247" y="2455788"/>
            <a:ext cx="522060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Cal fer una </a:t>
            </a:r>
            <a:r>
              <a:rPr lang="ca-E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avaluaci</a:t>
            </a:r>
            <a:r>
              <a:rPr lang="es-E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 de riscos:</a:t>
            </a:r>
          </a:p>
          <a:p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Es tracten dades sensibles?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Es tracten dades d'una gran quantitat de persones?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El tractament inclou l'elaboració de perfils?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Les dades obtingudes de les persones interessades es creuen amb altres de disponibles en altres fonts?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Es pretén utilitzar les dades obtingudes amb una finalitat per a un altre tipus de finalitats?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S'estan tractant grans quantitats de dades, incloses tècniques d'anàlisi massiva tipus Big data?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S'utilitzen tecnologies especialment invasives per a la privacitat, com les relatives a </a:t>
            </a:r>
            <a:r>
              <a:rPr lang="ca-ES" sz="1400" dirty="0" err="1">
                <a:latin typeface="Arial" panose="020B0604020202020204" pitchFamily="34" charset="0"/>
                <a:cs typeface="Arial" panose="020B0604020202020204" pitchFamily="34" charset="0"/>
              </a:rPr>
              <a:t>geolocalització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, videovigilància a gran escala o certes aplicacions de la internet de les coses?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5354A5D-874A-124A-B697-EDD934C676E8}"/>
              </a:ext>
            </a:extLst>
          </p:cNvPr>
          <p:cNvSpPr/>
          <p:nvPr/>
        </p:nvSpPr>
        <p:spPr>
          <a:xfrm>
            <a:off x="229247" y="725871"/>
            <a:ext cx="2820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Mesures de seguretat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7515B3B-A67D-8645-ABCE-DB070CA1B046}"/>
              </a:ext>
            </a:extLst>
          </p:cNvPr>
          <p:cNvSpPr/>
          <p:nvPr/>
        </p:nvSpPr>
        <p:spPr>
          <a:xfrm>
            <a:off x="243055" y="1160463"/>
            <a:ext cx="49871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indent="-138113">
              <a:buFont typeface="Arial" panose="020B0604020202020204" pitchFamily="34" charset="0"/>
              <a:buChar char="•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El Reglament no estableix un llistat.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>
              <a:buFont typeface="Arial" panose="020B0604020202020204" pitchFamily="34" charset="0"/>
              <a:buChar char="•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>
              <a:buFont typeface="Arial" panose="020B0604020202020204" pitchFamily="34" charset="0"/>
              <a:buChar char="•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El responsable i l'encarregat del tractament han d’aplicar les mesures tècniques i organitzatives adequades al risc que comporta el tractament. </a:t>
            </a:r>
            <a:endParaRPr lang="es-ES" sz="14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135CE20-5F10-664D-B13D-E04E16AFFCD3}"/>
              </a:ext>
            </a:extLst>
          </p:cNvPr>
          <p:cNvSpPr/>
          <p:nvPr/>
        </p:nvSpPr>
        <p:spPr>
          <a:xfrm>
            <a:off x="379894" y="5822888"/>
            <a:ext cx="4581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200" i="1" dirty="0">
                <a:latin typeface="Arial" panose="020B0604020202020204" pitchFamily="34" charset="0"/>
                <a:cs typeface="Arial" panose="020B0604020202020204" pitchFamily="34" charset="0"/>
              </a:rPr>
              <a:t>Com més gran és el nombre de respostes afirmatives, més elevat és el risc que es pot derivar del tractament. </a:t>
            </a:r>
            <a:endParaRPr lang="es-ES" sz="12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D6EC32D-9B90-FE4F-AB13-ED2F5BBBFED8}"/>
              </a:ext>
            </a:extLst>
          </p:cNvPr>
          <p:cNvSpPr/>
          <p:nvPr/>
        </p:nvSpPr>
        <p:spPr>
          <a:xfrm>
            <a:off x="8275693" y="6449145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/ 8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7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2F982446-9ADC-4D43-8906-277B8F8A8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5173331" y="-1414853"/>
            <a:ext cx="13987467" cy="784514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0228480-6C48-8440-BD75-B1425F286437}"/>
              </a:ext>
            </a:extLst>
          </p:cNvPr>
          <p:cNvSpPr/>
          <p:nvPr/>
        </p:nvSpPr>
        <p:spPr>
          <a:xfrm>
            <a:off x="-1" y="0"/>
            <a:ext cx="9144001" cy="5867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351" dirty="0"/>
              <a:t>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41C9B66-5CA4-2E4A-8675-9BF7FE775FB7}"/>
              </a:ext>
            </a:extLst>
          </p:cNvPr>
          <p:cNvSpPr/>
          <p:nvPr/>
        </p:nvSpPr>
        <p:spPr>
          <a:xfrm>
            <a:off x="0" y="6386330"/>
            <a:ext cx="9144000" cy="4716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1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419BF68-D1C4-4349-86FE-68F9E91880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31" y="157763"/>
            <a:ext cx="1249448" cy="27118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E1A18AF-6278-8C4A-A8EA-CAA31FDAFB5E}"/>
              </a:ext>
            </a:extLst>
          </p:cNvPr>
          <p:cNvSpPr txBox="1"/>
          <p:nvPr/>
        </p:nvSpPr>
        <p:spPr>
          <a:xfrm>
            <a:off x="7798619" y="187637"/>
            <a:ext cx="118813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51" dirty="0" err="1">
                <a:solidFill>
                  <a:schemeClr val="bg1"/>
                </a:solidFill>
              </a:rPr>
              <a:t>www.uab.cat</a:t>
            </a:r>
            <a:endParaRPr lang="es-ES_tradnl" sz="135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0B9E74C-AE3A-6549-A635-4F19651298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70" y="6430291"/>
            <a:ext cx="702079" cy="42155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EF6FCD1-8355-064C-BFCD-E6979B55504A}"/>
              </a:ext>
            </a:extLst>
          </p:cNvPr>
          <p:cNvSpPr/>
          <p:nvPr/>
        </p:nvSpPr>
        <p:spPr>
          <a:xfrm>
            <a:off x="225996" y="745697"/>
            <a:ext cx="4783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Notificació de violacions de seguretat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25CBF76-C257-424E-83A3-078F3A423AB9}"/>
              </a:ext>
            </a:extLst>
          </p:cNvPr>
          <p:cNvSpPr/>
          <p:nvPr/>
        </p:nvSpPr>
        <p:spPr>
          <a:xfrm>
            <a:off x="323850" y="1413095"/>
            <a:ext cx="564832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ca-ES" sz="1400" dirty="0" err="1">
                <a:latin typeface="Arial" panose="020B0604020202020204" pitchFamily="34" charset="0"/>
                <a:cs typeface="Arial" panose="020B0604020202020204" pitchFamily="34" charset="0"/>
              </a:rPr>
              <a:t>violacións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 de la seguretat s’han de notificar a l'autoritat de control en un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termini màxim de 72 hores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, tret que sigui improbable que constitueixi un risc per als drets i les llibertats de les persones.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Quan la violació comporti un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alt risc per als drets de les persones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interessades, el responsable l'ha de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comunicar a les persones afectades sense dilacions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indegudes i en un llenguatge clar i senzill, tret que: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El responsable hagi adoptat mesures de protecció adequades, com ara que les dades no siguin intel·ligibles per a persones no autoritzades.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indent="-180975"/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El responsable hagi aplicat mesures posteriors que garanteixen que ja no hi ha la probabilitat que es concreti l'alt risc.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indent="-180975">
              <a:buFont typeface="Arial" panose="020B0604020202020204" pitchFamily="34" charset="0"/>
              <a:buChar char="•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Suposi un esforç desproporcionat.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L'objectiu d'aquesta notificació ha de ser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permetre que els afectats puguin prendre mesures per protegir-se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 de les conseqüències de la violació de seguretat. 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3A92862-2B49-BB48-9F86-FAC4234A5029}"/>
              </a:ext>
            </a:extLst>
          </p:cNvPr>
          <p:cNvSpPr/>
          <p:nvPr/>
        </p:nvSpPr>
        <p:spPr>
          <a:xfrm>
            <a:off x="8275693" y="6449145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/ 8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C16BD89-23B8-CA48-ADDA-885361A4C4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8269" y="1457744"/>
            <a:ext cx="312573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52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EB8EA4DE-A083-4045-B147-0FF9B584D2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5486" y="577637"/>
            <a:ext cx="4098564" cy="580869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0228480-6C48-8440-BD75-B1425F286437}"/>
              </a:ext>
            </a:extLst>
          </p:cNvPr>
          <p:cNvSpPr/>
          <p:nvPr/>
        </p:nvSpPr>
        <p:spPr>
          <a:xfrm>
            <a:off x="-1" y="0"/>
            <a:ext cx="9144001" cy="5867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351" dirty="0"/>
              <a:t>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41C9B66-5CA4-2E4A-8675-9BF7FE775FB7}"/>
              </a:ext>
            </a:extLst>
          </p:cNvPr>
          <p:cNvSpPr/>
          <p:nvPr/>
        </p:nvSpPr>
        <p:spPr>
          <a:xfrm>
            <a:off x="0" y="6386330"/>
            <a:ext cx="9144000" cy="4716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1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419BF68-D1C4-4349-86FE-68F9E91880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31" y="157763"/>
            <a:ext cx="1249448" cy="27118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E1A18AF-6278-8C4A-A8EA-CAA31FDAFB5E}"/>
              </a:ext>
            </a:extLst>
          </p:cNvPr>
          <p:cNvSpPr txBox="1"/>
          <p:nvPr/>
        </p:nvSpPr>
        <p:spPr>
          <a:xfrm>
            <a:off x="7798619" y="187637"/>
            <a:ext cx="118813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51" dirty="0" err="1">
                <a:solidFill>
                  <a:schemeClr val="bg1"/>
                </a:solidFill>
              </a:rPr>
              <a:t>www.uab.cat</a:t>
            </a:r>
            <a:endParaRPr lang="es-ES_tradnl" sz="135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0B9E74C-AE3A-6549-A635-4F19651298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70" y="6430291"/>
            <a:ext cx="702079" cy="42155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925CBF76-C257-424E-83A3-078F3A423AB9}"/>
              </a:ext>
            </a:extLst>
          </p:cNvPr>
          <p:cNvSpPr/>
          <p:nvPr/>
        </p:nvSpPr>
        <p:spPr>
          <a:xfrm>
            <a:off x="323850" y="1661951"/>
            <a:ext cx="483393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 indent="-173038">
              <a:buFont typeface="Arial" panose="020B0604020202020204" pitchFamily="34" charset="0"/>
              <a:buChar char="•"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Nomenament del </a:t>
            </a: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Delegat de Protecció de Dades (DPD)</a:t>
            </a:r>
          </a:p>
          <a:p>
            <a:pPr marL="179388" lvl="1" indent="-173038"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3038">
              <a:buFont typeface="Arial" panose="020B0604020202020204" pitchFamily="34" charset="0"/>
              <a:buChar char="•"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Creació del </a:t>
            </a: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Comitè per al Tractament de Dades (CTD)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per a la Gestió del Sistema de Tractament de Dades: haurà de ser la referència en temes de Tractament de Dades a la Corporació.</a:t>
            </a:r>
          </a:p>
          <a:p>
            <a:pPr marL="179388" indent="-173038"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3038">
              <a:buFont typeface="Arial" panose="020B0604020202020204" pitchFamily="34" charset="0"/>
              <a:buChar char="•"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 Elaboració de la proposta per a la </a:t>
            </a: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Política i el Sistema de Gestió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per al Tractament de Dades.</a:t>
            </a:r>
          </a:p>
          <a:p>
            <a:pPr marL="179388" indent="-173038">
              <a:buFont typeface="Arial" panose="020B0604020202020204" pitchFamily="34" charset="0"/>
              <a:buChar char="•"/>
            </a:pPr>
            <a:endParaRPr lang="ca-ES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9388" indent="-173038">
              <a:buFont typeface="Arial" panose="020B0604020202020204" pitchFamily="34" charset="0"/>
              <a:buChar char="•"/>
            </a:pPr>
            <a:r>
              <a:rPr lang="ca-E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Aplicació de la política als tractaments existents.</a:t>
            </a:r>
          </a:p>
          <a:p>
            <a:pPr marL="179388" indent="-173038">
              <a:buFont typeface="Arial" panose="020B0604020202020204" pitchFamily="34" charset="0"/>
              <a:buChar char="•"/>
            </a:pPr>
            <a:endParaRPr lang="ca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3038">
              <a:buFont typeface="Arial" panose="020B0604020202020204" pitchFamily="34" charset="0"/>
              <a:buChar char="•"/>
            </a:pP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Formació al personal.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"/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EF6FCD1-8355-064C-BFCD-E6979B55504A}"/>
              </a:ext>
            </a:extLst>
          </p:cNvPr>
          <p:cNvSpPr/>
          <p:nvPr/>
        </p:nvSpPr>
        <p:spPr>
          <a:xfrm>
            <a:off x="245023" y="733463"/>
            <a:ext cx="5200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Adaptaci</a:t>
            </a:r>
            <a:r>
              <a:rPr lang="es-E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del RGPD a la </a:t>
            </a:r>
            <a:r>
              <a:rPr lang="ca-E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corporaci</a:t>
            </a:r>
            <a:r>
              <a:rPr lang="es-E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UAB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DF4EDEC-D83D-5B45-8033-CC1B584B0487}"/>
              </a:ext>
            </a:extLst>
          </p:cNvPr>
          <p:cNvSpPr/>
          <p:nvPr/>
        </p:nvSpPr>
        <p:spPr>
          <a:xfrm>
            <a:off x="8275693" y="6449145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/ 8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196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</TotalTime>
  <Words>644</Words>
  <Application>Microsoft Office PowerPoint</Application>
  <PresentationFormat>Presentación en pantalla (4:3)</PresentationFormat>
  <Paragraphs>119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MS Reference Sans Serif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Unitat de Promoció i Comunicació de la FUAB</dc:creator>
  <cp:lastModifiedBy>Sara Centellas Portet</cp:lastModifiedBy>
  <cp:revision>19</cp:revision>
  <dcterms:created xsi:type="dcterms:W3CDTF">2018-03-21T11:30:05Z</dcterms:created>
  <dcterms:modified xsi:type="dcterms:W3CDTF">2018-04-11T11:33:18Z</dcterms:modified>
</cp:coreProperties>
</file>