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58" r:id="rId2"/>
    <p:sldId id="291" r:id="rId3"/>
    <p:sldId id="259" r:id="rId4"/>
    <p:sldId id="299" r:id="rId5"/>
    <p:sldId id="300" r:id="rId6"/>
    <p:sldId id="298" r:id="rId7"/>
    <p:sldId id="297" r:id="rId8"/>
  </p:sldIdLst>
  <p:sldSz cx="9144000" cy="6858000" type="screen4x3"/>
  <p:notesSz cx="6797675" cy="9929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98">
          <p15:clr>
            <a:srgbClr val="A4A3A4"/>
          </p15:clr>
        </p15:guide>
        <p15:guide id="2" pos="56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F31"/>
    <a:srgbClr val="76BF40"/>
    <a:srgbClr val="B10004"/>
    <a:srgbClr val="EBD00F"/>
    <a:srgbClr val="2C89E5"/>
    <a:srgbClr val="175AFF"/>
    <a:srgbClr val="1782FF"/>
    <a:srgbClr val="2FA2FF"/>
    <a:srgbClr val="B10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232" y="-108"/>
      </p:cViewPr>
      <p:guideLst>
        <p:guide orient="horz" pos="998"/>
        <p:guide pos="56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2" tIns="45722" rIns="91442" bIns="45722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42" tIns="45722" rIns="91442" bIns="45722" rtlCol="0"/>
          <a:lstStyle>
            <a:lvl1pPr algn="r">
              <a:defRPr sz="1200"/>
            </a:lvl1pPr>
          </a:lstStyle>
          <a:p>
            <a:fld id="{07CB71AD-61E5-47B5-8530-F7DC6DDD18CB}" type="datetimeFigureOut">
              <a:rPr lang="ca-ES" smtClean="0"/>
              <a:t>01/06/2018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1259"/>
            <a:ext cx="2946400" cy="496967"/>
          </a:xfrm>
          <a:prstGeom prst="rect">
            <a:avLst/>
          </a:prstGeom>
        </p:spPr>
        <p:txBody>
          <a:bodyPr vert="horz" lIns="91442" tIns="45722" rIns="91442" bIns="45722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9" y="9431259"/>
            <a:ext cx="2946400" cy="496967"/>
          </a:xfrm>
          <a:prstGeom prst="rect">
            <a:avLst/>
          </a:prstGeom>
        </p:spPr>
        <p:txBody>
          <a:bodyPr vert="horz" lIns="91442" tIns="45722" rIns="91442" bIns="45722" rtlCol="0" anchor="b"/>
          <a:lstStyle>
            <a:lvl1pPr algn="r">
              <a:defRPr sz="1200"/>
            </a:lvl1pPr>
          </a:lstStyle>
          <a:p>
            <a:fld id="{A0A11509-3FAB-4041-BB24-586FA3BE49F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255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57ED4-A9B2-4AFF-A98E-277AFA6B83D2}" type="datetimeFigureOut">
              <a:rPr lang="ca-ES" smtClean="0"/>
              <a:t>01/06/2018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5E3E4-5990-4782-9640-6F33FDC49E4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468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785D-A6E2-4582-B7CE-1371E65D2429}" type="datetime1">
              <a:rPr lang="es-ES" smtClean="0"/>
              <a:t>01/06/2018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45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AA96-9457-4CA6-9746-BE1E9DF6FCA0}" type="datetime1">
              <a:rPr lang="es-ES" smtClean="0"/>
              <a:t>01/06/2018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04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8200-F492-4C68-9DDA-E3D77B9C2DBF}" type="datetime1">
              <a:rPr lang="es-ES" smtClean="0"/>
              <a:t>01/06/2018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81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E206-3833-4159-9B14-0E591ADB71AE}" type="datetime1">
              <a:rPr lang="es-ES" smtClean="0"/>
              <a:t>01/06/2018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9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704C-69E5-4FAD-B22C-73D080F8D6F7}" type="datetime1">
              <a:rPr lang="es-ES" smtClean="0"/>
              <a:t>01/06/2018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11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8331-633F-42E2-989E-3AAE9B708368}" type="datetime1">
              <a:rPr lang="es-ES" smtClean="0"/>
              <a:t>01/06/2018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92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61F1-233A-4D34-AB41-9EB27E0C4467}" type="datetime1">
              <a:rPr lang="es-ES" smtClean="0"/>
              <a:t>01/06/2018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05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435D-F5AD-45ED-97C6-B6ECB98974A0}" type="datetime1">
              <a:rPr lang="es-ES" smtClean="0"/>
              <a:t>01/06/2018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0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DBBC0-92E8-4A1F-854C-C027F0F27566}" type="datetime1">
              <a:rPr lang="es-ES" smtClean="0"/>
              <a:t>01/06/2018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22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066-AC42-4176-A11D-4466EE58DE8D}" type="datetime1">
              <a:rPr lang="es-ES" smtClean="0"/>
              <a:t>01/06/2018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89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8B944-805F-4288-9E20-545FD5E5F2BE}" type="datetime1">
              <a:rPr lang="es-ES" smtClean="0"/>
              <a:t>01/06/2018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18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471F-0D19-420B-98AD-157D19E1FA79}" type="datetime1">
              <a:rPr lang="es-ES" smtClean="0"/>
              <a:t>01/06/2018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46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 rot="5400000" flipV="1">
            <a:off x="-880697" y="5101792"/>
            <a:ext cx="2660987" cy="8995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 rot="5400000" flipV="1">
            <a:off x="3710442" y="1376784"/>
            <a:ext cx="2660991" cy="8244408"/>
          </a:xfrm>
          <a:prstGeom prst="rect">
            <a:avLst/>
          </a:prstGeom>
          <a:solidFill>
            <a:srgbClr val="70D114"/>
          </a:solidFill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4437112"/>
            <a:ext cx="8327521" cy="2016224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es-ES" sz="2800" b="1" dirty="0" smtClean="0">
                <a:solidFill>
                  <a:srgbClr val="FFFFFF"/>
                </a:solidFill>
              </a:rPr>
              <a:t>CICLE FORMATIU DE GRAU SUPERIOR </a:t>
            </a:r>
            <a:br>
              <a:rPr lang="es-ES" sz="2800" b="1" dirty="0" smtClean="0">
                <a:solidFill>
                  <a:srgbClr val="FFFFFF"/>
                </a:solidFill>
              </a:rPr>
            </a:br>
            <a:r>
              <a:rPr lang="es-ES" sz="2800" b="1" dirty="0" smtClean="0">
                <a:solidFill>
                  <a:srgbClr val="FFFFFF"/>
                </a:solidFill>
              </a:rPr>
              <a:t>COMERÇ INTERNACIONAL</a:t>
            </a:r>
            <a:br>
              <a:rPr lang="es-ES" sz="2800" b="1" dirty="0" smtClean="0">
                <a:solidFill>
                  <a:srgbClr val="FFFFFF"/>
                </a:solidFill>
              </a:rPr>
            </a:br>
            <a:r>
              <a:rPr lang="es-ES" sz="2800" b="1" dirty="0" smtClean="0">
                <a:solidFill>
                  <a:srgbClr val="FFFFFF"/>
                </a:solidFill>
              </a:rPr>
              <a:t/>
            </a:r>
            <a:br>
              <a:rPr lang="es-ES" sz="2800" b="1" dirty="0" smtClean="0">
                <a:solidFill>
                  <a:srgbClr val="FFFFFF"/>
                </a:solidFill>
              </a:rPr>
            </a:br>
            <a:r>
              <a:rPr lang="es-ES" sz="2800" b="1" dirty="0" smtClean="0">
                <a:solidFill>
                  <a:srgbClr val="FFFFFF"/>
                </a:solidFill>
              </a:rPr>
              <a:t>CENTRE DE FORMACIÓ PROFESSIONAL FUNDACIÓ UAB </a:t>
            </a:r>
            <a:endParaRPr lang="es-ES" sz="2800" b="1" dirty="0">
              <a:solidFill>
                <a:srgbClr val="FFFFFF"/>
              </a:solidFill>
            </a:endParaRPr>
          </a:p>
        </p:txBody>
      </p:sp>
      <p:pic>
        <p:nvPicPr>
          <p:cNvPr id="8" name="Imagen 7" descr="ua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611570" cy="881529"/>
          </a:xfrm>
          <a:prstGeom prst="rect">
            <a:avLst/>
          </a:prstGeom>
        </p:spPr>
      </p:pic>
      <p:pic>
        <p:nvPicPr>
          <p:cNvPr id="9" name="Imagen 8" descr="FUABFormació al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32568" cy="267689"/>
          </a:xfrm>
          <a:prstGeom prst="rect">
            <a:avLst/>
          </a:prstGeom>
        </p:spPr>
      </p:pic>
      <p:pic>
        <p:nvPicPr>
          <p:cNvPr id="12" name="Imagen 11" descr="sortida comerç int 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" b="31507"/>
          <a:stretch/>
        </p:blipFill>
        <p:spPr>
          <a:xfrm>
            <a:off x="-108520" y="660400"/>
            <a:ext cx="9335633" cy="35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5736" y="1160996"/>
            <a:ext cx="6586760" cy="576065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 err="1" smtClean="0">
                <a:latin typeface="Calibri" panose="020F0502020204030204" pitchFamily="34" charset="0"/>
                <a:cs typeface="Century Gothic"/>
              </a:rPr>
              <a:t>Característiques</a:t>
            </a:r>
            <a:endParaRPr lang="es-ES" sz="2800" b="1" dirty="0">
              <a:latin typeface="Calibri" panose="020F0502020204030204" pitchFamily="34" charset="0"/>
              <a:cs typeface="Century Gothic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5736" y="1988840"/>
            <a:ext cx="6948264" cy="4248472"/>
          </a:xfrm>
        </p:spPr>
        <p:txBody>
          <a:bodyPr>
            <a:normAutofit lnSpcReduction="10000"/>
          </a:bodyPr>
          <a:lstStyle/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dirty="0" err="1" smtClean="0">
                <a:solidFill>
                  <a:srgbClr val="000000"/>
                </a:solidFill>
              </a:rPr>
              <a:t>Producte</a:t>
            </a:r>
            <a:r>
              <a:rPr lang="es-ES" sz="2300" dirty="0" smtClean="0">
                <a:solidFill>
                  <a:srgbClr val="000000"/>
                </a:solidFill>
              </a:rPr>
              <a:t> </a:t>
            </a:r>
            <a:r>
              <a:rPr lang="es-ES" sz="2300" dirty="0" err="1" smtClean="0">
                <a:solidFill>
                  <a:srgbClr val="000000"/>
                </a:solidFill>
              </a:rPr>
              <a:t>lligat</a:t>
            </a:r>
            <a:r>
              <a:rPr lang="es-ES" sz="2300" dirty="0" smtClean="0">
                <a:solidFill>
                  <a:srgbClr val="000000"/>
                </a:solidFill>
              </a:rPr>
              <a:t> a </a:t>
            </a:r>
            <a:r>
              <a:rPr lang="es-ES" sz="2300" dirty="0">
                <a:solidFill>
                  <a:srgbClr val="000000"/>
                </a:solidFill>
              </a:rPr>
              <a:t>la </a:t>
            </a:r>
            <a:r>
              <a:rPr lang="es-ES" sz="2300" dirty="0" err="1" smtClean="0">
                <a:solidFill>
                  <a:srgbClr val="000000"/>
                </a:solidFill>
              </a:rPr>
              <a:t>recuperació</a:t>
            </a:r>
            <a:r>
              <a:rPr lang="es-ES" sz="2300" dirty="0" smtClean="0">
                <a:solidFill>
                  <a:srgbClr val="000000"/>
                </a:solidFill>
              </a:rPr>
              <a:t> económica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dirty="0" smtClean="0">
                <a:solidFill>
                  <a:srgbClr val="000000"/>
                </a:solidFill>
              </a:rPr>
              <a:t>Formació </a:t>
            </a:r>
            <a:r>
              <a:rPr lang="es-ES" sz="2300" dirty="0" err="1" smtClean="0">
                <a:solidFill>
                  <a:srgbClr val="000000"/>
                </a:solidFill>
              </a:rPr>
              <a:t>polivalent</a:t>
            </a:r>
            <a:r>
              <a:rPr lang="es-ES" sz="2300" dirty="0" smtClean="0">
                <a:solidFill>
                  <a:srgbClr val="000000"/>
                </a:solidFill>
              </a:rPr>
              <a:t> i transversal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dirty="0" smtClean="0">
                <a:solidFill>
                  <a:srgbClr val="000000"/>
                </a:solidFill>
              </a:rPr>
              <a:t>Pla </a:t>
            </a:r>
            <a:r>
              <a:rPr lang="es-ES" sz="2300" dirty="0" err="1" smtClean="0">
                <a:solidFill>
                  <a:srgbClr val="000000"/>
                </a:solidFill>
              </a:rPr>
              <a:t>d’estudis</a:t>
            </a:r>
            <a:r>
              <a:rPr lang="es-ES" sz="2300" dirty="0" smtClean="0">
                <a:solidFill>
                  <a:srgbClr val="000000"/>
                </a:solidFill>
              </a:rPr>
              <a:t> </a:t>
            </a:r>
            <a:r>
              <a:rPr lang="es-ES" sz="2300" dirty="0" err="1" smtClean="0">
                <a:solidFill>
                  <a:srgbClr val="000000"/>
                </a:solidFill>
              </a:rPr>
              <a:t>vinculat</a:t>
            </a:r>
            <a:r>
              <a:rPr lang="es-ES" sz="2300" dirty="0" smtClean="0">
                <a:solidFill>
                  <a:srgbClr val="000000"/>
                </a:solidFill>
              </a:rPr>
              <a:t> a les </a:t>
            </a:r>
            <a:r>
              <a:rPr lang="es-ES" sz="2300" dirty="0" err="1" smtClean="0">
                <a:solidFill>
                  <a:srgbClr val="000000"/>
                </a:solidFill>
              </a:rPr>
              <a:t>diferents</a:t>
            </a:r>
            <a:r>
              <a:rPr lang="es-ES" sz="2300" dirty="0" smtClean="0">
                <a:solidFill>
                  <a:srgbClr val="000000"/>
                </a:solidFill>
              </a:rPr>
              <a:t> </a:t>
            </a:r>
            <a:r>
              <a:rPr lang="es-ES" sz="2300" dirty="0" err="1" smtClean="0">
                <a:solidFill>
                  <a:srgbClr val="000000"/>
                </a:solidFill>
              </a:rPr>
              <a:t>àrees</a:t>
            </a:r>
            <a:r>
              <a:rPr lang="es-ES" sz="2300" dirty="0" smtClean="0">
                <a:solidFill>
                  <a:srgbClr val="000000"/>
                </a:solidFill>
              </a:rPr>
              <a:t> de </a:t>
            </a:r>
            <a:r>
              <a:rPr lang="es-ES" sz="2300" dirty="0" err="1" smtClean="0">
                <a:solidFill>
                  <a:srgbClr val="000000"/>
                </a:solidFill>
              </a:rPr>
              <a:t>l’empresa</a:t>
            </a:r>
            <a:r>
              <a:rPr lang="es-ES" sz="2300" dirty="0" smtClean="0">
                <a:solidFill>
                  <a:srgbClr val="000000"/>
                </a:solidFill>
              </a:rPr>
              <a:t> que </a:t>
            </a:r>
            <a:r>
              <a:rPr lang="es-ES" sz="2300" dirty="0" err="1" smtClean="0">
                <a:solidFill>
                  <a:srgbClr val="000000"/>
                </a:solidFill>
              </a:rPr>
              <a:t>intervenen</a:t>
            </a:r>
            <a:r>
              <a:rPr lang="es-ES" sz="2300" dirty="0" smtClean="0">
                <a:solidFill>
                  <a:srgbClr val="000000"/>
                </a:solidFill>
              </a:rPr>
              <a:t> en la </a:t>
            </a:r>
            <a:r>
              <a:rPr lang="es-ES" sz="2300" dirty="0" err="1" smtClean="0">
                <a:solidFill>
                  <a:srgbClr val="000000"/>
                </a:solidFill>
              </a:rPr>
              <a:t>importació</a:t>
            </a:r>
            <a:r>
              <a:rPr lang="es-ES" sz="2300" dirty="0" smtClean="0">
                <a:solidFill>
                  <a:srgbClr val="000000"/>
                </a:solidFill>
              </a:rPr>
              <a:t> / exporta-</a:t>
            </a:r>
            <a:r>
              <a:rPr lang="es-ES" sz="2300" dirty="0" err="1" smtClean="0">
                <a:solidFill>
                  <a:srgbClr val="000000"/>
                </a:solidFill>
              </a:rPr>
              <a:t>ció</a:t>
            </a:r>
            <a:endParaRPr lang="es-ES" sz="2300" dirty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b="1" dirty="0" smtClean="0">
                <a:solidFill>
                  <a:srgbClr val="000000"/>
                </a:solidFill>
              </a:rPr>
              <a:t>Formació específica en </a:t>
            </a:r>
            <a:r>
              <a:rPr lang="es-ES" sz="2300" b="1" dirty="0" err="1" smtClean="0">
                <a:solidFill>
                  <a:srgbClr val="000000"/>
                </a:solidFill>
              </a:rPr>
              <a:t>els</a:t>
            </a:r>
            <a:r>
              <a:rPr lang="es-ES" sz="2300" b="1" dirty="0" smtClean="0">
                <a:solidFill>
                  <a:srgbClr val="000000"/>
                </a:solidFill>
              </a:rPr>
              <a:t> </a:t>
            </a:r>
            <a:r>
              <a:rPr lang="es-ES" sz="2300" b="1" dirty="0" err="1" smtClean="0">
                <a:solidFill>
                  <a:srgbClr val="000000"/>
                </a:solidFill>
              </a:rPr>
              <a:t>ports</a:t>
            </a:r>
            <a:r>
              <a:rPr lang="es-ES" sz="2300" b="1" dirty="0" smtClean="0">
                <a:solidFill>
                  <a:srgbClr val="000000"/>
                </a:solidFill>
              </a:rPr>
              <a:t> de Barcelona i </a:t>
            </a:r>
            <a:r>
              <a:rPr lang="es-ES" sz="2300" b="1" dirty="0" err="1" smtClean="0">
                <a:solidFill>
                  <a:srgbClr val="000000"/>
                </a:solidFill>
              </a:rPr>
              <a:t>Gènova</a:t>
            </a:r>
            <a:endParaRPr lang="es-ES" sz="2300" b="1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b="1" dirty="0" smtClean="0">
                <a:solidFill>
                  <a:srgbClr val="000000"/>
                </a:solidFill>
              </a:rPr>
              <a:t>Formació en </a:t>
            </a:r>
            <a:r>
              <a:rPr lang="es-ES" sz="2300" b="1" dirty="0" err="1" smtClean="0">
                <a:solidFill>
                  <a:srgbClr val="000000"/>
                </a:solidFill>
              </a:rPr>
              <a:t>anglès</a:t>
            </a:r>
            <a:r>
              <a:rPr lang="es-ES" sz="2300" b="1" dirty="0" smtClean="0">
                <a:solidFill>
                  <a:srgbClr val="000000"/>
                </a:solidFill>
              </a:rPr>
              <a:t> i </a:t>
            </a:r>
            <a:r>
              <a:rPr lang="es-ES" sz="2300" b="1" dirty="0" err="1" smtClean="0">
                <a:solidFill>
                  <a:srgbClr val="000000"/>
                </a:solidFill>
              </a:rPr>
              <a:t>francès</a:t>
            </a:r>
            <a:r>
              <a:rPr lang="es-ES" sz="2300" b="1" dirty="0" smtClean="0">
                <a:solidFill>
                  <a:srgbClr val="000000"/>
                </a:solidFill>
              </a:rPr>
              <a:t> en </a:t>
            </a:r>
            <a:r>
              <a:rPr lang="es-ES" sz="2300" b="1" dirty="0" err="1" smtClean="0">
                <a:solidFill>
                  <a:srgbClr val="000000"/>
                </a:solidFill>
              </a:rPr>
              <a:t>grups</a:t>
            </a:r>
            <a:r>
              <a:rPr lang="es-ES" sz="2300" b="1" dirty="0" smtClean="0">
                <a:solidFill>
                  <a:srgbClr val="000000"/>
                </a:solidFill>
              </a:rPr>
              <a:t> </a:t>
            </a:r>
            <a:r>
              <a:rPr lang="es-ES" sz="2300" b="1" dirty="0" err="1" smtClean="0">
                <a:solidFill>
                  <a:srgbClr val="000000"/>
                </a:solidFill>
              </a:rPr>
              <a:t>reduïts</a:t>
            </a:r>
            <a:r>
              <a:rPr lang="es-ES" sz="2300" b="1" dirty="0" smtClean="0">
                <a:solidFill>
                  <a:srgbClr val="000000"/>
                </a:solidFill>
              </a:rPr>
              <a:t> i per </a:t>
            </a:r>
            <a:r>
              <a:rPr lang="es-ES" sz="2300" b="1" dirty="0" err="1" smtClean="0">
                <a:solidFill>
                  <a:srgbClr val="000000"/>
                </a:solidFill>
              </a:rPr>
              <a:t>nivell</a:t>
            </a:r>
            <a:r>
              <a:rPr lang="es-ES" sz="2300" b="1" dirty="0" smtClean="0">
                <a:solidFill>
                  <a:srgbClr val="000000"/>
                </a:solidFill>
              </a:rPr>
              <a:t> de </a:t>
            </a:r>
            <a:r>
              <a:rPr lang="es-ES" sz="2300" b="1" dirty="0" err="1" smtClean="0">
                <a:solidFill>
                  <a:srgbClr val="000000"/>
                </a:solidFill>
              </a:rPr>
              <a:t>coneixement</a:t>
            </a:r>
            <a:endParaRPr lang="es-ES" sz="2300" b="1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b="1" dirty="0" err="1" smtClean="0">
                <a:solidFill>
                  <a:srgbClr val="000000"/>
                </a:solidFill>
              </a:rPr>
              <a:t>Xinès</a:t>
            </a:r>
            <a:r>
              <a:rPr lang="es-ES" sz="2300" b="1" dirty="0" smtClean="0">
                <a:solidFill>
                  <a:srgbClr val="000000"/>
                </a:solidFill>
              </a:rPr>
              <a:t> Comercial (</a:t>
            </a:r>
            <a:r>
              <a:rPr lang="es-ES" sz="2300" b="1" dirty="0" err="1" smtClean="0">
                <a:solidFill>
                  <a:srgbClr val="000000"/>
                </a:solidFill>
              </a:rPr>
              <a:t>únic</a:t>
            </a:r>
            <a:r>
              <a:rPr lang="es-ES" sz="2300" b="1" dirty="0" smtClean="0">
                <a:solidFill>
                  <a:srgbClr val="000000"/>
                </a:solidFill>
              </a:rPr>
              <a:t> Centre a Catalunya)</a:t>
            </a:r>
          </a:p>
          <a:p>
            <a:pPr algn="l">
              <a:spcAft>
                <a:spcPts val="600"/>
              </a:spcAft>
            </a:pPr>
            <a:endParaRPr lang="es-ES" sz="2500" dirty="0" smtClean="0">
              <a:solidFill>
                <a:srgbClr val="000000"/>
              </a:solidFill>
            </a:endParaRP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endParaRPr lang="es-ES" sz="1300" dirty="0" smtClean="0">
              <a:solidFill>
                <a:srgbClr val="000000"/>
              </a:solidFill>
            </a:endParaRPr>
          </a:p>
        </p:txBody>
      </p:sp>
      <p:pic>
        <p:nvPicPr>
          <p:cNvPr id="8" name="Imagen 7" descr="ua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611570" cy="881529"/>
          </a:xfrm>
          <a:prstGeom prst="rect">
            <a:avLst/>
          </a:prstGeom>
        </p:spPr>
      </p:pic>
      <p:pic>
        <p:nvPicPr>
          <p:cNvPr id="10" name="Imagen 9" descr="FUABFormació al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1932568" cy="267689"/>
          </a:xfrm>
          <a:prstGeom prst="rect">
            <a:avLst/>
          </a:prstGeom>
        </p:spPr>
      </p:pic>
      <p:pic>
        <p:nvPicPr>
          <p:cNvPr id="12" name="Imagen 11" descr="IMG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8" t="648" r="40329" b="-648"/>
          <a:stretch/>
        </p:blipFill>
        <p:spPr>
          <a:xfrm>
            <a:off x="-14193" y="0"/>
            <a:ext cx="1933896" cy="6957392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2267744" y="1737060"/>
            <a:ext cx="6658769" cy="0"/>
          </a:xfrm>
          <a:prstGeom prst="line">
            <a:avLst/>
          </a:prstGeom>
          <a:ln>
            <a:solidFill>
              <a:srgbClr val="76BF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6477000" y="622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5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5736" y="1160996"/>
            <a:ext cx="6586760" cy="576065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latin typeface="Calibri" panose="020F0502020204030204" pitchFamily="34" charset="0"/>
                <a:cs typeface="Century Gothic"/>
              </a:rPr>
              <a:t>E</a:t>
            </a:r>
            <a:r>
              <a:rPr lang="es-ES" sz="2800" b="1" dirty="0" smtClean="0">
                <a:latin typeface="Calibri" panose="020F0502020204030204" pitchFamily="34" charset="0"/>
                <a:cs typeface="Century Gothic"/>
              </a:rPr>
              <a:t>structura</a:t>
            </a:r>
            <a:endParaRPr lang="es-ES" sz="2800" b="1" dirty="0">
              <a:latin typeface="Calibri" panose="020F0502020204030204" pitchFamily="34" charset="0"/>
              <a:cs typeface="Century Gothic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51307" y="1844824"/>
            <a:ext cx="6948264" cy="454522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500" dirty="0" smtClean="0">
                <a:solidFill>
                  <a:srgbClr val="000000"/>
                </a:solidFill>
              </a:rPr>
              <a:t>2 cursos </a:t>
            </a:r>
            <a:r>
              <a:rPr lang="es-ES" sz="2500" dirty="0" err="1" smtClean="0">
                <a:solidFill>
                  <a:srgbClr val="000000"/>
                </a:solidFill>
              </a:rPr>
              <a:t>acadèmics</a:t>
            </a:r>
            <a:endParaRPr lang="es-ES" sz="2500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500" dirty="0" smtClean="0">
                <a:solidFill>
                  <a:srgbClr val="000000"/>
                </a:solidFill>
              </a:rPr>
              <a:t>2000 </a:t>
            </a:r>
            <a:r>
              <a:rPr lang="es-ES" sz="2500" dirty="0" err="1" smtClean="0">
                <a:solidFill>
                  <a:srgbClr val="000000"/>
                </a:solidFill>
              </a:rPr>
              <a:t>hores</a:t>
            </a:r>
            <a:endParaRPr lang="es-ES" sz="2500" dirty="0" smtClean="0">
              <a:solidFill>
                <a:srgbClr val="000000"/>
              </a:solidFill>
            </a:endParaRPr>
          </a:p>
          <a:p>
            <a:pPr marL="800100" lvl="1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s-ES" sz="2100" dirty="0" smtClean="0">
                <a:solidFill>
                  <a:srgbClr val="000000"/>
                </a:solidFill>
              </a:rPr>
              <a:t>1650 </a:t>
            </a:r>
            <a:r>
              <a:rPr lang="es-ES" sz="2100" dirty="0" err="1" smtClean="0">
                <a:solidFill>
                  <a:srgbClr val="000000"/>
                </a:solidFill>
              </a:rPr>
              <a:t>hores</a:t>
            </a:r>
            <a:r>
              <a:rPr lang="es-ES" sz="2100" dirty="0" smtClean="0">
                <a:solidFill>
                  <a:srgbClr val="000000"/>
                </a:solidFill>
              </a:rPr>
              <a:t> Centre Educatiu</a:t>
            </a:r>
          </a:p>
          <a:p>
            <a:pPr marL="800100" lvl="1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s-ES" sz="2100" dirty="0">
                <a:solidFill>
                  <a:srgbClr val="000000"/>
                </a:solidFill>
              </a:rPr>
              <a:t> </a:t>
            </a:r>
            <a:r>
              <a:rPr lang="es-ES" sz="2100" dirty="0" smtClean="0">
                <a:solidFill>
                  <a:srgbClr val="000000"/>
                </a:solidFill>
              </a:rPr>
              <a:t> 350 </a:t>
            </a:r>
            <a:r>
              <a:rPr lang="es-ES" sz="2100" dirty="0" err="1" smtClean="0">
                <a:solidFill>
                  <a:srgbClr val="000000"/>
                </a:solidFill>
              </a:rPr>
              <a:t>hores</a:t>
            </a:r>
            <a:r>
              <a:rPr lang="es-ES" sz="2100" dirty="0" smtClean="0">
                <a:solidFill>
                  <a:srgbClr val="000000"/>
                </a:solidFill>
              </a:rPr>
              <a:t> </a:t>
            </a:r>
            <a:r>
              <a:rPr lang="es-ES" sz="2100" dirty="0" err="1" smtClean="0">
                <a:solidFill>
                  <a:srgbClr val="000000"/>
                </a:solidFill>
              </a:rPr>
              <a:t>pràctiques</a:t>
            </a:r>
            <a:r>
              <a:rPr lang="es-ES" sz="2100" dirty="0" smtClean="0">
                <a:solidFill>
                  <a:srgbClr val="000000"/>
                </a:solidFill>
              </a:rPr>
              <a:t> en </a:t>
            </a:r>
            <a:r>
              <a:rPr lang="es-ES" sz="2100" dirty="0" err="1" smtClean="0">
                <a:solidFill>
                  <a:srgbClr val="000000"/>
                </a:solidFill>
              </a:rPr>
              <a:t>Empreses</a:t>
            </a:r>
            <a:endParaRPr lang="es-ES" sz="2100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500" dirty="0" err="1" smtClean="0">
                <a:solidFill>
                  <a:srgbClr val="000000"/>
                </a:solidFill>
              </a:rPr>
              <a:t>Calendari</a:t>
            </a:r>
            <a:endParaRPr lang="es-ES" sz="2500" dirty="0" smtClean="0">
              <a:solidFill>
                <a:srgbClr val="000000"/>
              </a:solidFill>
            </a:endParaRPr>
          </a:p>
          <a:p>
            <a:pPr marL="800100" lvl="1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s-ES" sz="2100" dirty="0">
                <a:solidFill>
                  <a:srgbClr val="000000"/>
                </a:solidFill>
              </a:rPr>
              <a:t>1r </a:t>
            </a:r>
            <a:r>
              <a:rPr lang="es-ES" sz="2100" dirty="0" err="1">
                <a:solidFill>
                  <a:srgbClr val="000000"/>
                </a:solidFill>
              </a:rPr>
              <a:t>curs</a:t>
            </a:r>
            <a:r>
              <a:rPr lang="es-ES" sz="2100" dirty="0">
                <a:solidFill>
                  <a:srgbClr val="000000"/>
                </a:solidFill>
              </a:rPr>
              <a:t> de </a:t>
            </a:r>
            <a:r>
              <a:rPr lang="es-ES" sz="2100" dirty="0" err="1">
                <a:solidFill>
                  <a:srgbClr val="000000"/>
                </a:solidFill>
              </a:rPr>
              <a:t>setembre</a:t>
            </a:r>
            <a:r>
              <a:rPr lang="es-ES" sz="2100" dirty="0">
                <a:solidFill>
                  <a:srgbClr val="000000"/>
                </a:solidFill>
              </a:rPr>
              <a:t> a </a:t>
            </a:r>
            <a:r>
              <a:rPr lang="es-ES" sz="2100" dirty="0" err="1">
                <a:solidFill>
                  <a:srgbClr val="000000"/>
                </a:solidFill>
              </a:rPr>
              <a:t>juny</a:t>
            </a:r>
            <a:endParaRPr lang="es-ES" sz="2100" dirty="0">
              <a:solidFill>
                <a:srgbClr val="000000"/>
              </a:solidFill>
            </a:endParaRPr>
          </a:p>
          <a:p>
            <a:pPr marL="800100" lvl="1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s-ES" sz="2100" dirty="0">
                <a:solidFill>
                  <a:srgbClr val="000000"/>
                </a:solidFill>
              </a:rPr>
              <a:t>2n </a:t>
            </a:r>
            <a:r>
              <a:rPr lang="es-ES" sz="2100" dirty="0" err="1">
                <a:solidFill>
                  <a:srgbClr val="000000"/>
                </a:solidFill>
              </a:rPr>
              <a:t>curs</a:t>
            </a:r>
            <a:r>
              <a:rPr lang="es-ES" sz="2100" dirty="0">
                <a:solidFill>
                  <a:srgbClr val="000000"/>
                </a:solidFill>
              </a:rPr>
              <a:t> de </a:t>
            </a:r>
            <a:r>
              <a:rPr lang="es-ES" sz="2100" dirty="0" err="1">
                <a:solidFill>
                  <a:srgbClr val="000000"/>
                </a:solidFill>
              </a:rPr>
              <a:t>setembre</a:t>
            </a:r>
            <a:r>
              <a:rPr lang="es-ES" sz="2100" dirty="0">
                <a:solidFill>
                  <a:srgbClr val="000000"/>
                </a:solidFill>
              </a:rPr>
              <a:t> a </a:t>
            </a:r>
            <a:r>
              <a:rPr lang="es-ES" sz="2100" dirty="0" err="1">
                <a:solidFill>
                  <a:srgbClr val="000000"/>
                </a:solidFill>
              </a:rPr>
              <a:t>març</a:t>
            </a:r>
            <a:r>
              <a:rPr lang="es-ES" sz="2100" dirty="0">
                <a:solidFill>
                  <a:srgbClr val="000000"/>
                </a:solidFill>
              </a:rPr>
              <a:t> </a:t>
            </a:r>
            <a:r>
              <a:rPr lang="es-ES" sz="2100" dirty="0">
                <a:solidFill>
                  <a:srgbClr val="000000"/>
                </a:solidFill>
              </a:rPr>
              <a:t>al Centre / </a:t>
            </a:r>
            <a:r>
              <a:rPr lang="es-ES" sz="2100" dirty="0" err="1">
                <a:solidFill>
                  <a:srgbClr val="000000"/>
                </a:solidFill>
              </a:rPr>
              <a:t>d’abril</a:t>
            </a:r>
            <a:r>
              <a:rPr lang="es-ES" sz="2100" dirty="0">
                <a:solidFill>
                  <a:srgbClr val="000000"/>
                </a:solidFill>
              </a:rPr>
              <a:t> a </a:t>
            </a:r>
            <a:r>
              <a:rPr lang="es-ES" sz="2100" dirty="0" err="1">
                <a:solidFill>
                  <a:srgbClr val="000000"/>
                </a:solidFill>
              </a:rPr>
              <a:t>juny-juliol</a:t>
            </a:r>
            <a:r>
              <a:rPr lang="es-ES" sz="2100" dirty="0">
                <a:solidFill>
                  <a:srgbClr val="000000"/>
                </a:solidFill>
              </a:rPr>
              <a:t> a </a:t>
            </a:r>
            <a:r>
              <a:rPr lang="es-ES" sz="2100" dirty="0" err="1">
                <a:solidFill>
                  <a:srgbClr val="000000"/>
                </a:solidFill>
              </a:rPr>
              <a:t>l’Empresa</a:t>
            </a:r>
            <a:endParaRPr lang="es-ES" sz="2100" dirty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500" dirty="0" err="1" smtClean="0">
                <a:solidFill>
                  <a:srgbClr val="000000"/>
                </a:solidFill>
              </a:rPr>
              <a:t>Horari</a:t>
            </a:r>
            <a:endParaRPr lang="es-ES" sz="2500" dirty="0" smtClean="0">
              <a:solidFill>
                <a:srgbClr val="000000"/>
              </a:solidFill>
            </a:endParaRPr>
          </a:p>
          <a:p>
            <a:pPr marL="800100" lvl="1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s-ES" sz="2100" dirty="0">
                <a:solidFill>
                  <a:srgbClr val="000000"/>
                </a:solidFill>
              </a:rPr>
              <a:t>de </a:t>
            </a:r>
            <a:r>
              <a:rPr lang="es-ES" sz="2100" dirty="0" err="1">
                <a:solidFill>
                  <a:srgbClr val="000000"/>
                </a:solidFill>
              </a:rPr>
              <a:t>dilluns</a:t>
            </a:r>
            <a:r>
              <a:rPr lang="es-ES" sz="2100" dirty="0">
                <a:solidFill>
                  <a:srgbClr val="000000"/>
                </a:solidFill>
              </a:rPr>
              <a:t> a </a:t>
            </a:r>
            <a:r>
              <a:rPr lang="es-ES" sz="2100" dirty="0" err="1">
                <a:solidFill>
                  <a:srgbClr val="000000"/>
                </a:solidFill>
              </a:rPr>
              <a:t>divendres</a:t>
            </a:r>
            <a:r>
              <a:rPr lang="es-ES" sz="2100" dirty="0">
                <a:solidFill>
                  <a:srgbClr val="000000"/>
                </a:solidFill>
              </a:rPr>
              <a:t> de 8 a 14.30hores                                 (</a:t>
            </a:r>
            <a:r>
              <a:rPr lang="es-ES" sz="2100" dirty="0" err="1">
                <a:solidFill>
                  <a:srgbClr val="000000"/>
                </a:solidFill>
              </a:rPr>
              <a:t>descans</a:t>
            </a:r>
            <a:r>
              <a:rPr lang="es-ES" sz="2100" dirty="0">
                <a:solidFill>
                  <a:srgbClr val="000000"/>
                </a:solidFill>
              </a:rPr>
              <a:t> d’11 a 11.30hores)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500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5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5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dirty="0">
              <a:latin typeface="+mn-lt"/>
            </a:endParaRPr>
          </a:p>
        </p:txBody>
      </p:sp>
      <p:pic>
        <p:nvPicPr>
          <p:cNvPr id="8" name="Imagen 7" descr="ua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611570" cy="881529"/>
          </a:xfrm>
          <a:prstGeom prst="rect">
            <a:avLst/>
          </a:prstGeom>
        </p:spPr>
      </p:pic>
      <p:pic>
        <p:nvPicPr>
          <p:cNvPr id="10" name="Imagen 9" descr="FUABFormació al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1932568" cy="267689"/>
          </a:xfrm>
          <a:prstGeom prst="rect">
            <a:avLst/>
          </a:prstGeom>
        </p:spPr>
      </p:pic>
      <p:pic>
        <p:nvPicPr>
          <p:cNvPr id="12" name="Imagen 11" descr="IMG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8" t="648" r="40329" b="-648"/>
          <a:stretch/>
        </p:blipFill>
        <p:spPr>
          <a:xfrm>
            <a:off x="-14193" y="0"/>
            <a:ext cx="1933896" cy="6957392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2267744" y="1737060"/>
            <a:ext cx="6658769" cy="0"/>
          </a:xfrm>
          <a:prstGeom prst="line">
            <a:avLst/>
          </a:prstGeom>
          <a:ln>
            <a:solidFill>
              <a:srgbClr val="76BF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6477000" y="622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84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5736" y="1160996"/>
            <a:ext cx="6586760" cy="576065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 err="1" smtClean="0">
                <a:latin typeface="Calibri" panose="020F0502020204030204" pitchFamily="34" charset="0"/>
                <a:cs typeface="Century Gothic"/>
              </a:rPr>
              <a:t>Accés</a:t>
            </a:r>
            <a:endParaRPr lang="es-ES" sz="2800" b="1" dirty="0">
              <a:latin typeface="Calibri" panose="020F0502020204030204" pitchFamily="34" charset="0"/>
              <a:cs typeface="Century Gothic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5736" y="1988840"/>
            <a:ext cx="6768752" cy="4392488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dirty="0" err="1" smtClean="0">
                <a:solidFill>
                  <a:srgbClr val="000000"/>
                </a:solidFill>
              </a:rPr>
              <a:t>Títol</a:t>
            </a:r>
            <a:r>
              <a:rPr lang="es-ES" sz="2300" dirty="0" smtClean="0">
                <a:solidFill>
                  <a:srgbClr val="000000"/>
                </a:solidFill>
              </a:rPr>
              <a:t> de </a:t>
            </a:r>
            <a:r>
              <a:rPr lang="es-ES" sz="2300" dirty="0" err="1" smtClean="0">
                <a:solidFill>
                  <a:srgbClr val="000000"/>
                </a:solidFill>
              </a:rPr>
              <a:t>Batxillerat</a:t>
            </a:r>
            <a:endParaRPr lang="es-ES" sz="2300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dirty="0" err="1" smtClean="0">
                <a:solidFill>
                  <a:srgbClr val="000000"/>
                </a:solidFill>
              </a:rPr>
              <a:t>Títol</a:t>
            </a:r>
            <a:r>
              <a:rPr lang="es-ES" sz="2300" dirty="0" smtClean="0">
                <a:solidFill>
                  <a:srgbClr val="000000"/>
                </a:solidFill>
              </a:rPr>
              <a:t> de </a:t>
            </a:r>
            <a:r>
              <a:rPr lang="es-ES" sz="2300" dirty="0" err="1" smtClean="0">
                <a:solidFill>
                  <a:srgbClr val="000000"/>
                </a:solidFill>
              </a:rPr>
              <a:t>Batxillerat</a:t>
            </a:r>
            <a:r>
              <a:rPr lang="es-ES" sz="2300" dirty="0" smtClean="0">
                <a:solidFill>
                  <a:srgbClr val="000000"/>
                </a:solidFill>
              </a:rPr>
              <a:t> + PAU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2300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dirty="0" err="1" smtClean="0">
                <a:solidFill>
                  <a:srgbClr val="000000"/>
                </a:solidFill>
              </a:rPr>
              <a:t>Títol</a:t>
            </a:r>
            <a:r>
              <a:rPr lang="es-ES" sz="2300" dirty="0" smtClean="0">
                <a:solidFill>
                  <a:srgbClr val="000000"/>
                </a:solidFill>
              </a:rPr>
              <a:t> de Cicle </a:t>
            </a:r>
            <a:r>
              <a:rPr lang="es-ES" sz="2300" dirty="0" err="1" smtClean="0">
                <a:solidFill>
                  <a:srgbClr val="000000"/>
                </a:solidFill>
              </a:rPr>
              <a:t>Formatiu</a:t>
            </a:r>
            <a:r>
              <a:rPr lang="es-ES" sz="2300" dirty="0" smtClean="0">
                <a:solidFill>
                  <a:srgbClr val="000000"/>
                </a:solidFill>
              </a:rPr>
              <a:t> de Grau Superior</a:t>
            </a: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dirty="0" err="1" smtClean="0">
                <a:solidFill>
                  <a:srgbClr val="000000"/>
                </a:solidFill>
              </a:rPr>
              <a:t>Títol</a:t>
            </a:r>
            <a:r>
              <a:rPr lang="es-ES" sz="2300" dirty="0" smtClean="0">
                <a:solidFill>
                  <a:srgbClr val="000000"/>
                </a:solidFill>
              </a:rPr>
              <a:t> de Cicle </a:t>
            </a:r>
            <a:r>
              <a:rPr lang="es-ES" sz="2300" dirty="0" err="1" smtClean="0">
                <a:solidFill>
                  <a:srgbClr val="000000"/>
                </a:solidFill>
              </a:rPr>
              <a:t>Formatiu</a:t>
            </a:r>
            <a:r>
              <a:rPr lang="es-ES" sz="2300" dirty="0" smtClean="0">
                <a:solidFill>
                  <a:srgbClr val="000000"/>
                </a:solidFill>
              </a:rPr>
              <a:t> de Grau </a:t>
            </a:r>
            <a:r>
              <a:rPr lang="es-ES" sz="2300" dirty="0" err="1" smtClean="0">
                <a:solidFill>
                  <a:srgbClr val="000000"/>
                </a:solidFill>
              </a:rPr>
              <a:t>Mitjà</a:t>
            </a:r>
            <a:endParaRPr lang="es-ES" sz="2300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2300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dirty="0" err="1" smtClean="0">
                <a:solidFill>
                  <a:srgbClr val="000000"/>
                </a:solidFill>
              </a:rPr>
              <a:t>Titol</a:t>
            </a:r>
            <a:r>
              <a:rPr lang="es-ES" sz="2300" dirty="0" smtClean="0">
                <a:solidFill>
                  <a:srgbClr val="000000"/>
                </a:solidFill>
              </a:rPr>
              <a:t> de Grau </a:t>
            </a:r>
            <a:r>
              <a:rPr lang="es-ES" sz="2300" dirty="0" err="1" smtClean="0">
                <a:solidFill>
                  <a:srgbClr val="000000"/>
                </a:solidFill>
              </a:rPr>
              <a:t>Universitari</a:t>
            </a:r>
            <a:endParaRPr lang="es-ES" sz="2300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dirty="0" err="1" smtClean="0">
                <a:solidFill>
                  <a:srgbClr val="000000"/>
                </a:solidFill>
              </a:rPr>
              <a:t>Haver</a:t>
            </a:r>
            <a:r>
              <a:rPr lang="es-ES" sz="2300" dirty="0" smtClean="0">
                <a:solidFill>
                  <a:srgbClr val="000000"/>
                </a:solidFill>
              </a:rPr>
              <a:t> </a:t>
            </a:r>
            <a:r>
              <a:rPr lang="es-ES" sz="2300" dirty="0" err="1" smtClean="0">
                <a:solidFill>
                  <a:srgbClr val="000000"/>
                </a:solidFill>
              </a:rPr>
              <a:t>superat</a:t>
            </a:r>
            <a:r>
              <a:rPr lang="es-ES" sz="2300" dirty="0" smtClean="0">
                <a:solidFill>
                  <a:srgbClr val="000000"/>
                </a:solidFill>
              </a:rPr>
              <a:t> la </a:t>
            </a:r>
            <a:r>
              <a:rPr lang="es-ES" sz="2300" dirty="0" err="1" smtClean="0">
                <a:solidFill>
                  <a:srgbClr val="000000"/>
                </a:solidFill>
              </a:rPr>
              <a:t>prova</a:t>
            </a:r>
            <a:r>
              <a:rPr lang="es-ES" sz="2300" dirty="0" smtClean="0">
                <a:solidFill>
                  <a:srgbClr val="000000"/>
                </a:solidFill>
              </a:rPr>
              <a:t> </a:t>
            </a:r>
            <a:r>
              <a:rPr lang="es-ES" sz="2300" dirty="0" err="1" smtClean="0">
                <a:solidFill>
                  <a:srgbClr val="000000"/>
                </a:solidFill>
              </a:rPr>
              <a:t>d’accés</a:t>
            </a:r>
            <a:r>
              <a:rPr lang="es-ES" sz="2300" dirty="0" smtClean="0">
                <a:solidFill>
                  <a:srgbClr val="000000"/>
                </a:solidFill>
              </a:rPr>
              <a:t> a la </a:t>
            </a:r>
            <a:r>
              <a:rPr lang="es-ES" sz="2300" dirty="0" err="1" smtClean="0">
                <a:solidFill>
                  <a:srgbClr val="000000"/>
                </a:solidFill>
              </a:rPr>
              <a:t>universitat</a:t>
            </a:r>
            <a:r>
              <a:rPr lang="es-ES" sz="2300" dirty="0" smtClean="0">
                <a:solidFill>
                  <a:srgbClr val="000000"/>
                </a:solidFill>
              </a:rPr>
              <a:t> per mes </a:t>
            </a:r>
            <a:r>
              <a:rPr lang="es-ES" sz="2300" dirty="0" err="1" smtClean="0">
                <a:solidFill>
                  <a:srgbClr val="000000"/>
                </a:solidFill>
              </a:rPr>
              <a:t>grans</a:t>
            </a:r>
            <a:r>
              <a:rPr lang="es-ES" sz="2300" dirty="0" smtClean="0">
                <a:solidFill>
                  <a:srgbClr val="000000"/>
                </a:solidFill>
              </a:rPr>
              <a:t> de 25 </a:t>
            </a:r>
            <a:r>
              <a:rPr lang="es-ES" sz="2300" dirty="0" err="1" smtClean="0">
                <a:solidFill>
                  <a:srgbClr val="000000"/>
                </a:solidFill>
              </a:rPr>
              <a:t>anys</a:t>
            </a:r>
            <a:endParaRPr lang="es-ES" sz="23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5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5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dirty="0">
              <a:latin typeface="+mn-lt"/>
            </a:endParaRPr>
          </a:p>
        </p:txBody>
      </p:sp>
      <p:pic>
        <p:nvPicPr>
          <p:cNvPr id="8" name="Imagen 7" descr="ua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611570" cy="881529"/>
          </a:xfrm>
          <a:prstGeom prst="rect">
            <a:avLst/>
          </a:prstGeom>
        </p:spPr>
      </p:pic>
      <p:pic>
        <p:nvPicPr>
          <p:cNvPr id="10" name="Imagen 9" descr="FUABFormació al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1932568" cy="267689"/>
          </a:xfrm>
          <a:prstGeom prst="rect">
            <a:avLst/>
          </a:prstGeom>
        </p:spPr>
      </p:pic>
      <p:pic>
        <p:nvPicPr>
          <p:cNvPr id="12" name="Imagen 11" descr="IMG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8" t="648" r="40329" b="-648"/>
          <a:stretch/>
        </p:blipFill>
        <p:spPr>
          <a:xfrm>
            <a:off x="-14193" y="0"/>
            <a:ext cx="1933896" cy="6957392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2267744" y="1737060"/>
            <a:ext cx="6658769" cy="0"/>
          </a:xfrm>
          <a:prstGeom prst="line">
            <a:avLst/>
          </a:prstGeom>
          <a:ln>
            <a:solidFill>
              <a:srgbClr val="76BF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6477000" y="622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80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5736" y="1160996"/>
            <a:ext cx="6586760" cy="576065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 err="1" smtClean="0">
                <a:latin typeface="Calibri" panose="020F0502020204030204" pitchFamily="34" charset="0"/>
                <a:cs typeface="Century Gothic"/>
              </a:rPr>
              <a:t>Preinscripció</a:t>
            </a:r>
            <a:r>
              <a:rPr lang="es-ES" sz="2800" b="1" dirty="0" smtClean="0">
                <a:latin typeface="Calibri" panose="020F0502020204030204" pitchFamily="34" charset="0"/>
                <a:cs typeface="Century Gothic"/>
              </a:rPr>
              <a:t> i matrícula</a:t>
            </a:r>
            <a:endParaRPr lang="es-ES" sz="2800" b="1" dirty="0">
              <a:latin typeface="Calibri" panose="020F0502020204030204" pitchFamily="34" charset="0"/>
              <a:cs typeface="Century Gothic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5736" y="1988840"/>
            <a:ext cx="6768752" cy="4392488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dirty="0" err="1" smtClean="0">
                <a:solidFill>
                  <a:srgbClr val="000000"/>
                </a:solidFill>
              </a:rPr>
              <a:t>Import</a:t>
            </a:r>
            <a:r>
              <a:rPr lang="es-ES" sz="2300" dirty="0" smtClean="0">
                <a:solidFill>
                  <a:srgbClr val="000000"/>
                </a:solidFill>
              </a:rPr>
              <a:t> CFGS</a:t>
            </a:r>
            <a:endParaRPr lang="es-ES" sz="2300" dirty="0" smtClean="0">
              <a:solidFill>
                <a:srgbClr val="000000"/>
              </a:solidFill>
            </a:endParaRPr>
          </a:p>
          <a:p>
            <a:pPr marL="800100" lvl="1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s-ES" sz="1900" dirty="0" smtClean="0">
                <a:solidFill>
                  <a:srgbClr val="000000"/>
                </a:solidFill>
              </a:rPr>
              <a:t>1r </a:t>
            </a:r>
            <a:r>
              <a:rPr lang="es-ES" sz="1900" dirty="0" err="1" smtClean="0">
                <a:solidFill>
                  <a:srgbClr val="000000"/>
                </a:solidFill>
              </a:rPr>
              <a:t>curs</a:t>
            </a:r>
            <a:r>
              <a:rPr lang="es-ES" sz="1900" dirty="0" smtClean="0">
                <a:solidFill>
                  <a:srgbClr val="000000"/>
                </a:solidFill>
              </a:rPr>
              <a:t> 4.500€  /  2n </a:t>
            </a:r>
            <a:r>
              <a:rPr lang="es-ES" sz="1900" dirty="0" err="1" smtClean="0">
                <a:solidFill>
                  <a:srgbClr val="000000"/>
                </a:solidFill>
              </a:rPr>
              <a:t>curs</a:t>
            </a:r>
            <a:r>
              <a:rPr lang="es-ES" sz="1900" dirty="0" smtClean="0">
                <a:solidFill>
                  <a:srgbClr val="000000"/>
                </a:solidFill>
              </a:rPr>
              <a:t> 3.500€ </a:t>
            </a:r>
          </a:p>
          <a:p>
            <a:pPr marL="800100" lvl="1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s-ES" sz="1900" dirty="0" smtClean="0">
                <a:solidFill>
                  <a:srgbClr val="000000"/>
                </a:solidFill>
              </a:rPr>
              <a:t>TOT </a:t>
            </a:r>
            <a:r>
              <a:rPr lang="es-ES" sz="1900" dirty="0" err="1" smtClean="0">
                <a:solidFill>
                  <a:srgbClr val="000000"/>
                </a:solidFill>
              </a:rPr>
              <a:t>inclòs</a:t>
            </a:r>
            <a:r>
              <a:rPr lang="es-ES" sz="1900" dirty="0" smtClean="0">
                <a:solidFill>
                  <a:srgbClr val="000000"/>
                </a:solidFill>
              </a:rPr>
              <a:t>: </a:t>
            </a:r>
            <a:r>
              <a:rPr lang="es-ES" sz="1900" dirty="0" err="1" smtClean="0">
                <a:solidFill>
                  <a:srgbClr val="000000"/>
                </a:solidFill>
              </a:rPr>
              <a:t>llibres</a:t>
            </a:r>
            <a:r>
              <a:rPr lang="es-ES" sz="1900" dirty="0" smtClean="0">
                <a:solidFill>
                  <a:srgbClr val="000000"/>
                </a:solidFill>
              </a:rPr>
              <a:t> de </a:t>
            </a:r>
            <a:r>
              <a:rPr lang="es-ES" sz="1900" dirty="0" err="1" smtClean="0">
                <a:solidFill>
                  <a:srgbClr val="000000"/>
                </a:solidFill>
              </a:rPr>
              <a:t>text</a:t>
            </a:r>
            <a:r>
              <a:rPr lang="es-ES" sz="1900" dirty="0" smtClean="0">
                <a:solidFill>
                  <a:srgbClr val="000000"/>
                </a:solidFill>
              </a:rPr>
              <a:t>, </a:t>
            </a:r>
            <a:r>
              <a:rPr lang="es-ES" sz="1900" dirty="0" err="1" smtClean="0">
                <a:solidFill>
                  <a:srgbClr val="000000"/>
                </a:solidFill>
              </a:rPr>
              <a:t>Forma’t</a:t>
            </a:r>
            <a:r>
              <a:rPr lang="es-ES" sz="1900" dirty="0" smtClean="0">
                <a:solidFill>
                  <a:srgbClr val="000000"/>
                </a:solidFill>
              </a:rPr>
              <a:t> al Port 1r </a:t>
            </a:r>
            <a:r>
              <a:rPr lang="es-ES" sz="1900" dirty="0" err="1" smtClean="0">
                <a:solidFill>
                  <a:srgbClr val="000000"/>
                </a:solidFill>
              </a:rPr>
              <a:t>curs</a:t>
            </a:r>
            <a:r>
              <a:rPr lang="es-ES" sz="1900" dirty="0" smtClean="0">
                <a:solidFill>
                  <a:srgbClr val="000000"/>
                </a:solidFill>
              </a:rPr>
              <a:t>, </a:t>
            </a:r>
            <a:r>
              <a:rPr lang="es-ES" sz="1900" dirty="0" err="1" smtClean="0">
                <a:solidFill>
                  <a:srgbClr val="000000"/>
                </a:solidFill>
              </a:rPr>
              <a:t>classes</a:t>
            </a:r>
            <a:r>
              <a:rPr lang="es-ES" sz="1900" dirty="0" smtClean="0">
                <a:solidFill>
                  <a:srgbClr val="000000"/>
                </a:solidFill>
              </a:rPr>
              <a:t> </a:t>
            </a:r>
            <a:r>
              <a:rPr lang="es-ES" sz="1900" dirty="0" err="1" smtClean="0">
                <a:solidFill>
                  <a:srgbClr val="000000"/>
                </a:solidFill>
              </a:rPr>
              <a:t>preparatòries</a:t>
            </a:r>
            <a:r>
              <a:rPr lang="es-ES" sz="1900" dirty="0" smtClean="0">
                <a:solidFill>
                  <a:srgbClr val="000000"/>
                </a:solidFill>
              </a:rPr>
              <a:t> i </a:t>
            </a:r>
            <a:r>
              <a:rPr lang="es-ES" sz="1900" dirty="0" err="1" smtClean="0">
                <a:solidFill>
                  <a:srgbClr val="000000"/>
                </a:solidFill>
              </a:rPr>
              <a:t>exàmens</a:t>
            </a:r>
            <a:r>
              <a:rPr lang="es-ES" sz="1900" dirty="0" smtClean="0">
                <a:solidFill>
                  <a:srgbClr val="000000"/>
                </a:solidFill>
              </a:rPr>
              <a:t> </a:t>
            </a:r>
            <a:r>
              <a:rPr lang="es-ES" sz="1900" dirty="0" err="1" smtClean="0">
                <a:solidFill>
                  <a:srgbClr val="000000"/>
                </a:solidFill>
              </a:rPr>
              <a:t>acreditacions</a:t>
            </a:r>
            <a:r>
              <a:rPr lang="es-ES" sz="1900" dirty="0" smtClean="0">
                <a:solidFill>
                  <a:srgbClr val="000000"/>
                </a:solidFill>
              </a:rPr>
              <a:t> </a:t>
            </a:r>
            <a:r>
              <a:rPr lang="es-ES" sz="1900" dirty="0" err="1" smtClean="0">
                <a:solidFill>
                  <a:srgbClr val="000000"/>
                </a:solidFill>
              </a:rPr>
              <a:t>anglès</a:t>
            </a:r>
            <a:r>
              <a:rPr lang="es-ES" sz="1900" dirty="0" smtClean="0">
                <a:solidFill>
                  <a:srgbClr val="000000"/>
                </a:solidFill>
              </a:rPr>
              <a:t> i </a:t>
            </a:r>
            <a:r>
              <a:rPr lang="es-ES" sz="1900" dirty="0" err="1" smtClean="0">
                <a:solidFill>
                  <a:srgbClr val="000000"/>
                </a:solidFill>
              </a:rPr>
              <a:t>francès</a:t>
            </a:r>
            <a:r>
              <a:rPr lang="es-ES" sz="1900" dirty="0" smtClean="0">
                <a:solidFill>
                  <a:srgbClr val="000000"/>
                </a:solidFill>
              </a:rPr>
              <a:t>, …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100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dirty="0" err="1">
                <a:solidFill>
                  <a:srgbClr val="000000"/>
                </a:solidFill>
              </a:rPr>
              <a:t>Preinscripció</a:t>
            </a:r>
            <a:r>
              <a:rPr lang="es-ES" sz="2300" dirty="0">
                <a:solidFill>
                  <a:srgbClr val="000000"/>
                </a:solidFill>
              </a:rPr>
              <a:t> + reserva de </a:t>
            </a:r>
            <a:r>
              <a:rPr lang="es-ES" sz="2300" dirty="0" err="1">
                <a:solidFill>
                  <a:srgbClr val="000000"/>
                </a:solidFill>
              </a:rPr>
              <a:t>plaça</a:t>
            </a:r>
            <a:endParaRPr lang="es-ES" sz="2300" dirty="0">
              <a:solidFill>
                <a:srgbClr val="000000"/>
              </a:solidFill>
            </a:endParaRPr>
          </a:p>
          <a:p>
            <a:pPr marL="800100" lvl="1" indent="-342900" algn="l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s-ES" sz="1900" dirty="0" err="1">
                <a:solidFill>
                  <a:srgbClr val="000000"/>
                </a:solidFill>
              </a:rPr>
              <a:t>pagament</a:t>
            </a:r>
            <a:r>
              <a:rPr lang="es-ES" sz="1900" dirty="0">
                <a:solidFill>
                  <a:srgbClr val="000000"/>
                </a:solidFill>
              </a:rPr>
              <a:t> 500€ a </a:t>
            </a:r>
            <a:r>
              <a:rPr lang="es-ES" sz="1900" dirty="0" err="1">
                <a:solidFill>
                  <a:srgbClr val="000000"/>
                </a:solidFill>
              </a:rPr>
              <a:t>descomptar</a:t>
            </a:r>
            <a:r>
              <a:rPr lang="es-ES" sz="1900" dirty="0">
                <a:solidFill>
                  <a:srgbClr val="000000"/>
                </a:solidFill>
              </a:rPr>
              <a:t> de </a:t>
            </a:r>
            <a:r>
              <a:rPr lang="es-ES" sz="1900" dirty="0" err="1">
                <a:solidFill>
                  <a:srgbClr val="000000"/>
                </a:solidFill>
              </a:rPr>
              <a:t>l’import</a:t>
            </a:r>
            <a:r>
              <a:rPr lang="es-ES" sz="1900" dirty="0">
                <a:solidFill>
                  <a:srgbClr val="000000"/>
                </a:solidFill>
              </a:rPr>
              <a:t> de la matrícula </a:t>
            </a:r>
            <a:r>
              <a:rPr lang="es-ES" sz="1900" dirty="0" smtClean="0">
                <a:solidFill>
                  <a:srgbClr val="000000"/>
                </a:solidFill>
              </a:rPr>
              <a:t>NO retornable</a:t>
            </a:r>
            <a:endParaRPr lang="es-ES" sz="19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5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5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dirty="0">
              <a:latin typeface="+mn-lt"/>
            </a:endParaRPr>
          </a:p>
        </p:txBody>
      </p:sp>
      <p:pic>
        <p:nvPicPr>
          <p:cNvPr id="8" name="Imagen 7" descr="ua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611570" cy="881529"/>
          </a:xfrm>
          <a:prstGeom prst="rect">
            <a:avLst/>
          </a:prstGeom>
        </p:spPr>
      </p:pic>
      <p:pic>
        <p:nvPicPr>
          <p:cNvPr id="10" name="Imagen 9" descr="FUABFormació al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1932568" cy="267689"/>
          </a:xfrm>
          <a:prstGeom prst="rect">
            <a:avLst/>
          </a:prstGeom>
        </p:spPr>
      </p:pic>
      <p:pic>
        <p:nvPicPr>
          <p:cNvPr id="12" name="Imagen 11" descr="IMG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8" t="648" r="40329" b="-648"/>
          <a:stretch/>
        </p:blipFill>
        <p:spPr>
          <a:xfrm>
            <a:off x="-14193" y="0"/>
            <a:ext cx="1933896" cy="6957392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2267744" y="1737060"/>
            <a:ext cx="6658769" cy="0"/>
          </a:xfrm>
          <a:prstGeom prst="line">
            <a:avLst/>
          </a:prstGeom>
          <a:ln>
            <a:solidFill>
              <a:srgbClr val="76BF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6477000" y="622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47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5736" y="1160996"/>
            <a:ext cx="6586760" cy="576065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 err="1" smtClean="0">
                <a:latin typeface="Calibri" panose="020F0502020204030204" pitchFamily="34" charset="0"/>
                <a:cs typeface="Century Gothic"/>
              </a:rPr>
              <a:t>Sortides</a:t>
            </a:r>
            <a:r>
              <a:rPr lang="es-ES" sz="2800" b="1" dirty="0" smtClean="0">
                <a:latin typeface="Calibri" panose="020F0502020204030204" pitchFamily="34" charset="0"/>
                <a:cs typeface="Century Gothic"/>
              </a:rPr>
              <a:t> </a:t>
            </a:r>
            <a:r>
              <a:rPr lang="es-ES" sz="2800" b="1" dirty="0" err="1" smtClean="0">
                <a:latin typeface="Calibri" panose="020F0502020204030204" pitchFamily="34" charset="0"/>
                <a:cs typeface="Century Gothic"/>
              </a:rPr>
              <a:t>professionals</a:t>
            </a:r>
            <a:r>
              <a:rPr lang="es-ES" sz="2800" b="1" dirty="0" smtClean="0">
                <a:latin typeface="Calibri" panose="020F0502020204030204" pitchFamily="34" charset="0"/>
                <a:cs typeface="Century Gothic"/>
              </a:rPr>
              <a:t> + </a:t>
            </a:r>
            <a:r>
              <a:rPr lang="es-ES" sz="2800" b="1" dirty="0" err="1" smtClean="0">
                <a:latin typeface="Calibri" panose="020F0502020204030204" pitchFamily="34" charset="0"/>
                <a:cs typeface="Century Gothic"/>
              </a:rPr>
              <a:t>Inserció</a:t>
            </a:r>
            <a:r>
              <a:rPr lang="es-ES" sz="2800" b="1" dirty="0" smtClean="0">
                <a:latin typeface="Calibri" panose="020F0502020204030204" pitchFamily="34" charset="0"/>
                <a:cs typeface="Century Gothic"/>
              </a:rPr>
              <a:t> laboral</a:t>
            </a:r>
            <a:endParaRPr lang="es-ES" sz="2800" b="1" dirty="0">
              <a:latin typeface="Calibri" panose="020F0502020204030204" pitchFamily="34" charset="0"/>
              <a:cs typeface="Century Gothic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5736" y="1988840"/>
            <a:ext cx="6768752" cy="4545220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dirty="0" smtClean="0">
                <a:solidFill>
                  <a:srgbClr val="000000"/>
                </a:solidFill>
              </a:rPr>
              <a:t>Formació que </a:t>
            </a:r>
            <a:r>
              <a:rPr lang="es-ES" sz="2300" dirty="0" err="1" smtClean="0">
                <a:solidFill>
                  <a:srgbClr val="000000"/>
                </a:solidFill>
              </a:rPr>
              <a:t>respon</a:t>
            </a:r>
            <a:r>
              <a:rPr lang="es-ES" sz="2300" dirty="0" smtClean="0">
                <a:solidFill>
                  <a:srgbClr val="000000"/>
                </a:solidFill>
              </a:rPr>
              <a:t> </a:t>
            </a:r>
            <a:r>
              <a:rPr lang="es-ES" sz="2300" dirty="0" smtClean="0">
                <a:solidFill>
                  <a:srgbClr val="000000"/>
                </a:solidFill>
              </a:rPr>
              <a:t>a </a:t>
            </a:r>
            <a:r>
              <a:rPr lang="es-ES" sz="2300" dirty="0" smtClean="0">
                <a:solidFill>
                  <a:srgbClr val="000000"/>
                </a:solidFill>
              </a:rPr>
              <a:t>les </a:t>
            </a:r>
            <a:r>
              <a:rPr lang="es-ES" sz="2300" dirty="0" err="1" smtClean="0">
                <a:solidFill>
                  <a:srgbClr val="000000"/>
                </a:solidFill>
              </a:rPr>
              <a:t>necessitats</a:t>
            </a:r>
            <a:r>
              <a:rPr lang="es-ES" sz="2300" dirty="0" smtClean="0">
                <a:solidFill>
                  <a:srgbClr val="000000"/>
                </a:solidFill>
              </a:rPr>
              <a:t> </a:t>
            </a:r>
            <a:r>
              <a:rPr lang="es-ES" sz="2300" dirty="0" err="1" smtClean="0">
                <a:solidFill>
                  <a:srgbClr val="000000"/>
                </a:solidFill>
              </a:rPr>
              <a:t>reals</a:t>
            </a:r>
            <a:r>
              <a:rPr lang="es-ES" sz="2300" dirty="0" smtClean="0">
                <a:solidFill>
                  <a:srgbClr val="000000"/>
                </a:solidFill>
              </a:rPr>
              <a:t> de les </a:t>
            </a:r>
            <a:r>
              <a:rPr lang="es-ES" sz="2300" dirty="0" err="1" smtClean="0">
                <a:solidFill>
                  <a:srgbClr val="000000"/>
                </a:solidFill>
              </a:rPr>
              <a:t>empreses</a:t>
            </a:r>
            <a:endParaRPr lang="es-ES" sz="2300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2300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dirty="0" err="1" smtClean="0">
                <a:solidFill>
                  <a:srgbClr val="000000"/>
                </a:solidFill>
              </a:rPr>
              <a:t>Ocupablitat</a:t>
            </a:r>
            <a:r>
              <a:rPr lang="es-ES" sz="2300" dirty="0" smtClean="0">
                <a:solidFill>
                  <a:srgbClr val="000000"/>
                </a:solidFill>
              </a:rPr>
              <a:t> </a:t>
            </a:r>
            <a:r>
              <a:rPr lang="es-ES" sz="2300" dirty="0" smtClean="0">
                <a:solidFill>
                  <a:srgbClr val="000000"/>
                </a:solidFill>
              </a:rPr>
              <a:t>en </a:t>
            </a:r>
            <a:r>
              <a:rPr lang="es-ES" sz="2300" dirty="0" err="1" smtClean="0">
                <a:solidFill>
                  <a:srgbClr val="000000"/>
                </a:solidFill>
              </a:rPr>
              <a:t>qualsevol</a:t>
            </a:r>
            <a:r>
              <a:rPr lang="es-ES" sz="2300" dirty="0" smtClean="0">
                <a:solidFill>
                  <a:srgbClr val="000000"/>
                </a:solidFill>
              </a:rPr>
              <a:t> </a:t>
            </a:r>
            <a:r>
              <a:rPr lang="es-ES" sz="2300" dirty="0" err="1" smtClean="0">
                <a:solidFill>
                  <a:srgbClr val="000000"/>
                </a:solidFill>
              </a:rPr>
              <a:t>departament</a:t>
            </a:r>
            <a:r>
              <a:rPr lang="es-ES" sz="2300" dirty="0" smtClean="0">
                <a:solidFill>
                  <a:srgbClr val="000000"/>
                </a:solidFill>
              </a:rPr>
              <a:t> de </a:t>
            </a:r>
            <a:r>
              <a:rPr lang="es-ES" sz="2300" dirty="0" err="1" smtClean="0">
                <a:solidFill>
                  <a:srgbClr val="000000"/>
                </a:solidFill>
              </a:rPr>
              <a:t>l’empresa</a:t>
            </a:r>
            <a:endParaRPr lang="es-ES" sz="2300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2300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dirty="0" smtClean="0">
                <a:solidFill>
                  <a:srgbClr val="000000"/>
                </a:solidFill>
              </a:rPr>
              <a:t>Elevada </a:t>
            </a:r>
            <a:r>
              <a:rPr lang="es-ES" sz="2300" dirty="0" err="1" smtClean="0">
                <a:solidFill>
                  <a:srgbClr val="000000"/>
                </a:solidFill>
              </a:rPr>
              <a:t>ocupabilitat</a:t>
            </a:r>
            <a:r>
              <a:rPr lang="es-ES" sz="2300" dirty="0" smtClean="0">
                <a:solidFill>
                  <a:srgbClr val="000000"/>
                </a:solidFill>
              </a:rPr>
              <a:t>:  NO </a:t>
            </a:r>
            <a:r>
              <a:rPr lang="es-ES" sz="2300" dirty="0">
                <a:solidFill>
                  <a:srgbClr val="000000"/>
                </a:solidFill>
              </a:rPr>
              <a:t>hi ha </a:t>
            </a:r>
            <a:r>
              <a:rPr lang="es-ES" sz="2300" dirty="0" err="1">
                <a:solidFill>
                  <a:srgbClr val="000000"/>
                </a:solidFill>
              </a:rPr>
              <a:t>cap</a:t>
            </a:r>
            <a:r>
              <a:rPr lang="es-ES" sz="2300" dirty="0">
                <a:solidFill>
                  <a:srgbClr val="000000"/>
                </a:solidFill>
              </a:rPr>
              <a:t> Grau </a:t>
            </a:r>
            <a:r>
              <a:rPr lang="es-ES" sz="2300" dirty="0" err="1" smtClean="0">
                <a:solidFill>
                  <a:srgbClr val="000000"/>
                </a:solidFill>
              </a:rPr>
              <a:t>Universitari</a:t>
            </a:r>
            <a:r>
              <a:rPr lang="es-ES" sz="2300" dirty="0" smtClean="0">
                <a:solidFill>
                  <a:srgbClr val="000000"/>
                </a:solidFill>
              </a:rPr>
              <a:t> que </a:t>
            </a:r>
            <a:r>
              <a:rPr lang="es-ES" sz="2300" dirty="0" err="1">
                <a:solidFill>
                  <a:srgbClr val="000000"/>
                </a:solidFill>
              </a:rPr>
              <a:t>doni</a:t>
            </a:r>
            <a:r>
              <a:rPr lang="es-ES" sz="2300" dirty="0">
                <a:solidFill>
                  <a:srgbClr val="000000"/>
                </a:solidFill>
              </a:rPr>
              <a:t> </a:t>
            </a:r>
            <a:r>
              <a:rPr lang="es-ES" sz="2300" dirty="0" err="1">
                <a:solidFill>
                  <a:srgbClr val="000000"/>
                </a:solidFill>
              </a:rPr>
              <a:t>aquesta</a:t>
            </a:r>
            <a:r>
              <a:rPr lang="es-ES" sz="2300" dirty="0">
                <a:solidFill>
                  <a:srgbClr val="000000"/>
                </a:solidFill>
              </a:rPr>
              <a:t> </a:t>
            </a:r>
            <a:r>
              <a:rPr lang="es-ES" sz="2300" dirty="0" err="1" smtClean="0">
                <a:solidFill>
                  <a:srgbClr val="000000"/>
                </a:solidFill>
              </a:rPr>
              <a:t>formació</a:t>
            </a:r>
            <a:endParaRPr lang="es-ES" sz="2300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2300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300" dirty="0" err="1" smtClean="0">
                <a:solidFill>
                  <a:srgbClr val="000000"/>
                </a:solidFill>
              </a:rPr>
              <a:t>Accés</a:t>
            </a:r>
            <a:r>
              <a:rPr lang="es-ES" sz="2300" dirty="0" smtClean="0">
                <a:solidFill>
                  <a:srgbClr val="000000"/>
                </a:solidFill>
              </a:rPr>
              <a:t> </a:t>
            </a:r>
            <a:r>
              <a:rPr lang="es-ES" sz="2300" dirty="0" err="1" smtClean="0">
                <a:solidFill>
                  <a:srgbClr val="000000"/>
                </a:solidFill>
              </a:rPr>
              <a:t>directe</a:t>
            </a:r>
            <a:r>
              <a:rPr lang="es-ES" sz="2300" dirty="0" smtClean="0">
                <a:solidFill>
                  <a:srgbClr val="000000"/>
                </a:solidFill>
              </a:rPr>
              <a:t> a la UNIVERSITAT</a:t>
            </a:r>
            <a:endParaRPr lang="es-ES" sz="2300" dirty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500" dirty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500" dirty="0" smtClean="0">
              <a:solidFill>
                <a:srgbClr val="000000"/>
              </a:solidFill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5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5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25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dirty="0">
              <a:latin typeface="+mn-lt"/>
            </a:endParaRPr>
          </a:p>
        </p:txBody>
      </p:sp>
      <p:pic>
        <p:nvPicPr>
          <p:cNvPr id="8" name="Imagen 7" descr="ua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611570" cy="881529"/>
          </a:xfrm>
          <a:prstGeom prst="rect">
            <a:avLst/>
          </a:prstGeom>
        </p:spPr>
      </p:pic>
      <p:pic>
        <p:nvPicPr>
          <p:cNvPr id="10" name="Imagen 9" descr="FUABFormació al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1932568" cy="267689"/>
          </a:xfrm>
          <a:prstGeom prst="rect">
            <a:avLst/>
          </a:prstGeom>
        </p:spPr>
      </p:pic>
      <p:pic>
        <p:nvPicPr>
          <p:cNvPr id="12" name="Imagen 11" descr="IMG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8" t="648" r="40329" b="-648"/>
          <a:stretch/>
        </p:blipFill>
        <p:spPr>
          <a:xfrm>
            <a:off x="-14193" y="0"/>
            <a:ext cx="1933896" cy="6957392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2267744" y="1737060"/>
            <a:ext cx="6658769" cy="0"/>
          </a:xfrm>
          <a:prstGeom prst="line">
            <a:avLst/>
          </a:prstGeom>
          <a:ln>
            <a:solidFill>
              <a:srgbClr val="76BF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6477000" y="622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55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 rot="5400000" flipV="1">
            <a:off x="-934957" y="5047533"/>
            <a:ext cx="2660987" cy="1008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 rot="5400000" flipV="1">
            <a:off x="3740627" y="1380062"/>
            <a:ext cx="2660991" cy="8343057"/>
          </a:xfrm>
          <a:prstGeom prst="rect">
            <a:avLst/>
          </a:prstGeom>
          <a:solidFill>
            <a:srgbClr val="70D114"/>
          </a:solidFill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4437112"/>
            <a:ext cx="8326685" cy="864096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es-ES" sz="3200" b="1" dirty="0" smtClean="0">
                <a:solidFill>
                  <a:srgbClr val="FFFFFF"/>
                </a:solidFill>
              </a:rPr>
              <a:t>MOLTES GRÀCIES!</a:t>
            </a:r>
            <a:endParaRPr lang="es-ES" sz="2800" b="1" dirty="0">
              <a:solidFill>
                <a:srgbClr val="FFFFFF"/>
              </a:solidFill>
            </a:endParaRPr>
          </a:p>
        </p:txBody>
      </p:sp>
      <p:pic>
        <p:nvPicPr>
          <p:cNvPr id="8" name="Imagen 7" descr="ua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1611570" cy="881529"/>
          </a:xfrm>
          <a:prstGeom prst="rect">
            <a:avLst/>
          </a:prstGeom>
        </p:spPr>
      </p:pic>
      <p:pic>
        <p:nvPicPr>
          <p:cNvPr id="9" name="Imagen 8" descr="FUABFormació alt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32568" cy="267689"/>
          </a:xfrm>
          <a:prstGeom prst="rect">
            <a:avLst/>
          </a:prstGeom>
        </p:spPr>
      </p:pic>
      <p:pic>
        <p:nvPicPr>
          <p:cNvPr id="12" name="Imagen 11" descr="sortida comerç int 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" b="31507"/>
          <a:stretch/>
        </p:blipFill>
        <p:spPr>
          <a:xfrm>
            <a:off x="-108520" y="660400"/>
            <a:ext cx="9335633" cy="358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2018</TotalTime>
  <Words>251</Words>
  <Application>Microsoft Office PowerPoint</Application>
  <PresentationFormat>Presentación en pantalla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CICLE FORMATIU DE GRAU SUPERIOR  COMERÇ INTERNACIONAL  CENTRE DE FORMACIÓ PROFESSIONAL FUNDACIÓ UAB </vt:lpstr>
      <vt:lpstr>Característiques</vt:lpstr>
      <vt:lpstr>Estructura</vt:lpstr>
      <vt:lpstr>Accés</vt:lpstr>
      <vt:lpstr>Preinscripció i matrícula</vt:lpstr>
      <vt:lpstr>Sortides professionals + Inserció laboral</vt:lpstr>
      <vt:lpstr>MOLTES GRÀCIES!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 Salvador Herreros</dc:creator>
  <cp:lastModifiedBy>M. Àngels Miralpeix Güell</cp:lastModifiedBy>
  <cp:revision>133</cp:revision>
  <cp:lastPrinted>2016-10-21T11:20:06Z</cp:lastPrinted>
  <dcterms:created xsi:type="dcterms:W3CDTF">2015-04-22T16:13:56Z</dcterms:created>
  <dcterms:modified xsi:type="dcterms:W3CDTF">2018-06-01T09:16:18Z</dcterms:modified>
</cp:coreProperties>
</file>