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85" r:id="rId3"/>
    <p:sldId id="257" r:id="rId4"/>
    <p:sldId id="265" r:id="rId5"/>
    <p:sldId id="266" r:id="rId6"/>
    <p:sldId id="264" r:id="rId7"/>
    <p:sldId id="258" r:id="rId8"/>
    <p:sldId id="268" r:id="rId9"/>
    <p:sldId id="269" r:id="rId10"/>
    <p:sldId id="270" r:id="rId11"/>
    <p:sldId id="282" r:id="rId12"/>
    <p:sldId id="272" r:id="rId13"/>
    <p:sldId id="273" r:id="rId14"/>
    <p:sldId id="267" r:id="rId15"/>
    <p:sldId id="271" r:id="rId16"/>
    <p:sldId id="259" r:id="rId17"/>
    <p:sldId id="260" r:id="rId18"/>
    <p:sldId id="274" r:id="rId19"/>
    <p:sldId id="286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591BF-E38C-41B2-A9AC-84C25E7AC16D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025C-1A81-40F2-9778-66B8BBAC790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577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About the </a:t>
            </a:r>
            <a:r>
              <a:rPr lang="en-GB" b="1" noProof="0" dirty="0" smtClean="0"/>
              <a:t>scope</a:t>
            </a:r>
            <a:r>
              <a:rPr lang="en-GB" noProof="0" dirty="0" smtClean="0"/>
              <a:t>, as I mention</a:t>
            </a:r>
            <a:r>
              <a:rPr lang="en-GB" baseline="0" noProof="0" dirty="0" smtClean="0"/>
              <a:t>, it is only the ESAGED. 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Our </a:t>
            </a:r>
            <a:r>
              <a:rPr lang="en-GB" b="1" baseline="0" noProof="0" dirty="0" smtClean="0"/>
              <a:t>structure</a:t>
            </a:r>
            <a:r>
              <a:rPr lang="en-GB" baseline="0" noProof="0" dirty="0" smtClean="0"/>
              <a:t> is also </a:t>
            </a:r>
            <a:r>
              <a:rPr lang="en-GB" b="1" baseline="0" noProof="0" dirty="0" smtClean="0"/>
              <a:t>organized in two big areas</a:t>
            </a:r>
            <a:r>
              <a:rPr lang="en-GB" baseline="0" noProof="0" dirty="0" smtClean="0"/>
              <a:t>: one </a:t>
            </a:r>
            <a:r>
              <a:rPr lang="en-GB" b="1" baseline="0" noProof="0" dirty="0" smtClean="0"/>
              <a:t>internal</a:t>
            </a:r>
            <a:r>
              <a:rPr lang="en-GB" baseline="0" noProof="0" dirty="0" smtClean="0"/>
              <a:t>, with different departments as you can see in the slide: management, consulting, research, training,… and </a:t>
            </a:r>
            <a:r>
              <a:rPr lang="en-GB" b="1" baseline="0" noProof="0" dirty="0" smtClean="0"/>
              <a:t>another one</a:t>
            </a:r>
            <a:r>
              <a:rPr lang="en-GB" baseline="0" noProof="0" dirty="0" smtClean="0"/>
              <a:t>, where we have an academic council, and an advisory council in which there are different public and private organizations.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This is the scope for the certification of the system.</a:t>
            </a:r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73C9-C69B-6D4C-AD56-F558582497E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34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7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071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12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300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3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180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4314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024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116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500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646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A628E5-70F3-490B-ADBD-9047A2E48B10}" type="datetimeFigureOut">
              <a:rPr lang="ca-ES" smtClean="0"/>
              <a:t>4/6/2018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F2757F-4E0F-4D9A-A84C-610B9DFBF47A}" type="slidenum">
              <a:rPr lang="ca-ES" smtClean="0"/>
              <a:t>‹Nº›</a:t>
            </a:fld>
            <a:endParaRPr lang="ca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88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5545"/>
          <a:stretch/>
        </p:blipFill>
        <p:spPr>
          <a:xfrm>
            <a:off x="1" y="0"/>
            <a:ext cx="12191999" cy="63623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40946" y="1753985"/>
            <a:ext cx="12192000" cy="3412619"/>
          </a:xfrm>
          <a:solidFill>
            <a:schemeClr val="bg1">
              <a:alpha val="72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s-ES" sz="5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L’Escola</a:t>
            </a:r>
            <a:r>
              <a:rPr lang="es-ES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Superior d’Arxivística </a:t>
            </a:r>
            <a:br>
              <a:rPr lang="es-ES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 Gestió de Documents</a:t>
            </a:r>
            <a:br>
              <a:rPr lang="es-ES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s-ES" sz="7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es-ES" sz="7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ESAGED-</a:t>
            </a:r>
            <a:endParaRPr lang="es-ES" sz="7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29572" y="6362354"/>
            <a:ext cx="12021482" cy="550238"/>
            <a:chOff x="129572" y="6362354"/>
            <a:chExt cx="12021482" cy="550238"/>
          </a:xfrm>
        </p:grpSpPr>
        <p:pic>
          <p:nvPicPr>
            <p:cNvPr id="7" name="Imagen 6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8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76674" y="188517"/>
            <a:ext cx="10058400" cy="954087"/>
          </a:xfrm>
        </p:spPr>
        <p:txBody>
          <a:bodyPr/>
          <a:lstStyle/>
          <a:p>
            <a:pPr algn="ctr"/>
            <a:r>
              <a:rPr lang="es-ES" b="1" dirty="0" smtClean="0"/>
              <a:t>ESAGED – </a:t>
            </a:r>
            <a:r>
              <a:rPr lang="es-ES" b="1" dirty="0" err="1" smtClean="0"/>
              <a:t>Aliances</a:t>
            </a:r>
            <a:r>
              <a:rPr lang="es-ES" b="1" dirty="0" smtClean="0"/>
              <a:t> </a:t>
            </a:r>
            <a:r>
              <a:rPr lang="es-ES" b="1" dirty="0" err="1" smtClean="0"/>
              <a:t>internacionals</a:t>
            </a:r>
            <a:endParaRPr lang="es-ES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940" t="12482" r="1790" b="6901"/>
          <a:stretch/>
        </p:blipFill>
        <p:spPr>
          <a:xfrm>
            <a:off x="946431" y="1205077"/>
            <a:ext cx="10426700" cy="4910138"/>
          </a:xfrm>
          <a:prstGeom prst="rect">
            <a:avLst/>
          </a:prstGeom>
        </p:spPr>
      </p:pic>
      <p:pic>
        <p:nvPicPr>
          <p:cNvPr id="6" name="Imagen 5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3949" y="3728950"/>
            <a:ext cx="25603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Mèxic</a:t>
            </a:r>
          </a:p>
          <a:p>
            <a:r>
              <a:rPr lang="ca-ES" sz="1600" dirty="0" smtClean="0"/>
              <a:t>Guatemala</a:t>
            </a:r>
          </a:p>
          <a:p>
            <a:r>
              <a:rPr lang="ca-ES" sz="1600" dirty="0" smtClean="0"/>
              <a:t>República Dominicana</a:t>
            </a:r>
          </a:p>
          <a:p>
            <a:r>
              <a:rPr lang="ca-ES" sz="1600" dirty="0" smtClean="0"/>
              <a:t>Costa Rica</a:t>
            </a:r>
          </a:p>
          <a:p>
            <a:r>
              <a:rPr lang="ca-ES" sz="1600" dirty="0" smtClean="0"/>
              <a:t>Colòmbia</a:t>
            </a:r>
          </a:p>
          <a:p>
            <a:r>
              <a:rPr lang="ca-ES" sz="1600" dirty="0" smtClean="0"/>
              <a:t>Equador</a:t>
            </a:r>
          </a:p>
          <a:p>
            <a:r>
              <a:rPr lang="ca-ES" sz="1600" dirty="0" smtClean="0"/>
              <a:t>Perú</a:t>
            </a:r>
          </a:p>
          <a:p>
            <a:r>
              <a:rPr lang="ca-ES" sz="1600" dirty="0" smtClean="0"/>
              <a:t>Bolívia</a:t>
            </a:r>
          </a:p>
          <a:p>
            <a:r>
              <a:rPr lang="ca-ES" sz="1600" dirty="0" smtClean="0"/>
              <a:t>Uruguai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281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8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63290" y="2561844"/>
            <a:ext cx="5265420" cy="1734312"/>
          </a:xfrm>
        </p:spPr>
        <p:txBody>
          <a:bodyPr>
            <a:normAutofit/>
          </a:bodyPr>
          <a:lstStyle/>
          <a:p>
            <a:pPr algn="ctr"/>
            <a:r>
              <a:rPr lang="ca-ES" sz="9600" b="1" dirty="0" smtClean="0">
                <a:solidFill>
                  <a:srgbClr val="002060"/>
                </a:solidFill>
              </a:rPr>
              <a:t>Formació</a:t>
            </a:r>
            <a:endParaRPr lang="ca-ES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8343" r="6568"/>
          <a:stretch/>
        </p:blipFill>
        <p:spPr>
          <a:xfrm>
            <a:off x="-32084" y="-16042"/>
            <a:ext cx="12224084" cy="6768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884" y="254519"/>
            <a:ext cx="12095017" cy="1450757"/>
          </a:xfrm>
        </p:spPr>
        <p:txBody>
          <a:bodyPr>
            <a:normAutofit/>
          </a:bodyPr>
          <a:lstStyle/>
          <a:p>
            <a:r>
              <a:rPr lang="ca-ES" b="1" dirty="0" smtClean="0"/>
              <a:t>Màster </a:t>
            </a:r>
            <a:r>
              <a:rPr lang="ca-ES" b="1" dirty="0"/>
              <a:t>en </a:t>
            </a:r>
            <a:r>
              <a:rPr lang="ca-ES" b="1" dirty="0" smtClean="0"/>
              <a:t>Arxivística </a:t>
            </a:r>
            <a:r>
              <a:rPr lang="es-ES" b="1" dirty="0"/>
              <a:t>i</a:t>
            </a:r>
            <a:r>
              <a:rPr lang="es-ES" b="1" dirty="0" smtClean="0"/>
              <a:t> Gestió </a:t>
            </a:r>
            <a:r>
              <a:rPr lang="es-ES" b="1" dirty="0"/>
              <a:t>de </a:t>
            </a:r>
            <a:r>
              <a:rPr lang="es-ES" b="1" dirty="0" smtClean="0"/>
              <a:t>Documents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0758" y="1999703"/>
            <a:ext cx="10587060" cy="4043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120 ECTS (2 anys)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Màster oficial. Presencial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Coneixements fonamentals en arxivística i gestió de documents (visió integral)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Transformació de la professió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Accés al programa de Doctorat</a:t>
            </a:r>
            <a:endParaRPr lang="ca-ES" sz="2400" b="1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186560" y="6325049"/>
            <a:ext cx="12021482" cy="550238"/>
            <a:chOff x="129572" y="6362354"/>
            <a:chExt cx="12021482" cy="550238"/>
          </a:xfrm>
        </p:grpSpPr>
        <p:pic>
          <p:nvPicPr>
            <p:cNvPr id="6" name="Imagen 5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5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b="15232"/>
          <a:stretch/>
        </p:blipFill>
        <p:spPr>
          <a:xfrm>
            <a:off x="0" y="-48126"/>
            <a:ext cx="12192000" cy="63847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06793" cy="1450757"/>
          </a:xfrm>
        </p:spPr>
        <p:txBody>
          <a:bodyPr/>
          <a:lstStyle/>
          <a:p>
            <a:r>
              <a:rPr lang="es-ES" b="1" dirty="0" err="1" smtClean="0"/>
              <a:t>Màster</a:t>
            </a:r>
            <a:r>
              <a:rPr lang="es-ES" b="1" dirty="0" smtClean="0"/>
              <a:t> en Gestió Documental, </a:t>
            </a:r>
            <a:r>
              <a:rPr lang="es-ES" b="1" dirty="0" err="1" smtClean="0"/>
              <a:t>Transparència</a:t>
            </a:r>
            <a:r>
              <a:rPr lang="es-ES" b="1" dirty="0" smtClean="0"/>
              <a:t> </a:t>
            </a:r>
            <a:r>
              <a:rPr lang="es-ES" b="1" dirty="0"/>
              <a:t>i</a:t>
            </a:r>
            <a:r>
              <a:rPr lang="es-ES" b="1" dirty="0" smtClean="0"/>
              <a:t> </a:t>
            </a:r>
            <a:r>
              <a:rPr lang="es-ES" b="1" dirty="0" err="1" smtClean="0"/>
              <a:t>Accés</a:t>
            </a:r>
            <a:r>
              <a:rPr lang="es-ES" b="1" dirty="0" smtClean="0"/>
              <a:t> a la </a:t>
            </a:r>
            <a:r>
              <a:rPr lang="es-ES" b="1" dirty="0" err="1" smtClean="0"/>
              <a:t>Informació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79" y="2072088"/>
            <a:ext cx="10873047" cy="407932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60 ECTS (1 any)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Màster oficial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Modalitat online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Coneixements especialitzats (Open Data, Govern Obert, Transparència, Gestió Documental...)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Accés al programa de Doctorat</a:t>
            </a:r>
            <a:endParaRPr lang="ca-ES" sz="2400" b="1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129572" y="6362354"/>
            <a:ext cx="12021482" cy="550238"/>
            <a:chOff x="129572" y="6362354"/>
            <a:chExt cx="12021482" cy="550238"/>
          </a:xfrm>
        </p:grpSpPr>
        <p:pic>
          <p:nvPicPr>
            <p:cNvPr id="6" name="Imagen 5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9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621" t="26562" r="24963" b="19791"/>
          <a:stretch/>
        </p:blipFill>
        <p:spPr>
          <a:xfrm>
            <a:off x="945393" y="304800"/>
            <a:ext cx="10222267" cy="5882087"/>
          </a:xfrm>
          <a:prstGeom prst="rect">
            <a:avLst/>
          </a:prstGeom>
        </p:spPr>
      </p:pic>
      <p:pic>
        <p:nvPicPr>
          <p:cNvPr id="4" name="Imagen 3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/>
        </p:nvSpPr>
        <p:spPr>
          <a:xfrm>
            <a:off x="4121624" y="3289110"/>
            <a:ext cx="3620399" cy="2897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CuadroTexto 7"/>
          <p:cNvSpPr txBox="1"/>
          <p:nvPr/>
        </p:nvSpPr>
        <p:spPr>
          <a:xfrm>
            <a:off x="6857999" y="2338317"/>
            <a:ext cx="1569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600" dirty="0" smtClean="0">
                <a:solidFill>
                  <a:srgbClr val="FF0000"/>
                </a:solidFill>
              </a:rPr>
              <a:t>!!!</a:t>
            </a:r>
            <a:endParaRPr lang="ca-ES" sz="9600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621" t="26562" r="24963" b="19791"/>
          <a:stretch/>
        </p:blipFill>
        <p:spPr>
          <a:xfrm>
            <a:off x="945393" y="304800"/>
            <a:ext cx="10222267" cy="5882087"/>
          </a:xfrm>
          <a:prstGeom prst="rect">
            <a:avLst/>
          </a:prstGeom>
        </p:spPr>
      </p:pic>
      <p:pic>
        <p:nvPicPr>
          <p:cNvPr id="4" name="Imagen 3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/>
        </p:nvSpPr>
        <p:spPr>
          <a:xfrm>
            <a:off x="7533574" y="3289110"/>
            <a:ext cx="3620399" cy="2897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uadroTexto 6"/>
          <p:cNvSpPr txBox="1"/>
          <p:nvPr/>
        </p:nvSpPr>
        <p:spPr>
          <a:xfrm>
            <a:off x="10622507" y="2461013"/>
            <a:ext cx="1569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600" dirty="0" smtClean="0">
                <a:solidFill>
                  <a:srgbClr val="FF0000"/>
                </a:solidFill>
              </a:rPr>
              <a:t>!!!</a:t>
            </a:r>
            <a:endParaRPr lang="ca-ES" sz="9600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b="14621"/>
          <a:stretch/>
        </p:blipFill>
        <p:spPr>
          <a:xfrm>
            <a:off x="-40946" y="-32084"/>
            <a:ext cx="12192000" cy="63944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-54425"/>
            <a:ext cx="10058400" cy="1170722"/>
          </a:xfrm>
        </p:spPr>
        <p:txBody>
          <a:bodyPr/>
          <a:lstStyle/>
          <a:p>
            <a:r>
              <a:rPr lang="ca-ES" b="1" dirty="0" smtClean="0">
                <a:solidFill>
                  <a:schemeClr val="accent2"/>
                </a:solidFill>
              </a:rPr>
              <a:t>Sortides professionals</a:t>
            </a:r>
            <a:endParaRPr lang="ca-ES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7774" y="1327938"/>
            <a:ext cx="10885170" cy="756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88,9 %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d’inserció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laboral – Borsa de Treball per a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alumnes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exalumnes</a:t>
            </a:r>
            <a:endParaRPr lang="es-E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Serveis d’arxius de les administracions autonòmica, local i estatal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Arxius d’empreses de serveis de banca i financeres, assegurances, assessories jurídiques i fiscals, consultories…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Empreses d’organització i custòdia d’arxius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Arxius d’universitats i centres docents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Arxius d’institucions i entitats públiques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Arxius d’empreses del sector químic, farmacèutic i clínic</a:t>
            </a:r>
            <a:endParaRPr lang="ca-E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b="14621"/>
          <a:stretch/>
        </p:blipFill>
        <p:spPr>
          <a:xfrm>
            <a:off x="0" y="-32084"/>
            <a:ext cx="12192000" cy="63944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0722"/>
          </a:xfrm>
        </p:spPr>
        <p:txBody>
          <a:bodyPr/>
          <a:lstStyle/>
          <a:p>
            <a:r>
              <a:rPr lang="ca-ES" b="1" dirty="0" smtClean="0">
                <a:solidFill>
                  <a:schemeClr val="accent2"/>
                </a:solidFill>
              </a:rPr>
              <a:t>Sortides professionals</a:t>
            </a:r>
            <a:endParaRPr lang="ca-ES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768865"/>
            <a:ext cx="10885170" cy="43646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Empreses de tecnologia de la informació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Arxius de mitjans de comunicació (televisió, ràdio i premsa)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Arxius d’associacions, entitats privades i col·legis professionals.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Arxius d’institucions eclesiàstiques.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Accés directe al programa de </a:t>
            </a:r>
            <a:r>
              <a:rPr lang="ca-ES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Doctorat</a:t>
            </a:r>
            <a:r>
              <a:rPr lang="ca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Organismes internacionals?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18372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29572" y="6362354"/>
            <a:ext cx="12021482" cy="550238"/>
            <a:chOff x="129572" y="6362354"/>
            <a:chExt cx="12021482" cy="550238"/>
          </a:xfrm>
        </p:grpSpPr>
        <p:pic>
          <p:nvPicPr>
            <p:cNvPr id="6" name="Imagen 5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3832169" y="3898979"/>
            <a:ext cx="8096596" cy="997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7200" b="1" dirty="0" smtClean="0"/>
              <a:t>Formació continuada</a:t>
            </a:r>
            <a:endParaRPr lang="ca-ES" sz="7200" b="1" dirty="0"/>
          </a:p>
        </p:txBody>
      </p:sp>
    </p:spTree>
    <p:extLst>
      <p:ext uri="{BB962C8B-B14F-4D97-AF65-F5344CB8AC3E}">
        <p14:creationId xmlns:p14="http://schemas.microsoft.com/office/powerpoint/2010/main" val="31474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b="18372"/>
          <a:stretch/>
        </p:blipFill>
        <p:spPr>
          <a:xfrm>
            <a:off x="0" y="-48126"/>
            <a:ext cx="12192000" cy="6400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b="1" dirty="0" smtClean="0"/>
              <a:t>Postgrau en Direcció Executiva </a:t>
            </a:r>
            <a:endParaRPr lang="ca-E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952057"/>
            <a:ext cx="10789920" cy="4185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Postgrau en Direcció Executiva de Serveis de Gestió de Documents i Arxius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30 ECTS (2 anys)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Modalitat online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Coneixements especialitzats (Polítiques de gestió, Direcció estratègica, Gestió econòmica, Comunicació i màrqueting, Recursos humans...)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Treball Final de Postgrau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29572" y="6362354"/>
            <a:ext cx="12021482" cy="550238"/>
            <a:chOff x="129572" y="6362354"/>
            <a:chExt cx="12021482" cy="550238"/>
          </a:xfrm>
        </p:grpSpPr>
        <p:pic>
          <p:nvPicPr>
            <p:cNvPr id="6" name="Imagen 5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1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b="14424"/>
          <a:stretch/>
        </p:blipFill>
        <p:spPr>
          <a:xfrm>
            <a:off x="0" y="-32084"/>
            <a:ext cx="12192000" cy="6352673"/>
          </a:xfrm>
          <a:prstGeom prst="rect">
            <a:avLst/>
          </a:prstGeom>
        </p:spPr>
      </p:pic>
      <p:pic>
        <p:nvPicPr>
          <p:cNvPr id="4" name="Imagen 3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2020" y="401180"/>
            <a:ext cx="1125411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s-ES" sz="1400" dirty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ES" sz="1400" dirty="0" smtClean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ES" sz="1400" dirty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ES" sz="1400" dirty="0" smtClean="0">
              <a:solidFill>
                <a:srgbClr val="00008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Antecedents</a:t>
            </a:r>
            <a:endParaRPr lang="ca-E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ca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2001. La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UAB i l’Associació d’Arxivers de Catalunya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imparteixen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màster en arxivística. </a:t>
            </a: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Pal·liar el dèficit formatiu del sector</a:t>
            </a:r>
            <a:endParaRPr lang="ca-E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a-E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Posteriorment, amb l'Associació d’Arxivers, proposta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nous estudis. </a:t>
            </a: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 estudiantes universitaris de segon cicle</a:t>
            </a:r>
          </a:p>
          <a:p>
            <a:pPr algn="just">
              <a:spcAft>
                <a:spcPts val="0"/>
              </a:spcAft>
            </a:pPr>
            <a:endParaRPr lang="ca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 de l’Escola</a:t>
            </a:r>
            <a:endParaRPr lang="ca-E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a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 de 2002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crea l’Escola Superior d’Arxivística 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Gestió de Documents (ESAGED) vinculada a la UAB i integrada en la Fundació UAB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Setembre de 2002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s’inicia el Graduat Superior en Arxivística 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Gestió de Documents. </a:t>
            </a: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 propi, de dos anys de duració </a:t>
            </a:r>
            <a:r>
              <a:rPr lang="ca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crèdits de docència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Màster propi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2009-2010. </a:t>
            </a: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Màster oficial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2010/2011</a:t>
            </a:r>
            <a:endParaRPr lang="ca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47" y="648326"/>
            <a:ext cx="2861278" cy="48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61" y="178229"/>
            <a:ext cx="1880470" cy="142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4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1" b="6578"/>
          <a:stretch/>
        </p:blipFill>
        <p:spPr>
          <a:xfrm>
            <a:off x="0" y="-32085"/>
            <a:ext cx="12192000" cy="63847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72" y="290329"/>
            <a:ext cx="12062428" cy="1450757"/>
          </a:xfrm>
        </p:spPr>
        <p:txBody>
          <a:bodyPr>
            <a:noAutofit/>
          </a:bodyPr>
          <a:lstStyle/>
          <a:p>
            <a:r>
              <a:rPr lang="ca-ES" sz="5200" b="1" dirty="0" smtClean="0"/>
              <a:t>Postgrau en Gestió de Documents Electrònics</a:t>
            </a:r>
            <a:endParaRPr lang="ca-ES" sz="5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6674" y="2058982"/>
            <a:ext cx="11115326" cy="42005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30 ECTS (2 anys</a:t>
            </a:r>
            <a:r>
              <a:rPr lang="ca-ES" sz="2400" b="1" dirty="0" smtClean="0"/>
              <a:t>)</a:t>
            </a:r>
            <a:endParaRPr lang="ca-ES" sz="2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Modalitat </a:t>
            </a:r>
            <a:r>
              <a:rPr lang="ca-ES" sz="2400" b="1" dirty="0" err="1" smtClean="0"/>
              <a:t>semipresencial</a:t>
            </a:r>
            <a:r>
              <a:rPr lang="ca-ES" sz="2400" b="1" dirty="0" smtClean="0"/>
              <a:t>. EAPC</a:t>
            </a:r>
            <a:endParaRPr lang="ca-ES" sz="2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Coneixements especialitzats (Preservació digital, Sistemes de gestió de documents electrònics, Arquitectura de sistemes, Big Data, Preservació digital de xarxes socials, visites centres...)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Treball Final de </a:t>
            </a:r>
            <a:r>
              <a:rPr lang="ca-ES" sz="2400" b="1" dirty="0" smtClean="0"/>
              <a:t>Postgrau</a:t>
            </a:r>
            <a:endParaRPr lang="ca-ES" sz="2400" b="1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129572" y="6362354"/>
            <a:ext cx="12021482" cy="550238"/>
            <a:chOff x="129572" y="6362354"/>
            <a:chExt cx="12021482" cy="550238"/>
          </a:xfrm>
        </p:grpSpPr>
        <p:pic>
          <p:nvPicPr>
            <p:cNvPr id="6" name="Imagen 5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8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1"/>
          <a:stretch/>
        </p:blipFill>
        <p:spPr>
          <a:xfrm>
            <a:off x="0" y="0"/>
            <a:ext cx="12192000" cy="63045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262" y="493404"/>
            <a:ext cx="11521440" cy="1450757"/>
          </a:xfrm>
        </p:spPr>
        <p:txBody>
          <a:bodyPr/>
          <a:lstStyle/>
          <a:p>
            <a:r>
              <a:rPr lang="es-ES" b="1" dirty="0" err="1" smtClean="0"/>
              <a:t>Postgrau</a:t>
            </a:r>
            <a:r>
              <a:rPr lang="es-ES" b="1" dirty="0" smtClean="0"/>
              <a:t> en Gestió, </a:t>
            </a:r>
            <a:r>
              <a:rPr lang="es-ES" b="1" dirty="0" err="1" smtClean="0"/>
              <a:t>Preservació</a:t>
            </a:r>
            <a:r>
              <a:rPr lang="es-ES" b="1" dirty="0" smtClean="0"/>
              <a:t> </a:t>
            </a:r>
            <a:r>
              <a:rPr lang="es-ES" b="1" dirty="0"/>
              <a:t>i</a:t>
            </a:r>
            <a:r>
              <a:rPr lang="es-ES" b="1" dirty="0" smtClean="0"/>
              <a:t> </a:t>
            </a:r>
            <a:r>
              <a:rPr lang="es-ES" b="1" dirty="0" err="1" smtClean="0"/>
              <a:t>Difusió</a:t>
            </a:r>
            <a:r>
              <a:rPr lang="es-ES" b="1" dirty="0" smtClean="0"/>
              <a:t> </a:t>
            </a:r>
            <a:r>
              <a:rPr lang="es-ES" b="1" dirty="0" err="1" smtClean="0"/>
              <a:t>d’Arxius</a:t>
            </a:r>
            <a:r>
              <a:rPr lang="es-ES" b="1" dirty="0" smtClean="0"/>
              <a:t> </a:t>
            </a:r>
            <a:r>
              <a:rPr lang="es-ES" b="1" dirty="0" err="1" smtClean="0"/>
              <a:t>Fotogràfic</a:t>
            </a:r>
            <a:r>
              <a:rPr lang="es-ES" b="1" dirty="0" err="1"/>
              <a:t>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4152" y="2353583"/>
            <a:ext cx="11177848" cy="36232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30 ECTS (2 anys)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Modalitat online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Coneixements especialitzats (Patrimoni fotogràfic, Software de gestió i difusió, Identificació de procediments fotogràfics, preservació...)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Treball Final de Postgrau</a:t>
            </a:r>
            <a:endParaRPr lang="ca-ES" sz="2400" b="1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129572" y="6362354"/>
            <a:ext cx="12021482" cy="550238"/>
            <a:chOff x="129572" y="6362354"/>
            <a:chExt cx="12021482" cy="550238"/>
          </a:xfrm>
        </p:grpSpPr>
        <p:pic>
          <p:nvPicPr>
            <p:cNvPr id="6" name="Imagen 5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79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b="12935"/>
          <a:stretch/>
        </p:blipFill>
        <p:spPr>
          <a:xfrm>
            <a:off x="0" y="-32084"/>
            <a:ext cx="12192000" cy="6400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b="1" dirty="0" smtClean="0"/>
              <a:t>Curs en Arxius </a:t>
            </a:r>
            <a:r>
              <a:rPr lang="ca-ES" sz="5400" b="1" dirty="0"/>
              <a:t>i</a:t>
            </a:r>
            <a:r>
              <a:rPr lang="ca-ES" sz="5400" b="1" dirty="0" smtClean="0"/>
              <a:t> Drets Humans </a:t>
            </a:r>
            <a:endParaRPr lang="ca-E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4152" y="2138795"/>
            <a:ext cx="10914611" cy="3564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8 ECTS (curs d’especialització)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Modalitat online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Coneixements especialitzats (Memòria històrica, tractament arxivístic, polítiques d’accés i polítiques de desclassificació, reparació víctimes conflictes, justícia...)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Accés lliure</a:t>
            </a:r>
          </a:p>
          <a:p>
            <a:pPr marL="0" indent="0">
              <a:lnSpc>
                <a:spcPct val="150000"/>
              </a:lnSpc>
              <a:buNone/>
            </a:pPr>
            <a:endParaRPr lang="ca-ES" sz="2400" dirty="0" smtClean="0"/>
          </a:p>
        </p:txBody>
      </p:sp>
      <p:grpSp>
        <p:nvGrpSpPr>
          <p:cNvPr id="5" name="Grupo 4"/>
          <p:cNvGrpSpPr/>
          <p:nvPr/>
        </p:nvGrpSpPr>
        <p:grpSpPr>
          <a:xfrm>
            <a:off x="129572" y="6362354"/>
            <a:ext cx="12021482" cy="550238"/>
            <a:chOff x="129572" y="6362354"/>
            <a:chExt cx="12021482" cy="550238"/>
          </a:xfrm>
        </p:grpSpPr>
        <p:pic>
          <p:nvPicPr>
            <p:cNvPr id="6" name="Imagen 5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5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 b="14185"/>
          <a:stretch/>
        </p:blipFill>
        <p:spPr>
          <a:xfrm>
            <a:off x="0" y="-16041"/>
            <a:ext cx="12192000" cy="63526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b="1" dirty="0" smtClean="0"/>
              <a:t>Pla de formació en ISO 30300</a:t>
            </a:r>
            <a:endParaRPr lang="ca-ES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101850"/>
            <a:ext cx="10789920" cy="38112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b="1" dirty="0" smtClean="0"/>
              <a:t> 2 </a:t>
            </a:r>
            <a:r>
              <a:rPr lang="ca-ES" sz="2400" b="1" dirty="0" smtClean="0"/>
              <a:t>cursos (es poden cursar de forma independent):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b="1" dirty="0" smtClean="0"/>
              <a:t>Implantació d’un SGD segons la norma ISO 30301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sz="2400" b="1" dirty="0" smtClean="0"/>
              <a:t>Auditoria de SGD segons la norma ISO 30301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Modalitat online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Coneixements especialitzats (requisits, implantació, auditoria, certificació...)</a:t>
            </a:r>
            <a:endParaRPr lang="ca-ES" sz="2400" b="1" dirty="0" smtClean="0"/>
          </a:p>
        </p:txBody>
      </p:sp>
      <p:grpSp>
        <p:nvGrpSpPr>
          <p:cNvPr id="6" name="Grupo 5"/>
          <p:cNvGrpSpPr/>
          <p:nvPr/>
        </p:nvGrpSpPr>
        <p:grpSpPr>
          <a:xfrm>
            <a:off x="129572" y="6362354"/>
            <a:ext cx="12021482" cy="550238"/>
            <a:chOff x="129572" y="6362354"/>
            <a:chExt cx="12021482" cy="550238"/>
          </a:xfrm>
        </p:grpSpPr>
        <p:pic>
          <p:nvPicPr>
            <p:cNvPr id="7" name="Imagen 6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9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b="4702"/>
          <a:stretch/>
        </p:blipFill>
        <p:spPr>
          <a:xfrm>
            <a:off x="0" y="0"/>
            <a:ext cx="12192000" cy="63205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86603"/>
            <a:ext cx="11582400" cy="1450757"/>
          </a:xfrm>
        </p:spPr>
        <p:txBody>
          <a:bodyPr>
            <a:noAutofit/>
          </a:bodyPr>
          <a:lstStyle/>
          <a:p>
            <a:r>
              <a:rPr lang="ca-ES" sz="5400" b="1" dirty="0" smtClean="0"/>
              <a:t>Curs en gestió de documents </a:t>
            </a:r>
            <a:r>
              <a:rPr lang="ca-ES" sz="5400" b="1" dirty="0"/>
              <a:t>i</a:t>
            </a:r>
            <a:r>
              <a:rPr lang="ca-ES" sz="5400" b="1" dirty="0" smtClean="0"/>
              <a:t> arxiu a l’empresa</a:t>
            </a:r>
            <a:endParaRPr lang="ca-ES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6674" y="2023963"/>
            <a:ext cx="10789920" cy="3564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b="1" dirty="0" smtClean="0"/>
              <a:t> </a:t>
            </a:r>
            <a:r>
              <a:rPr lang="ca-ES" sz="2400" b="1" dirty="0" smtClean="0"/>
              <a:t>0,5 ECTS (curs introductori). Públic no especialitzat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Modalitat online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Coneixements bàsics (Documents, tipologies, circuïts administratius, normalització, processos de gestió documental...)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/>
              <a:t> Accés lliure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29572" y="6362354"/>
            <a:ext cx="12021482" cy="550238"/>
            <a:chOff x="129572" y="6362354"/>
            <a:chExt cx="12021482" cy="550238"/>
          </a:xfrm>
        </p:grpSpPr>
        <p:pic>
          <p:nvPicPr>
            <p:cNvPr id="6" name="Imagen 5" descr="/Users/ferrangallart/Desktop/logos UAB 2017-01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2" y="6482555"/>
              <a:ext cx="1894205" cy="30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09" y="6362354"/>
              <a:ext cx="1555845" cy="55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7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56782" y="272536"/>
            <a:ext cx="10058400" cy="954087"/>
          </a:xfrm>
        </p:spPr>
        <p:txBody>
          <a:bodyPr>
            <a:normAutofit/>
          </a:bodyPr>
          <a:lstStyle/>
          <a:p>
            <a:pPr algn="ctr"/>
            <a:r>
              <a:rPr lang="ca-ES" b="1" dirty="0" smtClean="0"/>
              <a:t>L’</a:t>
            </a:r>
            <a:r>
              <a:rPr lang="es-ES" b="1" dirty="0" smtClean="0"/>
              <a:t>ESAGED – </a:t>
            </a:r>
            <a:r>
              <a:rPr lang="es-ES" b="1" dirty="0" err="1" smtClean="0"/>
              <a:t>Alumnes</a:t>
            </a:r>
            <a:r>
              <a:rPr lang="es-ES" b="1" dirty="0" smtClean="0"/>
              <a:t> de + de 25 </a:t>
            </a:r>
            <a:r>
              <a:rPr lang="es-ES" b="1" dirty="0" err="1" smtClean="0"/>
              <a:t>països</a:t>
            </a:r>
            <a:endParaRPr lang="ca-ES" b="1" dirty="0"/>
          </a:p>
        </p:txBody>
      </p:sp>
      <p:pic>
        <p:nvPicPr>
          <p:cNvPr id="6" name="Imagen 5" descr="/Users/ferrangallart/Desktop/logos UAB 2017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285" t="11898" r="2038" b="8059"/>
          <a:stretch/>
        </p:blipFill>
        <p:spPr>
          <a:xfrm>
            <a:off x="937137" y="1432774"/>
            <a:ext cx="10297689" cy="48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 b="14424"/>
          <a:stretch/>
        </p:blipFill>
        <p:spPr>
          <a:xfrm>
            <a:off x="0" y="0"/>
            <a:ext cx="12192000" cy="63526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611" y="650255"/>
            <a:ext cx="10058400" cy="1450757"/>
          </a:xfrm>
        </p:spPr>
        <p:txBody>
          <a:bodyPr/>
          <a:lstStyle/>
          <a:p>
            <a:r>
              <a:rPr lang="ca-ES" b="1" dirty="0" smtClean="0"/>
              <a:t>L’ESAGED </a:t>
            </a:r>
            <a:r>
              <a:rPr lang="ca-ES" b="1" dirty="0"/>
              <a:t>(</a:t>
            </a:r>
            <a:r>
              <a:rPr lang="ca-ES" b="1" dirty="0" smtClean="0"/>
              <a:t>2002)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6674" y="2256496"/>
            <a:ext cx="10432342" cy="38607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Projecte docent a </a:t>
            </a:r>
            <a:r>
              <a:rPr lang="ca-ES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nivell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universitari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Reivindicació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col·lectiu professional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Posicionament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l’arxivística com a disciplina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professionalizadora</a:t>
            </a:r>
            <a:endParaRPr lang="ca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Visió </a:t>
            </a:r>
            <a:r>
              <a:rPr lang="ca-ES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patrimoni + gestió documental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Iniciativa </a:t>
            </a:r>
            <a:r>
              <a:rPr lang="ca-ES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pionera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l’Estado espanyol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  <p:pic>
        <p:nvPicPr>
          <p:cNvPr id="7" name="Imagen 6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47" y="648326"/>
            <a:ext cx="2861278" cy="48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61" y="178229"/>
            <a:ext cx="1880470" cy="142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572" t="13194" r="6467" b="17535"/>
          <a:stretch/>
        </p:blipFill>
        <p:spPr>
          <a:xfrm>
            <a:off x="552657" y="215900"/>
            <a:ext cx="11084108" cy="60833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791570" y="2101755"/>
            <a:ext cx="1569493" cy="53226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572" t="13194" r="6467" b="17535"/>
          <a:stretch/>
        </p:blipFill>
        <p:spPr>
          <a:xfrm>
            <a:off x="552657" y="215900"/>
            <a:ext cx="11084108" cy="608330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91570" y="2101755"/>
            <a:ext cx="3272430" cy="2673445"/>
            <a:chOff x="791570" y="2101755"/>
            <a:chExt cx="3272430" cy="2673445"/>
          </a:xfrm>
        </p:grpSpPr>
        <p:sp>
          <p:nvSpPr>
            <p:cNvPr id="3" name="Rectángulo redondeado 2"/>
            <p:cNvSpPr/>
            <p:nvPr/>
          </p:nvSpPr>
          <p:spPr>
            <a:xfrm>
              <a:off x="1511300" y="3924300"/>
              <a:ext cx="2552700" cy="850900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791570" y="2101755"/>
              <a:ext cx="1569493" cy="532263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1255595" y="2634018"/>
              <a:ext cx="0" cy="171573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V="1">
              <a:off x="1248772" y="4341030"/>
              <a:ext cx="276176" cy="872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n 16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/Users/ferrangallart/Desktop/esag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250" y="5498915"/>
            <a:ext cx="249818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14465" y="308323"/>
            <a:ext cx="9899403" cy="5887793"/>
            <a:chOff x="1911830" y="529246"/>
            <a:chExt cx="8644917" cy="5417921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81991" y="529246"/>
              <a:ext cx="7744898" cy="4873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89973" tIns="59022" rIns="89973" bIns="44986" anchor="ctr"/>
            <a:lstStyle/>
            <a:p>
              <a:pPr algn="ctr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r>
                <a:rPr lang="en-GB" sz="2800" b="1" dirty="0">
                  <a:solidFill>
                    <a:schemeClr val="bg1"/>
                  </a:solidFill>
                  <a:cs typeface="Arial"/>
                </a:rPr>
                <a:t>Escola d’Arxivística i Gestió de Documents - ESAGED</a:t>
              </a: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1911831" y="3720453"/>
              <a:ext cx="2645959" cy="597423"/>
            </a:xfrm>
            <a:prstGeom prst="rect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89973" tIns="59022" rIns="89973" bIns="44986" anchor="ctr"/>
            <a:lstStyle/>
            <a:p>
              <a:pPr algn="ctr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r>
                <a:rPr lang="es-ES" b="1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Consultoria</a:t>
              </a: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Certificació</a:t>
              </a:r>
              <a:endPara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911830" y="1625688"/>
              <a:ext cx="2645960" cy="474906"/>
            </a:xfrm>
            <a:prstGeom prst="rect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89973" tIns="59022" rIns="89973" bIns="44986" anchor="ctr"/>
            <a:lstStyle/>
            <a:p>
              <a:pPr algn="ctr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Direcció</a:t>
              </a:r>
              <a:endPara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911831" y="2958454"/>
              <a:ext cx="2645959" cy="584319"/>
            </a:xfrm>
            <a:prstGeom prst="rect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89973" tIns="59022" rIns="89973" bIns="44986" anchor="ctr"/>
            <a:lstStyle/>
            <a:p>
              <a:pPr algn="ctr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Formació</a:t>
              </a:r>
              <a:endPara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11830" y="2311258"/>
              <a:ext cx="2645960" cy="443467"/>
            </a:xfrm>
            <a:prstGeom prst="rect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89973" tIns="59022" rIns="89973" bIns="44986" anchor="ctr"/>
            <a:lstStyle/>
            <a:p>
              <a:pPr algn="ctr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Gestió Acadèmica</a:t>
              </a:r>
              <a:endPara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AutoShape 8"/>
            <p:cNvCxnSpPr>
              <a:cxnSpLocks noChangeShapeType="1"/>
              <a:stCxn id="22" idx="1"/>
              <a:endCxn id="24" idx="1"/>
            </p:cNvCxnSpPr>
            <p:nvPr/>
          </p:nvCxnSpPr>
          <p:spPr bwMode="auto">
            <a:xfrm rot="10800000" flipV="1">
              <a:off x="1911830" y="772928"/>
              <a:ext cx="870161" cy="1090213"/>
            </a:xfrm>
            <a:prstGeom prst="bentConnector3">
              <a:avLst>
                <a:gd name="adj1" fmla="val 122942"/>
              </a:avLst>
            </a:prstGeom>
            <a:noFill/>
            <a:ln w="12700" cmpd="sng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9"/>
            <p:cNvCxnSpPr>
              <a:cxnSpLocks noChangeShapeType="1"/>
              <a:stCxn id="22" idx="1"/>
              <a:endCxn id="26" idx="1"/>
            </p:cNvCxnSpPr>
            <p:nvPr/>
          </p:nvCxnSpPr>
          <p:spPr bwMode="auto">
            <a:xfrm rot="10800000" flipV="1">
              <a:off x="1911830" y="772927"/>
              <a:ext cx="870161" cy="1760064"/>
            </a:xfrm>
            <a:prstGeom prst="bentConnector3">
              <a:avLst>
                <a:gd name="adj1" fmla="val 122942"/>
              </a:avLst>
            </a:prstGeom>
            <a:noFill/>
            <a:ln w="12700" cmpd="sng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10"/>
            <p:cNvCxnSpPr>
              <a:cxnSpLocks noChangeShapeType="1"/>
              <a:stCxn id="22" idx="1"/>
              <a:endCxn id="25" idx="1"/>
            </p:cNvCxnSpPr>
            <p:nvPr/>
          </p:nvCxnSpPr>
          <p:spPr bwMode="auto">
            <a:xfrm rot="10800000" flipV="1">
              <a:off x="1911832" y="772928"/>
              <a:ext cx="870160" cy="2477685"/>
            </a:xfrm>
            <a:prstGeom prst="bentConnector3">
              <a:avLst>
                <a:gd name="adj1" fmla="val 122942"/>
              </a:avLst>
            </a:prstGeom>
            <a:noFill/>
            <a:ln w="12700" cmpd="sng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11"/>
            <p:cNvCxnSpPr>
              <a:cxnSpLocks noChangeShapeType="1"/>
              <a:stCxn id="22" idx="1"/>
              <a:endCxn id="23" idx="1"/>
            </p:cNvCxnSpPr>
            <p:nvPr/>
          </p:nvCxnSpPr>
          <p:spPr bwMode="auto">
            <a:xfrm rot="10800000" flipV="1">
              <a:off x="1911832" y="772927"/>
              <a:ext cx="870160" cy="3246237"/>
            </a:xfrm>
            <a:prstGeom prst="bentConnector3">
              <a:avLst>
                <a:gd name="adj1" fmla="val 122942"/>
              </a:avLst>
            </a:prstGeom>
            <a:noFill/>
            <a:ln w="12700" cmpd="sng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1911831" y="4482332"/>
              <a:ext cx="2645958" cy="550151"/>
            </a:xfrm>
            <a:prstGeom prst="rect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89973" tIns="59022" rIns="89973" bIns="44986" anchor="ctr"/>
            <a:lstStyle/>
            <a:p>
              <a:pPr algn="ctr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r>
                <a:rPr lang="es-ES" b="1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Investigació</a:t>
              </a: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recerca</a:t>
              </a:r>
              <a:endPara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AutoShape 14"/>
            <p:cNvCxnSpPr>
              <a:cxnSpLocks noChangeShapeType="1"/>
              <a:stCxn id="22" idx="1"/>
              <a:endCxn id="31" idx="1"/>
            </p:cNvCxnSpPr>
            <p:nvPr/>
          </p:nvCxnSpPr>
          <p:spPr bwMode="auto">
            <a:xfrm rot="10800000" flipV="1">
              <a:off x="1911832" y="772928"/>
              <a:ext cx="870160" cy="3984480"/>
            </a:xfrm>
            <a:prstGeom prst="bentConnector3">
              <a:avLst>
                <a:gd name="adj1" fmla="val 122942"/>
              </a:avLst>
            </a:prstGeom>
            <a:noFill/>
            <a:ln w="12700" cmpd="sng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5485073" y="2391117"/>
              <a:ext cx="5071674" cy="2819889"/>
            </a:xfrm>
            <a:prstGeom prst="rect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9973" tIns="59022" rIns="89973" bIns="44986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1pPr>
              <a:lvl2pPr marL="742950" indent="-285750"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2pPr>
              <a:lvl3pPr marL="1143000" indent="-228600"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3pPr>
              <a:lvl4pPr marL="1600200" indent="-228600"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4pPr>
              <a:lvl5pPr marL="2057400" indent="-228600"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pPr algn="ctr" eaLnBrk="1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r>
                <a:rPr lang="es-ES" b="1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Consell</a:t>
              </a: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s-ES" b="1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Assessor</a:t>
              </a:r>
              <a:endPara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algn="ctr" eaLnBrk="1">
                <a:buClrTx/>
                <a:buFontTx/>
                <a:buNone/>
                <a:defRPr/>
              </a:pPr>
              <a:endParaRPr lang="es-E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a-ES" sz="1600" b="1" dirty="0">
                  <a:solidFill>
                    <a:schemeClr val="tx1"/>
                  </a:solidFill>
                  <a:cs typeface="Arial"/>
                </a:rPr>
                <a:t>Associació d’Arxivers – Gestors de Documents de Catalunya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a-ES" sz="1600" b="1" dirty="0" smtClean="0">
                  <a:solidFill>
                    <a:schemeClr val="tx1"/>
                  </a:solidFill>
                  <a:cs typeface="Arial"/>
                </a:rPr>
                <a:t>Departament </a:t>
              </a:r>
              <a:r>
                <a:rPr lang="ca-ES" sz="1600" b="1" dirty="0">
                  <a:solidFill>
                    <a:schemeClr val="tx1"/>
                  </a:solidFill>
                  <a:cs typeface="Arial"/>
                </a:rPr>
                <a:t>de Cultura de la Generalitat de Catalunya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a-ES" sz="1600" b="1" dirty="0" smtClean="0">
                  <a:solidFill>
                    <a:schemeClr val="tx1"/>
                  </a:solidFill>
                  <a:cs typeface="Arial"/>
                </a:rPr>
                <a:t>Escola </a:t>
              </a:r>
              <a:r>
                <a:rPr lang="ca-ES" sz="1600" b="1" dirty="0">
                  <a:solidFill>
                    <a:schemeClr val="tx1"/>
                  </a:solidFill>
                  <a:cs typeface="Arial"/>
                </a:rPr>
                <a:t>d’Administració Pública de Catalunya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a-ES" sz="1600" b="1" dirty="0" smtClean="0">
                  <a:solidFill>
                    <a:schemeClr val="tx1"/>
                  </a:solidFill>
                  <a:cs typeface="Arial"/>
                </a:rPr>
                <a:t>El </a:t>
              </a:r>
              <a:r>
                <a:rPr lang="ca-ES" sz="1600" b="1" dirty="0">
                  <a:solidFill>
                    <a:schemeClr val="tx1"/>
                  </a:solidFill>
                  <a:cs typeface="Arial"/>
                </a:rPr>
                <a:t>Periódico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a-ES" sz="1600" b="1" dirty="0" err="1" smtClean="0">
                  <a:solidFill>
                    <a:schemeClr val="tx1"/>
                  </a:solidFill>
                  <a:cs typeface="Arial"/>
                </a:rPr>
                <a:t>Artyplan</a:t>
              </a:r>
              <a:r>
                <a:rPr lang="ca-ES" sz="1600" b="1" dirty="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ca-ES" sz="1600" b="1" dirty="0">
                  <a:solidFill>
                    <a:schemeClr val="tx1"/>
                  </a:solidFill>
                  <a:cs typeface="Arial"/>
                </a:rPr>
                <a:t>document, S.L.</a:t>
              </a:r>
            </a:p>
            <a:p>
              <a:pPr marL="285750" indent="-285750" eaLnBrk="1">
                <a:buClrTx/>
                <a:buFont typeface="Arial" panose="020B0604020202020204" pitchFamily="34" charset="0"/>
                <a:buChar char="•"/>
                <a:defRPr/>
              </a:pPr>
              <a:r>
                <a:rPr lang="ca-ES" sz="1600" b="1" dirty="0" smtClean="0">
                  <a:solidFill>
                    <a:schemeClr val="tx1"/>
                  </a:solidFill>
                  <a:cs typeface="Arial"/>
                </a:rPr>
                <a:t>AGTIC </a:t>
              </a:r>
              <a:r>
                <a:rPr lang="ca-ES" sz="1600" b="1" dirty="0" err="1">
                  <a:solidFill>
                    <a:schemeClr val="tx1"/>
                  </a:solidFill>
                  <a:cs typeface="Arial"/>
                </a:rPr>
                <a:t>Consulting</a:t>
              </a:r>
              <a:r>
                <a:rPr lang="ca-ES" sz="1600" b="1" dirty="0">
                  <a:solidFill>
                    <a:schemeClr val="tx1"/>
                  </a:solidFill>
                  <a:cs typeface="Arial"/>
                </a:rPr>
                <a:t>, S.L</a:t>
              </a:r>
            </a:p>
            <a:p>
              <a:pPr marL="285750" indent="-285750" eaLnBrk="1">
                <a:buClrTx/>
                <a:buFont typeface="Arial" panose="020B0604020202020204" pitchFamily="34" charset="0"/>
                <a:buChar char="•"/>
                <a:defRPr/>
              </a:pPr>
              <a:r>
                <a:rPr lang="ca-ES" sz="1600" b="1" dirty="0" err="1" smtClean="0">
                  <a:solidFill>
                    <a:schemeClr val="tx1"/>
                  </a:solidFill>
                  <a:cs typeface="Arial"/>
                </a:rPr>
                <a:t>Logisdoc</a:t>
              </a:r>
              <a:r>
                <a:rPr lang="ca-ES" sz="1600" b="1" dirty="0" smtClean="0">
                  <a:solidFill>
                    <a:schemeClr val="tx1"/>
                  </a:solidFill>
                  <a:cs typeface="Arial"/>
                </a:rPr>
                <a:t> </a:t>
              </a:r>
              <a:r>
                <a:rPr lang="ca-ES" sz="1600" b="1" dirty="0">
                  <a:solidFill>
                    <a:schemeClr val="tx1"/>
                  </a:solidFill>
                  <a:cs typeface="Arial"/>
                </a:rPr>
                <a:t>Servicios </a:t>
              </a:r>
              <a:r>
                <a:rPr lang="ca-ES" sz="1600" b="1" dirty="0" err="1">
                  <a:solidFill>
                    <a:schemeClr val="tx1"/>
                  </a:solidFill>
                  <a:cs typeface="Arial"/>
                </a:rPr>
                <a:t>Integrales</a:t>
              </a:r>
              <a:r>
                <a:rPr lang="ca-ES" sz="1600" b="1" dirty="0">
                  <a:solidFill>
                    <a:schemeClr val="tx1"/>
                  </a:solidFill>
                  <a:cs typeface="Arial"/>
                </a:rPr>
                <a:t>, S.L.U.</a:t>
              </a:r>
            </a:p>
            <a:p>
              <a:pPr marL="285750" indent="-285750" eaLnBrk="1">
                <a:buClrTx/>
                <a:buFont typeface="Arial" panose="020B0604020202020204" pitchFamily="34" charset="0"/>
                <a:buChar char="•"/>
                <a:defRPr/>
              </a:pPr>
              <a:r>
                <a:rPr lang="ca-ES" sz="1600" b="1" dirty="0" err="1" smtClean="0">
                  <a:solidFill>
                    <a:schemeClr val="tx1"/>
                  </a:solidFill>
                  <a:cs typeface="Arial"/>
                </a:rPr>
                <a:t>MagmaCultura</a:t>
              </a:r>
              <a:r>
                <a:rPr lang="ca-ES" sz="1600" b="1" dirty="0">
                  <a:solidFill>
                    <a:schemeClr val="tx1"/>
                  </a:solidFill>
                  <a:cs typeface="Arial"/>
                </a:rPr>
                <a:t>, S.L.</a:t>
              </a: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5485073" y="1694762"/>
              <a:ext cx="5041816" cy="438150"/>
            </a:xfrm>
            <a:prstGeom prst="rect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89973" tIns="59022" rIns="89973" bIns="44986" anchor="ctr"/>
            <a:lstStyle/>
            <a:p>
              <a:pPr algn="ctr">
                <a:tabLst>
                  <a:tab pos="0" algn="l"/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6388" algn="l"/>
                  <a:tab pos="5835650" algn="l"/>
                  <a:tab pos="6284913" algn="l"/>
                  <a:tab pos="6734175" algn="l"/>
                  <a:tab pos="7183438" algn="l"/>
                  <a:tab pos="7632700" algn="l"/>
                  <a:tab pos="8081963" algn="l"/>
                  <a:tab pos="8531225" algn="l"/>
                  <a:tab pos="8980488" algn="l"/>
                </a:tabLst>
                <a:defRPr/>
              </a:pPr>
              <a:r>
                <a:rPr lang="es-ES" b="1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Consell</a:t>
              </a: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Acadèmic</a:t>
              </a:r>
              <a:endPara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AutoShape 19"/>
            <p:cNvCxnSpPr>
              <a:cxnSpLocks noChangeShapeType="1"/>
              <a:endCxn id="37" idx="1"/>
            </p:cNvCxnSpPr>
            <p:nvPr/>
          </p:nvCxnSpPr>
          <p:spPr bwMode="auto">
            <a:xfrm rot="16200000" flipH="1">
              <a:off x="4853715" y="1282478"/>
              <a:ext cx="1017448" cy="245270"/>
            </a:xfrm>
            <a:prstGeom prst="bentConnector2">
              <a:avLst/>
            </a:prstGeom>
            <a:noFill/>
            <a:ln w="12700" cmpd="sng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20"/>
            <p:cNvCxnSpPr>
              <a:cxnSpLocks noChangeShapeType="1"/>
              <a:endCxn id="36" idx="1"/>
            </p:cNvCxnSpPr>
            <p:nvPr/>
          </p:nvCxnSpPr>
          <p:spPr bwMode="auto">
            <a:xfrm rot="16200000" flipH="1">
              <a:off x="4164465" y="2480454"/>
              <a:ext cx="2395946" cy="245268"/>
            </a:xfrm>
            <a:prstGeom prst="bentConnector2">
              <a:avLst/>
            </a:prstGeom>
            <a:noFill/>
            <a:ln w="12700" cmpd="sng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5485076" y="5389431"/>
              <a:ext cx="5041816" cy="557736"/>
            </a:xfrm>
            <a:prstGeom prst="rect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89973" tIns="57223" rIns="89973" bIns="44986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pPr defTabSz="449123" eaLnBrk="1">
                <a:defRPr/>
              </a:pPr>
              <a:r>
                <a:rPr lang="es-ES" b="1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Treballadors</a:t>
              </a:r>
              <a:r>
                <a:rPr lang="es-E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40 (</a:t>
              </a:r>
              <a:r>
                <a:rPr lang="es-ES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professors</a:t>
              </a:r>
              <a:r>
                <a:rPr lang="es-E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inclosos</a:t>
              </a:r>
              <a:r>
                <a:rPr lang="es-E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defTabSz="449123" eaLnBrk="1">
                <a:defRPr/>
              </a:pPr>
              <a:r>
                <a:rPr lang="es-ES" b="1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Titulats</a:t>
              </a: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2002-2016):</a:t>
              </a:r>
              <a:r>
                <a:rPr lang="es-E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1.200</a:t>
              </a:r>
              <a:endPara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Imagen 39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0385" r="-27" b="5717"/>
          <a:stretch/>
        </p:blipFill>
        <p:spPr>
          <a:xfrm>
            <a:off x="-40943" y="-19942"/>
            <a:ext cx="12256536" cy="69722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480" y="4039985"/>
            <a:ext cx="8360133" cy="1111566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ca-ES" sz="8000" b="1" dirty="0" smtClean="0">
                <a:solidFill>
                  <a:schemeClr val="accent2"/>
                </a:solidFill>
              </a:rPr>
              <a:t>Arxivística </a:t>
            </a:r>
            <a:r>
              <a:rPr lang="ca-ES" sz="8000" b="1" dirty="0">
                <a:solidFill>
                  <a:schemeClr val="accent2"/>
                </a:solidFill>
              </a:rPr>
              <a:t>integrada</a:t>
            </a:r>
          </a:p>
        </p:txBody>
      </p:sp>
      <p:pic>
        <p:nvPicPr>
          <p:cNvPr id="5" name="Imagen 4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 b="20125"/>
          <a:stretch/>
        </p:blipFill>
        <p:spPr>
          <a:xfrm>
            <a:off x="-19050" y="-57496"/>
            <a:ext cx="12211050" cy="6419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b="1" dirty="0" smtClean="0"/>
              <a:t>L’ESAGED</a:t>
            </a:r>
            <a:endParaRPr lang="ca-ES" sz="5400" b="1" dirty="0"/>
          </a:p>
        </p:txBody>
      </p:sp>
      <p:pic>
        <p:nvPicPr>
          <p:cNvPr id="5" name="Imagen 4" descr="/Users/ferrangallart/Desktop/logos UAB 2017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  <p:sp>
        <p:nvSpPr>
          <p:cNvPr id="7" name="Cerrar llave 6"/>
          <p:cNvSpPr/>
          <p:nvPr/>
        </p:nvSpPr>
        <p:spPr>
          <a:xfrm>
            <a:off x="5772150" y="3352799"/>
            <a:ext cx="419100" cy="1769205"/>
          </a:xfrm>
          <a:prstGeom prst="rightBrac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989215" y="1980487"/>
            <a:ext cx="11053774" cy="37913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000" dirty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ca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</a:t>
            </a:r>
            <a:r>
              <a:rPr lang="ca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ca-ES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recerca</a:t>
            </a:r>
            <a:r>
              <a:rPr lang="ca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i de </a:t>
            </a:r>
            <a:r>
              <a:rPr lang="ca-ES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consultoria</a:t>
            </a:r>
          </a:p>
          <a:p>
            <a:pPr marL="91440" lvl="1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ca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Formació bàsica</a:t>
            </a:r>
          </a:p>
          <a:p>
            <a:pPr marL="91440" lvl="1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ca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Formació especialitzada		</a:t>
            </a:r>
            <a:r>
              <a:rPr lang="ca-ES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INTERDISCIPLINARIETAT</a:t>
            </a:r>
          </a:p>
          <a:p>
            <a:pPr marL="91440" lvl="1" indent="-9144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ca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Formació continuada</a:t>
            </a:r>
            <a:endParaRPr lang="ca-E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79" b="4412"/>
          <a:stretch/>
        </p:blipFill>
        <p:spPr>
          <a:xfrm>
            <a:off x="0" y="-38100"/>
            <a:ext cx="12192000" cy="6400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80196"/>
            <a:ext cx="10058400" cy="1450757"/>
          </a:xfrm>
        </p:spPr>
        <p:txBody>
          <a:bodyPr>
            <a:normAutofit/>
          </a:bodyPr>
          <a:lstStyle/>
          <a:p>
            <a:r>
              <a:rPr lang="ca-ES" sz="5400" b="1" dirty="0" smtClean="0"/>
              <a:t>L’ESAGED</a:t>
            </a:r>
            <a:endParaRPr lang="ca-ES" sz="5400" b="1" dirty="0"/>
          </a:p>
        </p:txBody>
      </p:sp>
      <p:pic>
        <p:nvPicPr>
          <p:cNvPr id="5" name="Imagen 4" descr="/Users/ferrangallart/Desktop/logos UAB 2017-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" y="6482555"/>
            <a:ext cx="1894205" cy="30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9" y="6362354"/>
            <a:ext cx="1555845" cy="550238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960347" y="1649249"/>
            <a:ext cx="10827100" cy="453601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Creixement seqüencial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 en Arxivística i Gestió de Documents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Màster en Arxivística i Gestió de Documents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Màster en Gestió Documental, Transparència i Accés a la Informació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 de Postgrau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Cursos d’especialització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Altra formació - doctorat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6358</TotalTime>
  <Words>887</Words>
  <Application>Microsoft Office PowerPoint</Application>
  <PresentationFormat>Panorámica</PresentationFormat>
  <Paragraphs>137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Times New Roman</vt:lpstr>
      <vt:lpstr>Wingdings</vt:lpstr>
      <vt:lpstr>Retrospección</vt:lpstr>
      <vt:lpstr>L’Escola Superior d’Arxivística  i Gestió de Documents -ESAGED-</vt:lpstr>
      <vt:lpstr>Presentación de PowerPoint</vt:lpstr>
      <vt:lpstr>L’ESAGED (2002)</vt:lpstr>
      <vt:lpstr>Presentación de PowerPoint</vt:lpstr>
      <vt:lpstr>Presentación de PowerPoint</vt:lpstr>
      <vt:lpstr>Presentación de PowerPoint</vt:lpstr>
      <vt:lpstr>Arxivística integrada</vt:lpstr>
      <vt:lpstr>L’ESAGED</vt:lpstr>
      <vt:lpstr>L’ESAGED</vt:lpstr>
      <vt:lpstr>ESAGED – Aliances internacionals</vt:lpstr>
      <vt:lpstr>Formació</vt:lpstr>
      <vt:lpstr>Màster en Arxivística i Gestió de Documents</vt:lpstr>
      <vt:lpstr>Màster en Gestió Documental, Transparència i Accés a la Informació</vt:lpstr>
      <vt:lpstr>Presentación de PowerPoint</vt:lpstr>
      <vt:lpstr>Presentación de PowerPoint</vt:lpstr>
      <vt:lpstr>Sortides professionals</vt:lpstr>
      <vt:lpstr>Sortides professionals</vt:lpstr>
      <vt:lpstr>Presentación de PowerPoint</vt:lpstr>
      <vt:lpstr>Postgrau en Direcció Executiva </vt:lpstr>
      <vt:lpstr>Postgrau en Gestió de Documents Electrònics</vt:lpstr>
      <vt:lpstr>Postgrau en Gestió, Preservació i Difusió d’Arxius Fotogràfics</vt:lpstr>
      <vt:lpstr>Curs en Arxius i Drets Humans </vt:lpstr>
      <vt:lpstr>Pla de formació en ISO 30300</vt:lpstr>
      <vt:lpstr>Curs en gestió de documents i arxiu a l’empresa</vt:lpstr>
      <vt:lpstr>L’ESAGED – Alumnes de + de 25 països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L’ensenyament d’arxivística a Catalunya</dc:title>
  <dc:creator>Anahí Casadesús de Mingo</dc:creator>
  <cp:lastModifiedBy>Joan Pérez Ventayol</cp:lastModifiedBy>
  <cp:revision>160</cp:revision>
  <dcterms:created xsi:type="dcterms:W3CDTF">2018-04-26T05:52:00Z</dcterms:created>
  <dcterms:modified xsi:type="dcterms:W3CDTF">2018-06-04T09:01:35Z</dcterms:modified>
</cp:coreProperties>
</file>